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72" r:id="rId5"/>
    <p:sldId id="476" r:id="rId6"/>
    <p:sldId id="474" r:id="rId7"/>
  </p:sldIdLst>
  <p:sldSz cx="12192000" cy="6858000"/>
  <p:notesSz cx="6858000" cy="9144000"/>
  <p:custDataLst>
    <p:tags r:id="rId9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5"/>
    <a:srgbClr val="00B050"/>
    <a:srgbClr val="FFFFFF"/>
    <a:srgbClr val="C37901"/>
    <a:srgbClr val="DD8901"/>
    <a:srgbClr val="FEBD54"/>
    <a:srgbClr val="F69801"/>
    <a:srgbClr val="269233"/>
    <a:srgbClr val="2FB73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F0B292-AE88-4839-9278-52A56D89B1C0}" v="3" dt="2025-07-02T08:19:12.3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2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y Thibaut" userId="S::thibaut.marty@insa-rennes.fr::e615fe80-dc23-4f49-8e23-b5c6e8ad2640" providerId="AD" clId="Web-{51F0B292-AE88-4839-9278-52A56D89B1C0}"/>
    <pc:docChg chg="modSld">
      <pc:chgData name="Marty Thibaut" userId="S::thibaut.marty@insa-rennes.fr::e615fe80-dc23-4f49-8e23-b5c6e8ad2640" providerId="AD" clId="Web-{51F0B292-AE88-4839-9278-52A56D89B1C0}" dt="2025-07-02T08:19:12.341" v="2"/>
      <pc:docMkLst>
        <pc:docMk/>
      </pc:docMkLst>
      <pc:sldChg chg="mod modShow">
        <pc:chgData name="Marty Thibaut" userId="S::thibaut.marty@insa-rennes.fr::e615fe80-dc23-4f49-8e23-b5c6e8ad2640" providerId="AD" clId="Web-{51F0B292-AE88-4839-9278-52A56D89B1C0}" dt="2025-07-02T08:19:12.341" v="2"/>
        <pc:sldMkLst>
          <pc:docMk/>
          <pc:sldMk cId="468463987" sldId="465"/>
        </pc:sldMkLst>
      </pc:sldChg>
      <pc:sldChg chg="mod modShow">
        <pc:chgData name="Marty Thibaut" userId="S::thibaut.marty@insa-rennes.fr::e615fe80-dc23-4f49-8e23-b5c6e8ad2640" providerId="AD" clId="Web-{51F0B292-AE88-4839-9278-52A56D89B1C0}" dt="2025-07-02T08:18:07.461" v="1"/>
        <pc:sldMkLst>
          <pc:docMk/>
          <pc:sldMk cId="686857945" sldId="476"/>
        </pc:sldMkLst>
      </pc:sldChg>
    </pc:docChg>
  </pc:docChgLst>
  <pc:docChgLst>
    <pc:chgData name="Le Gargasson Pierre" userId="d1d27d6d-d75e-472b-abe7-aa36d2c4ed7c" providerId="ADAL" clId="{54E087A8-C690-4DAB-B370-C3DD766AB0F8}"/>
    <pc:docChg chg="custSel addSld modSld">
      <pc:chgData name="Le Gargasson Pierre" userId="d1d27d6d-d75e-472b-abe7-aa36d2c4ed7c" providerId="ADAL" clId="{54E087A8-C690-4DAB-B370-C3DD766AB0F8}" dt="2025-06-23T13:42:05.533" v="93" actId="20577"/>
      <pc:docMkLst>
        <pc:docMk/>
      </pc:docMkLst>
      <pc:sldChg chg="modSp mod">
        <pc:chgData name="Le Gargasson Pierre" userId="d1d27d6d-d75e-472b-abe7-aa36d2c4ed7c" providerId="ADAL" clId="{54E087A8-C690-4DAB-B370-C3DD766AB0F8}" dt="2025-06-23T09:47:16.237" v="5" actId="20577"/>
        <pc:sldMkLst>
          <pc:docMk/>
          <pc:sldMk cId="723354490" sldId="272"/>
        </pc:sldMkLst>
        <pc:spChg chg="mod">
          <ac:chgData name="Le Gargasson Pierre" userId="d1d27d6d-d75e-472b-abe7-aa36d2c4ed7c" providerId="ADAL" clId="{54E087A8-C690-4DAB-B370-C3DD766AB0F8}" dt="2025-06-23T09:47:16.237" v="5" actId="20577"/>
          <ac:spMkLst>
            <pc:docMk/>
            <pc:sldMk cId="723354490" sldId="272"/>
            <ac:spMk id="6" creationId="{F483E16B-B3B6-3858-6CE5-93410C4EB561}"/>
          </ac:spMkLst>
        </pc:spChg>
      </pc:sldChg>
      <pc:sldChg chg="delSp modSp mod">
        <pc:chgData name="Le Gargasson Pierre" userId="d1d27d6d-d75e-472b-abe7-aa36d2c4ed7c" providerId="ADAL" clId="{54E087A8-C690-4DAB-B370-C3DD766AB0F8}" dt="2025-06-23T13:42:05.533" v="93" actId="20577"/>
        <pc:sldMkLst>
          <pc:docMk/>
          <pc:sldMk cId="3775967449" sldId="475"/>
        </pc:sldMkLst>
        <pc:spChg chg="mod">
          <ac:chgData name="Le Gargasson Pierre" userId="d1d27d6d-d75e-472b-abe7-aa36d2c4ed7c" providerId="ADAL" clId="{54E087A8-C690-4DAB-B370-C3DD766AB0F8}" dt="2025-06-23T09:47:30.517" v="32" actId="20577"/>
          <ac:spMkLst>
            <pc:docMk/>
            <pc:sldMk cId="3775967449" sldId="475"/>
            <ac:spMk id="5" creationId="{05C89891-3EF2-CA55-B10C-A2309B98A379}"/>
          </ac:spMkLst>
        </pc:spChg>
        <pc:spChg chg="mod">
          <ac:chgData name="Le Gargasson Pierre" userId="d1d27d6d-d75e-472b-abe7-aa36d2c4ed7c" providerId="ADAL" clId="{54E087A8-C690-4DAB-B370-C3DD766AB0F8}" dt="2025-06-23T13:42:05.533" v="93" actId="20577"/>
          <ac:spMkLst>
            <pc:docMk/>
            <pc:sldMk cId="3775967449" sldId="475"/>
            <ac:spMk id="7" creationId="{E3543852-9C29-8CC5-D4DD-BBB970741ACE}"/>
          </ac:spMkLst>
        </pc:spChg>
        <pc:spChg chg="mod">
          <ac:chgData name="Le Gargasson Pierre" userId="d1d27d6d-d75e-472b-abe7-aa36d2c4ed7c" providerId="ADAL" clId="{54E087A8-C690-4DAB-B370-C3DD766AB0F8}" dt="2025-06-23T09:54:07.501" v="74" actId="20577"/>
          <ac:spMkLst>
            <pc:docMk/>
            <pc:sldMk cId="3775967449" sldId="475"/>
            <ac:spMk id="9" creationId="{A452DE70-7DF4-CEB1-B712-22F3346E9714}"/>
          </ac:spMkLst>
        </pc:spChg>
        <pc:spChg chg="mod">
          <ac:chgData name="Le Gargasson Pierre" userId="d1d27d6d-d75e-472b-abe7-aa36d2c4ed7c" providerId="ADAL" clId="{54E087A8-C690-4DAB-B370-C3DD766AB0F8}" dt="2025-06-23T09:48:44.977" v="57" actId="1036"/>
          <ac:spMkLst>
            <pc:docMk/>
            <pc:sldMk cId="3775967449" sldId="475"/>
            <ac:spMk id="13" creationId="{1EC86C5F-A656-6DFF-3B99-F525966A8C2E}"/>
          </ac:spMkLst>
        </pc:spChg>
      </pc:sldChg>
      <pc:sldChg chg="add mod modShow">
        <pc:chgData name="Le Gargasson Pierre" userId="d1d27d6d-d75e-472b-abe7-aa36d2c4ed7c" providerId="ADAL" clId="{54E087A8-C690-4DAB-B370-C3DD766AB0F8}" dt="2025-06-23T09:48:16.072" v="34" actId="729"/>
        <pc:sldMkLst>
          <pc:docMk/>
          <pc:sldMk cId="686857945" sldId="4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2DD1E-121C-9345-9887-068F9D3EBFAC}" type="datetimeFigureOut">
              <a:rPr lang="fr-FR" smtClean="0"/>
              <a:t>10/09/2025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DD726-8782-B74A-A6F8-03ACFEDD81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65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FD61C-F3F3-3D53-FB00-B31BA9C1A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287C444-EACC-5B90-F0BB-F8284FB86F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28BC5FF-4E9C-806A-20E8-57120F9DE9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F677BE-3A19-AF9E-AE9F-3BAC431F6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DD726-8782-B74A-A6F8-03ACFEDD81A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876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7D60F-E1CA-2A4C-BFAD-A75F08E20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44485" y="2640769"/>
            <a:ext cx="3200400" cy="720676"/>
          </a:xfrm>
        </p:spPr>
        <p:txBody>
          <a:bodyPr lIns="0" tIns="0" rIns="0" bIns="0"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E63CE0-43F4-C54E-95D2-17A7F633C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2169" y="3873864"/>
            <a:ext cx="5067121" cy="83210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77" y="229688"/>
            <a:ext cx="1835682" cy="1217607"/>
          </a:xfrm>
          <a:prstGeom prst="rect">
            <a:avLst/>
          </a:prstGeom>
        </p:spPr>
      </p:pic>
      <p:sp>
        <p:nvSpPr>
          <p:cNvPr id="23" name="Forme libre 22"/>
          <p:cNvSpPr/>
          <p:nvPr userDrawn="1"/>
        </p:nvSpPr>
        <p:spPr>
          <a:xfrm>
            <a:off x="-65903" y="-411891"/>
            <a:ext cx="6483179" cy="3583460"/>
          </a:xfrm>
          <a:custGeom>
            <a:avLst/>
            <a:gdLst>
              <a:gd name="connsiteX0" fmla="*/ 6425514 w 6425706"/>
              <a:gd name="connsiteY0" fmla="*/ 0 h 3830595"/>
              <a:gd name="connsiteX1" fmla="*/ 6392562 w 6425706"/>
              <a:gd name="connsiteY1" fmla="*/ 304800 h 3830595"/>
              <a:gd name="connsiteX2" fmla="*/ 6219568 w 6425706"/>
              <a:gd name="connsiteY2" fmla="*/ 626076 h 3830595"/>
              <a:gd name="connsiteX3" fmla="*/ 5914768 w 6425706"/>
              <a:gd name="connsiteY3" fmla="*/ 930876 h 3830595"/>
              <a:gd name="connsiteX4" fmla="*/ 5338119 w 6425706"/>
              <a:gd name="connsiteY4" fmla="*/ 1276865 h 3830595"/>
              <a:gd name="connsiteX5" fmla="*/ 4596714 w 6425706"/>
              <a:gd name="connsiteY5" fmla="*/ 1581665 h 3830595"/>
              <a:gd name="connsiteX6" fmla="*/ 3426941 w 6425706"/>
              <a:gd name="connsiteY6" fmla="*/ 1960606 h 3830595"/>
              <a:gd name="connsiteX7" fmla="*/ 2364260 w 6425706"/>
              <a:gd name="connsiteY7" fmla="*/ 2290119 h 3830595"/>
              <a:gd name="connsiteX8" fmla="*/ 1622854 w 6425706"/>
              <a:gd name="connsiteY8" fmla="*/ 2570206 h 3830595"/>
              <a:gd name="connsiteX9" fmla="*/ 972065 w 6425706"/>
              <a:gd name="connsiteY9" fmla="*/ 2907957 h 3830595"/>
              <a:gd name="connsiteX10" fmla="*/ 527222 w 6425706"/>
              <a:gd name="connsiteY10" fmla="*/ 3245708 h 3830595"/>
              <a:gd name="connsiteX11" fmla="*/ 181233 w 6425706"/>
              <a:gd name="connsiteY11" fmla="*/ 3591697 h 3830595"/>
              <a:gd name="connsiteX12" fmla="*/ 0 w 6425706"/>
              <a:gd name="connsiteY12" fmla="*/ 3830595 h 3830595"/>
              <a:gd name="connsiteX13" fmla="*/ 0 w 6425706"/>
              <a:gd name="connsiteY13" fmla="*/ 3830595 h 383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25706" h="3830595">
                <a:moveTo>
                  <a:pt x="6425514" y="0"/>
                </a:moveTo>
                <a:cubicBezTo>
                  <a:pt x="6426200" y="100227"/>
                  <a:pt x="6426886" y="200454"/>
                  <a:pt x="6392562" y="304800"/>
                </a:cubicBezTo>
                <a:cubicBezTo>
                  <a:pt x="6358238" y="409146"/>
                  <a:pt x="6299200" y="521730"/>
                  <a:pt x="6219568" y="626076"/>
                </a:cubicBezTo>
                <a:cubicBezTo>
                  <a:pt x="6139936" y="730422"/>
                  <a:pt x="6061676" y="822411"/>
                  <a:pt x="5914768" y="930876"/>
                </a:cubicBezTo>
                <a:cubicBezTo>
                  <a:pt x="5767860" y="1039341"/>
                  <a:pt x="5557795" y="1168400"/>
                  <a:pt x="5338119" y="1276865"/>
                </a:cubicBezTo>
                <a:cubicBezTo>
                  <a:pt x="5118443" y="1385330"/>
                  <a:pt x="4915244" y="1467708"/>
                  <a:pt x="4596714" y="1581665"/>
                </a:cubicBezTo>
                <a:cubicBezTo>
                  <a:pt x="4278184" y="1695622"/>
                  <a:pt x="3426941" y="1960606"/>
                  <a:pt x="3426941" y="1960606"/>
                </a:cubicBezTo>
                <a:cubicBezTo>
                  <a:pt x="3054865" y="2078682"/>
                  <a:pt x="2664941" y="2188519"/>
                  <a:pt x="2364260" y="2290119"/>
                </a:cubicBezTo>
                <a:cubicBezTo>
                  <a:pt x="2063579" y="2391719"/>
                  <a:pt x="1854886" y="2467233"/>
                  <a:pt x="1622854" y="2570206"/>
                </a:cubicBezTo>
                <a:cubicBezTo>
                  <a:pt x="1390821" y="2673179"/>
                  <a:pt x="1154670" y="2795373"/>
                  <a:pt x="972065" y="2907957"/>
                </a:cubicBezTo>
                <a:cubicBezTo>
                  <a:pt x="789460" y="3020541"/>
                  <a:pt x="659027" y="3131751"/>
                  <a:pt x="527222" y="3245708"/>
                </a:cubicBezTo>
                <a:cubicBezTo>
                  <a:pt x="395417" y="3359665"/>
                  <a:pt x="269103" y="3494216"/>
                  <a:pt x="181233" y="3591697"/>
                </a:cubicBezTo>
                <a:cubicBezTo>
                  <a:pt x="93363" y="3689178"/>
                  <a:pt x="0" y="3830595"/>
                  <a:pt x="0" y="3830595"/>
                </a:cubicBezTo>
                <a:lnTo>
                  <a:pt x="0" y="3830595"/>
                </a:lnTo>
              </a:path>
            </a:pathLst>
          </a:custGeom>
          <a:noFill/>
          <a:ln w="57150">
            <a:solidFill>
              <a:srgbClr val="2EA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 </a:t>
            </a:r>
          </a:p>
        </p:txBody>
      </p:sp>
      <p:sp>
        <p:nvSpPr>
          <p:cNvPr id="49" name="Ellipse 48"/>
          <p:cNvSpPr/>
          <p:nvPr userDrawn="1"/>
        </p:nvSpPr>
        <p:spPr>
          <a:xfrm>
            <a:off x="11511026" y="1003182"/>
            <a:ext cx="1361948" cy="1361948"/>
          </a:xfrm>
          <a:prstGeom prst="ellipse">
            <a:avLst/>
          </a:prstGeom>
          <a:noFill/>
          <a:ln w="190500">
            <a:solidFill>
              <a:srgbClr val="2EA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 userDrawn="1"/>
        </p:nvSpPr>
        <p:spPr>
          <a:xfrm>
            <a:off x="-418721" y="4513630"/>
            <a:ext cx="837441" cy="837441"/>
          </a:xfrm>
          <a:prstGeom prst="ellipse">
            <a:avLst/>
          </a:prstGeom>
          <a:noFill/>
          <a:ln w="139700">
            <a:solidFill>
              <a:srgbClr val="F3B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 userDrawn="1"/>
        </p:nvSpPr>
        <p:spPr>
          <a:xfrm>
            <a:off x="0" y="6096000"/>
            <a:ext cx="12191999" cy="762000"/>
          </a:xfrm>
          <a:prstGeom prst="rect">
            <a:avLst/>
          </a:prstGeom>
          <a:solidFill>
            <a:srgbClr val="2EA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975" y="6263462"/>
            <a:ext cx="485345" cy="47630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248" y="6291763"/>
            <a:ext cx="1306335" cy="402223"/>
          </a:xfrm>
          <a:prstGeom prst="rect">
            <a:avLst/>
          </a:prstGeom>
        </p:spPr>
      </p:pic>
      <p:cxnSp>
        <p:nvCxnSpPr>
          <p:cNvPr id="29" name="Connecteur droit 28"/>
          <p:cNvCxnSpPr/>
          <p:nvPr userDrawn="1"/>
        </p:nvCxnSpPr>
        <p:spPr>
          <a:xfrm>
            <a:off x="8682273" y="6310002"/>
            <a:ext cx="0" cy="36574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83" y="6320760"/>
            <a:ext cx="362805" cy="340567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55" y="6315886"/>
            <a:ext cx="1486945" cy="32223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696" y="6173093"/>
            <a:ext cx="1413466" cy="63552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AF1DD27-1DE7-2EC4-CDF0-93B7DA44A22C}"/>
              </a:ext>
            </a:extLst>
          </p:cNvPr>
          <p:cNvSpPr txBox="1"/>
          <p:nvPr userDrawn="1"/>
        </p:nvSpPr>
        <p:spPr>
          <a:xfrm>
            <a:off x="112287" y="6398540"/>
            <a:ext cx="3988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A1568A-D12D-BD49-ACDF-27454F9476FE}" type="datetime1">
              <a:rPr lang="fr-FR" sz="800" smtClean="0">
                <a:solidFill>
                  <a:schemeClr val="bg1"/>
                </a:solidFill>
              </a:rPr>
              <a:pPr/>
              <a:t>10/09/2025</a:t>
            </a:fld>
            <a:r>
              <a:rPr lang="fr-FR" sz="800">
                <a:solidFill>
                  <a:schemeClr val="bg1"/>
                </a:solidFill>
              </a:rPr>
              <a:t>	</a:t>
            </a:r>
            <a:r>
              <a:rPr lang="en-US" sz="800">
                <a:solidFill>
                  <a:schemeClr val="bg1"/>
                </a:solidFill>
              </a:rPr>
              <a:t>CC BY-SA 4.0</a:t>
            </a:r>
          </a:p>
          <a:p>
            <a:r>
              <a:rPr lang="en-US" sz="800">
                <a:solidFill>
                  <a:schemeClr val="bg1"/>
                </a:solidFill>
              </a:rPr>
              <a:t>	Authors : Pierre Le Gargasson, Nicolas Beuve, Maxime Pelcat</a:t>
            </a:r>
          </a:p>
        </p:txBody>
      </p:sp>
    </p:spTree>
    <p:extLst>
      <p:ext uri="{BB962C8B-B14F-4D97-AF65-F5344CB8AC3E}">
        <p14:creationId xmlns:p14="http://schemas.microsoft.com/office/powerpoint/2010/main" val="165457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40BDD-92E6-A741-9CC1-B41F1883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291142"/>
            <a:ext cx="10236885" cy="473367"/>
          </a:xfrm>
        </p:spPr>
        <p:txBody>
          <a:bodyPr lIns="0" tIns="0" rIns="0" bIns="0" anchor="t" anchorCtr="0"/>
          <a:lstStyle>
            <a:lvl1pPr algn="r">
              <a:defRPr>
                <a:latin typeface="+mj-lt"/>
              </a:defRPr>
            </a:lvl1pPr>
          </a:lstStyle>
          <a:p>
            <a:r>
              <a:rPr lang="en-US" noProof="0" err="1"/>
              <a:t>Modifiez</a:t>
            </a:r>
            <a:r>
              <a:rPr lang="en-US" noProof="0"/>
              <a:t> le style du </a:t>
            </a:r>
            <a:r>
              <a:rPr lang="en-US" noProof="0" err="1"/>
              <a:t>titre</a:t>
            </a:r>
            <a:endParaRPr lang="en-US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8608D4-9C36-A84D-A3A4-1AEB096C7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2367270"/>
            <a:ext cx="10409094" cy="2292257"/>
          </a:xfrm>
        </p:spPr>
        <p:txBody>
          <a:bodyPr lIns="0" tIns="0" rIns="0" bIns="0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Cliquez pour modifier les styles du </a:t>
            </a:r>
            <a:r>
              <a:rPr lang="en-US" noProof="0" err="1"/>
              <a:t>texte</a:t>
            </a:r>
            <a:r>
              <a:rPr lang="en-US" noProof="0"/>
              <a:t> du masque</a:t>
            </a:r>
          </a:p>
          <a:p>
            <a:pPr lvl="1"/>
            <a:r>
              <a:rPr lang="en-US" noProof="0" err="1"/>
              <a:t>Deuxième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  <a:p>
            <a:pPr lvl="2"/>
            <a:r>
              <a:rPr lang="en-US" noProof="0" err="1"/>
              <a:t>Troisième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  <a:p>
            <a:pPr lvl="3"/>
            <a:r>
              <a:rPr lang="en-US" noProof="0" err="1"/>
              <a:t>Quatrième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  <a:p>
            <a:pPr lvl="4"/>
            <a:r>
              <a:rPr lang="en-US" noProof="0" err="1"/>
              <a:t>Cinquième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A55F7-2499-7442-8219-F9EF9752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7778" y="6481152"/>
            <a:ext cx="2743200" cy="24688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4D4D4D"/>
                </a:solidFill>
              </a:defRPr>
            </a:lvl1pPr>
          </a:lstStyle>
          <a:p>
            <a:fld id="{3F394568-A123-CF43-B37D-0430507FD9CE}" type="slidenum">
              <a:rPr lang="en-US" noProof="0" smtClean="0"/>
              <a:pPr/>
              <a:t>‹N°›</a:t>
            </a:fld>
            <a:endParaRPr lang="en-US" noProof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407" y="71045"/>
            <a:ext cx="1098817" cy="120037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922" y="6378283"/>
            <a:ext cx="343302" cy="367576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34339A6-1EE0-353E-810E-C604B30DF02D}"/>
              </a:ext>
            </a:extLst>
          </p:cNvPr>
          <p:cNvSpPr/>
          <p:nvPr userDrawn="1"/>
        </p:nvSpPr>
        <p:spPr>
          <a:xfrm>
            <a:off x="-418721" y="4513631"/>
            <a:ext cx="665301" cy="613174"/>
          </a:xfrm>
          <a:prstGeom prst="ellipse">
            <a:avLst/>
          </a:prstGeom>
          <a:noFill/>
          <a:ln w="139700">
            <a:solidFill>
              <a:srgbClr val="F3B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85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13CE155-0333-AE4B-BA6C-7AE8A6E6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95D39D-E42A-0E4A-A507-0D6D67AEE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7DF04BF-3D38-E579-F4B4-0C2E84BD95B3}"/>
              </a:ext>
            </a:extLst>
          </p:cNvPr>
          <p:cNvSpPr txBox="1"/>
          <p:nvPr userDrawn="1"/>
        </p:nvSpPr>
        <p:spPr>
          <a:xfrm>
            <a:off x="87919" y="6466498"/>
            <a:ext cx="6142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A1568A-D12D-BD49-ACDF-27454F9476FE}" type="datetime1">
              <a:rPr lang="fr-FR" sz="800" smtClean="0">
                <a:solidFill>
                  <a:schemeClr val="tx1"/>
                </a:solidFill>
              </a:rPr>
              <a:pPr/>
              <a:t>10/09/2025</a:t>
            </a:fld>
            <a:r>
              <a:rPr lang="fr-FR" sz="800">
                <a:solidFill>
                  <a:schemeClr val="tx1"/>
                </a:solidFill>
              </a:rPr>
              <a:t>	</a:t>
            </a:r>
            <a:r>
              <a:rPr lang="en-US" sz="800">
                <a:solidFill>
                  <a:schemeClr val="tx1"/>
                </a:solidFill>
              </a:rPr>
              <a:t>CC BY-SA 4.0</a:t>
            </a:r>
          </a:p>
          <a:p>
            <a:r>
              <a:rPr lang="en-US" sz="800">
                <a:solidFill>
                  <a:schemeClr val="tx1"/>
                </a:solidFill>
              </a:rPr>
              <a:t>	Authors : ESOS Project Pierre Le Gargasson, Nicolas Beuve, Maxime </a:t>
            </a:r>
            <a:r>
              <a:rPr lang="en-US" sz="800" err="1">
                <a:solidFill>
                  <a:schemeClr val="tx1"/>
                </a:solidFill>
              </a:rPr>
              <a:t>Pelcat</a:t>
            </a:r>
            <a:r>
              <a:rPr lang="en-US" sz="800">
                <a:solidFill>
                  <a:schemeClr val="tx1"/>
                </a:solidFill>
              </a:rPr>
              <a:t>, Olivier </a:t>
            </a:r>
            <a:r>
              <a:rPr lang="en-US" sz="800" err="1">
                <a:solidFill>
                  <a:schemeClr val="tx1"/>
                </a:solidFill>
              </a:rPr>
              <a:t>Weppe</a:t>
            </a:r>
            <a:r>
              <a:rPr lang="en-US" sz="800">
                <a:solidFill>
                  <a:schemeClr val="tx1"/>
                </a:solidFill>
              </a:rPr>
              <a:t>, Thibaut Marty</a:t>
            </a:r>
          </a:p>
        </p:txBody>
      </p:sp>
    </p:spTree>
    <p:extLst>
      <p:ext uri="{BB962C8B-B14F-4D97-AF65-F5344CB8AC3E}">
        <p14:creationId xmlns:p14="http://schemas.microsoft.com/office/powerpoint/2010/main" val="65322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2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</a:buBlip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6FAD5AC-B4BA-6F36-E1F5-BB60DF6809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t="19972" b="-130"/>
          <a:stretch/>
        </p:blipFill>
        <p:spPr>
          <a:xfrm>
            <a:off x="0" y="0"/>
            <a:ext cx="12192000" cy="610806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503AF94-F5CA-7542-A72B-1789CD957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4485" y="2640769"/>
            <a:ext cx="8649206" cy="720676"/>
          </a:xfrm>
        </p:spPr>
        <p:txBody>
          <a:bodyPr>
            <a:normAutofit/>
          </a:bodyPr>
          <a:lstStyle/>
          <a:p>
            <a:r>
              <a:rPr lang="en-US"/>
              <a:t>Life Cycle Analysis in Electronics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F483E16B-B3B6-3858-6CE5-93410C4EB5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2025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35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690DD-9C78-0807-5E6F-961F4FF68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1BC818-D2A6-B48B-09A4-E51D462D8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3C8F86-C25F-F4BE-12F4-0CA9E9A3B7AA}"/>
              </a:ext>
            </a:extLst>
          </p:cNvPr>
          <p:cNvSpPr/>
          <p:nvPr/>
        </p:nvSpPr>
        <p:spPr>
          <a:xfrm>
            <a:off x="1853736" y="728398"/>
            <a:ext cx="2909455" cy="39069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Day 1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9390EE-C54E-4560-1667-E47171C7FA03}"/>
              </a:ext>
            </a:extLst>
          </p:cNvPr>
          <p:cNvSpPr/>
          <p:nvPr/>
        </p:nvSpPr>
        <p:spPr>
          <a:xfrm>
            <a:off x="7553050" y="728399"/>
            <a:ext cx="2909455" cy="39069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Day 2</a:t>
            </a:r>
            <a:endParaRPr lang="en-GB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F4CEAC6-305E-F45F-3997-4130E6674B19}"/>
              </a:ext>
            </a:extLst>
          </p:cNvPr>
          <p:cNvSpPr/>
          <p:nvPr/>
        </p:nvSpPr>
        <p:spPr>
          <a:xfrm>
            <a:off x="925488" y="1853738"/>
            <a:ext cx="5004261" cy="8478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>
                <a:solidFill>
                  <a:schemeClr val="accent2"/>
                </a:solidFill>
              </a:rPr>
              <a:t>09h00 – 10h30  </a:t>
            </a:r>
            <a:r>
              <a:rPr lang="fr-FR" sz="1400" b="1">
                <a:solidFill>
                  <a:schemeClr val="tx1"/>
                </a:solidFill>
              </a:rPr>
              <a:t>Accueil et introduction</a:t>
            </a:r>
          </a:p>
          <a:p>
            <a:r>
              <a:rPr lang="fr-FR" sz="1400">
                <a:solidFill>
                  <a:schemeClr val="tx1"/>
                </a:solidFill>
              </a:rPr>
              <a:t>L'analyse du cycle de vie et son application à l'électronique.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9202E24-5DA7-B450-A6BA-535C35024AE9}"/>
              </a:ext>
            </a:extLst>
          </p:cNvPr>
          <p:cNvSpPr/>
          <p:nvPr/>
        </p:nvSpPr>
        <p:spPr>
          <a:xfrm>
            <a:off x="925487" y="2831868"/>
            <a:ext cx="5004261" cy="8478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1400" b="1">
                <a:solidFill>
                  <a:schemeClr val="accent2"/>
                </a:solidFill>
              </a:rPr>
              <a:t>10h45 – 12h30  </a:t>
            </a:r>
            <a:r>
              <a:rPr lang="fr-FR" sz="1400" b="1">
                <a:solidFill>
                  <a:schemeClr val="tx1"/>
                </a:solidFill>
              </a:rPr>
              <a:t>Etape 1 de l’ACV</a:t>
            </a:r>
          </a:p>
          <a:p>
            <a:r>
              <a:rPr lang="fr-FR" sz="1400">
                <a:solidFill>
                  <a:schemeClr val="tx1"/>
                </a:solidFill>
              </a:rPr>
              <a:t>Objectifs, périmètres et unités fonctionnelles.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633F901-ED98-3181-FA7C-A0E5AA8665B0}"/>
              </a:ext>
            </a:extLst>
          </p:cNvPr>
          <p:cNvSpPr/>
          <p:nvPr/>
        </p:nvSpPr>
        <p:spPr>
          <a:xfrm>
            <a:off x="925488" y="3815539"/>
            <a:ext cx="5004261" cy="3408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4307A89-5E4F-EC2A-E8E5-532237157C23}"/>
              </a:ext>
            </a:extLst>
          </p:cNvPr>
          <p:cNvSpPr/>
          <p:nvPr/>
        </p:nvSpPr>
        <p:spPr>
          <a:xfrm>
            <a:off x="925488" y="4300449"/>
            <a:ext cx="5004261" cy="8478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>
                <a:solidFill>
                  <a:schemeClr val="accent2"/>
                </a:solidFill>
              </a:rPr>
              <a:t>13h30 – 15h00  </a:t>
            </a:r>
            <a:r>
              <a:rPr lang="fr-FR" sz="1400" b="1">
                <a:solidFill>
                  <a:schemeClr val="tx1"/>
                </a:solidFill>
              </a:rPr>
              <a:t>Méthodes d’ACV</a:t>
            </a:r>
          </a:p>
          <a:p>
            <a:r>
              <a:rPr lang="fr-FR" sz="1400">
                <a:solidFill>
                  <a:schemeClr val="tx1"/>
                </a:solidFill>
              </a:rPr>
              <a:t>Les enjeux et la méthode de mise en œuvre de l'ACV.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54620C8-D9E9-6E11-BC4B-912FC3CE4DD9}"/>
              </a:ext>
            </a:extLst>
          </p:cNvPr>
          <p:cNvSpPr/>
          <p:nvPr/>
        </p:nvSpPr>
        <p:spPr>
          <a:xfrm>
            <a:off x="925486" y="5278579"/>
            <a:ext cx="5004261" cy="8478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>
                <a:solidFill>
                  <a:schemeClr val="accent2"/>
                </a:solidFill>
              </a:rPr>
              <a:t>15h15 – 17h30  </a:t>
            </a:r>
            <a:r>
              <a:rPr lang="fr-FR" sz="1400" b="1">
                <a:solidFill>
                  <a:schemeClr val="tx1"/>
                </a:solidFill>
              </a:rPr>
              <a:t>Evaluation de l’impact</a:t>
            </a:r>
          </a:p>
          <a:p>
            <a:r>
              <a:rPr lang="fr-FR" sz="1400" err="1">
                <a:solidFill>
                  <a:schemeClr val="tx1"/>
                </a:solidFill>
              </a:rPr>
              <a:t>Brightway</a:t>
            </a:r>
            <a:r>
              <a:rPr lang="fr-FR" sz="1400">
                <a:solidFill>
                  <a:schemeClr val="tx1"/>
                </a:solidFill>
              </a:rPr>
              <a:t> et </a:t>
            </a:r>
            <a:r>
              <a:rPr lang="fr-FR" sz="1400" err="1">
                <a:solidFill>
                  <a:schemeClr val="tx1"/>
                </a:solidFill>
              </a:rPr>
              <a:t>Ecoinvent</a:t>
            </a:r>
            <a:r>
              <a:rPr lang="fr-FR" sz="1400">
                <a:solidFill>
                  <a:schemeClr val="tx1"/>
                </a:solidFill>
              </a:rPr>
              <a:t> en action.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3405623-0B9A-06B1-1F47-BBDF1E240BF4}"/>
              </a:ext>
            </a:extLst>
          </p:cNvPr>
          <p:cNvSpPr txBox="1"/>
          <p:nvPr/>
        </p:nvSpPr>
        <p:spPr>
          <a:xfrm>
            <a:off x="4998028" y="1938370"/>
            <a:ext cx="837507" cy="2894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100"/>
              <a:t>Course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4DAFE08-CB44-50D9-22F1-B29172DA8522}"/>
              </a:ext>
            </a:extLst>
          </p:cNvPr>
          <p:cNvSpPr txBox="1"/>
          <p:nvPr/>
        </p:nvSpPr>
        <p:spPr>
          <a:xfrm>
            <a:off x="4998027" y="2919152"/>
            <a:ext cx="837507" cy="2894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100"/>
              <a:t>Tutorial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26DE0B3-EF24-9B49-A9C3-626120665BB6}"/>
              </a:ext>
            </a:extLst>
          </p:cNvPr>
          <p:cNvSpPr txBox="1"/>
          <p:nvPr/>
        </p:nvSpPr>
        <p:spPr>
          <a:xfrm>
            <a:off x="4998028" y="5360382"/>
            <a:ext cx="837507" cy="2894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100"/>
              <a:t>Lab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29D8486-081C-908A-5C81-7E5B71164C8F}"/>
              </a:ext>
            </a:extLst>
          </p:cNvPr>
          <p:cNvSpPr txBox="1"/>
          <p:nvPr/>
        </p:nvSpPr>
        <p:spPr>
          <a:xfrm>
            <a:off x="4998028" y="4381146"/>
            <a:ext cx="837507" cy="2894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100"/>
              <a:t>Course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BD397423-D192-EA1A-E702-F947859B67E8}"/>
              </a:ext>
            </a:extLst>
          </p:cNvPr>
          <p:cNvSpPr/>
          <p:nvPr/>
        </p:nvSpPr>
        <p:spPr>
          <a:xfrm>
            <a:off x="6439597" y="1853738"/>
            <a:ext cx="5004261" cy="8478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>
                <a:solidFill>
                  <a:schemeClr val="accent2"/>
                </a:solidFill>
              </a:rPr>
              <a:t>09h00 – 10h30  </a:t>
            </a:r>
            <a:r>
              <a:rPr lang="fr-FR" sz="1400" b="1">
                <a:solidFill>
                  <a:schemeClr val="tx1"/>
                </a:solidFill>
              </a:rPr>
              <a:t>ACV attributionnelle</a:t>
            </a:r>
          </a:p>
          <a:p>
            <a:r>
              <a:rPr lang="fr-FR" sz="1400">
                <a:solidFill>
                  <a:schemeClr val="tx1"/>
                </a:solidFill>
              </a:rPr>
              <a:t>ACV attributionnelle d’un système embarqué.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BBF84368-6784-661B-630C-214F35AABF5B}"/>
              </a:ext>
            </a:extLst>
          </p:cNvPr>
          <p:cNvSpPr/>
          <p:nvPr/>
        </p:nvSpPr>
        <p:spPr>
          <a:xfrm>
            <a:off x="6439596" y="2831868"/>
            <a:ext cx="5004261" cy="8478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>
                <a:solidFill>
                  <a:schemeClr val="accent2"/>
                </a:solidFill>
              </a:rPr>
              <a:t>10h45 – 12h15  </a:t>
            </a:r>
            <a:r>
              <a:rPr lang="fr-FR" sz="1400" b="1">
                <a:solidFill>
                  <a:schemeClr val="tx1"/>
                </a:solidFill>
              </a:rPr>
              <a:t>Evaluation ACV</a:t>
            </a:r>
          </a:p>
          <a:p>
            <a:r>
              <a:rPr lang="fr-FR" sz="1400">
                <a:solidFill>
                  <a:schemeClr val="tx1"/>
                </a:solidFill>
              </a:rPr>
              <a:t>Etudier et comparer des ACV actuelles.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9E0BC1FD-38D1-B62B-B35D-DAD1F4C8983E}"/>
              </a:ext>
            </a:extLst>
          </p:cNvPr>
          <p:cNvSpPr/>
          <p:nvPr/>
        </p:nvSpPr>
        <p:spPr>
          <a:xfrm>
            <a:off x="6439597" y="3815539"/>
            <a:ext cx="5004261" cy="3408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FA8A94F8-37F2-4C2D-6C2A-8DE780E9330E}"/>
              </a:ext>
            </a:extLst>
          </p:cNvPr>
          <p:cNvSpPr/>
          <p:nvPr/>
        </p:nvSpPr>
        <p:spPr>
          <a:xfrm>
            <a:off x="6439597" y="4300449"/>
            <a:ext cx="5004261" cy="8478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>
                <a:solidFill>
                  <a:schemeClr val="accent2"/>
                </a:solidFill>
              </a:rPr>
              <a:t>13h15 – 15h15  </a:t>
            </a:r>
            <a:r>
              <a:rPr lang="fr-FR" sz="1400" b="1">
                <a:solidFill>
                  <a:schemeClr val="tx1"/>
                </a:solidFill>
              </a:rPr>
              <a:t>ACV conséquentielle</a:t>
            </a:r>
          </a:p>
          <a:p>
            <a:r>
              <a:rPr lang="fr-FR" sz="1400">
                <a:solidFill>
                  <a:schemeClr val="tx1"/>
                </a:solidFill>
              </a:rPr>
              <a:t>ACV conséquentielle d'un service TIC.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C8790F7D-761F-7082-FD2B-A0BE8000D4FB}"/>
              </a:ext>
            </a:extLst>
          </p:cNvPr>
          <p:cNvSpPr/>
          <p:nvPr/>
        </p:nvSpPr>
        <p:spPr>
          <a:xfrm>
            <a:off x="6439595" y="5278579"/>
            <a:ext cx="5004261" cy="8478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>
                <a:solidFill>
                  <a:schemeClr val="accent2"/>
                </a:solidFill>
              </a:rPr>
              <a:t>15h30 – 17h30  </a:t>
            </a:r>
            <a:r>
              <a:rPr lang="fr-FR" sz="1400" b="1">
                <a:solidFill>
                  <a:schemeClr val="tx1"/>
                </a:solidFill>
              </a:rPr>
              <a:t>Conclusion, perspectives</a:t>
            </a:r>
          </a:p>
          <a:p>
            <a:r>
              <a:rPr lang="fr-FR" sz="1400">
                <a:solidFill>
                  <a:schemeClr val="tx1"/>
                </a:solidFill>
              </a:rPr>
              <a:t>Réglementation, état de l'art et meilleures </a:t>
            </a:r>
          </a:p>
          <a:p>
            <a:r>
              <a:rPr lang="fr-FR" sz="1400">
                <a:solidFill>
                  <a:schemeClr val="tx1"/>
                </a:solidFill>
              </a:rPr>
              <a:t>pratiques en matière d'ACV des produits électroniques.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353C84B-334F-124D-8950-6649CDAB51EA}"/>
              </a:ext>
            </a:extLst>
          </p:cNvPr>
          <p:cNvSpPr txBox="1"/>
          <p:nvPr/>
        </p:nvSpPr>
        <p:spPr>
          <a:xfrm>
            <a:off x="10512137" y="1938370"/>
            <a:ext cx="837507" cy="2894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100"/>
              <a:t>Lab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0A4D479-0A53-EF7F-5ECF-2E4785E588A4}"/>
              </a:ext>
            </a:extLst>
          </p:cNvPr>
          <p:cNvSpPr txBox="1"/>
          <p:nvPr/>
        </p:nvSpPr>
        <p:spPr>
          <a:xfrm>
            <a:off x="10512136" y="2919152"/>
            <a:ext cx="837507" cy="2894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100"/>
              <a:t>Tutorial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30BF30F-C61C-CB3A-E1F4-156129670EDE}"/>
              </a:ext>
            </a:extLst>
          </p:cNvPr>
          <p:cNvSpPr txBox="1"/>
          <p:nvPr/>
        </p:nvSpPr>
        <p:spPr>
          <a:xfrm>
            <a:off x="10512137" y="5360382"/>
            <a:ext cx="837507" cy="2894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100"/>
              <a:t>Course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B9826F7-8AB0-93E1-C0AE-D59E62B44ED6}"/>
              </a:ext>
            </a:extLst>
          </p:cNvPr>
          <p:cNvSpPr txBox="1"/>
          <p:nvPr/>
        </p:nvSpPr>
        <p:spPr>
          <a:xfrm>
            <a:off x="10512137" y="4381146"/>
            <a:ext cx="837507" cy="2894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100"/>
              <a:t>Lab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D033E02-B8E6-8812-F916-C7C330BD9827}"/>
              </a:ext>
            </a:extLst>
          </p:cNvPr>
          <p:cNvSpPr txBox="1"/>
          <p:nvPr/>
        </p:nvSpPr>
        <p:spPr>
          <a:xfrm>
            <a:off x="6369627" y="1205052"/>
            <a:ext cx="50742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/>
              <a:t>Session 2 : Approfondissement de l'ACV pour les systèmes embarqués et aspects avancés</a:t>
            </a:r>
            <a:endParaRPr lang="en-GB" sz="140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16ABEFB-C5B4-1643-B9D9-BA4E160AD221}"/>
              </a:ext>
            </a:extLst>
          </p:cNvPr>
          <p:cNvSpPr txBox="1"/>
          <p:nvPr/>
        </p:nvSpPr>
        <p:spPr>
          <a:xfrm>
            <a:off x="886695" y="1232525"/>
            <a:ext cx="5043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/>
              <a:t>Session 1 : Fondamentaux de l'ACV et application à un produit électronique</a:t>
            </a:r>
            <a:endParaRPr lang="en-GB" sz="1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685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84" y="291142"/>
            <a:ext cx="10587324" cy="473367"/>
          </a:xfrm>
        </p:spPr>
        <p:txBody>
          <a:bodyPr>
            <a:noAutofit/>
          </a:bodyPr>
          <a:lstStyle/>
          <a:p>
            <a:r>
              <a:rPr lang="fr-FR">
                <a:latin typeface="+mj-lt"/>
              </a:rPr>
              <a:t>A </a:t>
            </a:r>
            <a:r>
              <a:rPr lang="fr-FR" err="1">
                <a:latin typeface="+mj-lt"/>
              </a:rPr>
              <a:t>word</a:t>
            </a:r>
            <a:r>
              <a:rPr lang="fr-FR">
                <a:latin typeface="+mj-lt"/>
              </a:rPr>
              <a:t> on ESOS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1E2162A-50EA-A767-34BE-0AC25D397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3" y="964276"/>
            <a:ext cx="10587324" cy="5436524"/>
          </a:xfrm>
        </p:spPr>
        <p:txBody>
          <a:bodyPr vert="horz" lIns="0" tIns="0" rIns="0" bIns="0" rtlCol="0" anchor="t">
            <a:noAutofit/>
          </a:bodyPr>
          <a:lstStyle/>
          <a:p>
            <a:pPr marL="426720" indent="-342900" defTabSz="2271004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sz="2000"/>
              <a:t>ESOS - Electronics : Sustainable, Open and Sovereign</a:t>
            </a:r>
            <a:endParaRPr lang="fr-FR"/>
          </a:p>
          <a:p>
            <a:pPr marL="83820" indent="0" defTabSz="2271004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None/>
              <a:defRPr/>
            </a:pPr>
            <a:endParaRPr lang="en-US" sz="2000">
              <a:cs typeface="Arial" panose="020B0604020202020204"/>
            </a:endParaRPr>
          </a:p>
          <a:p>
            <a:pPr marL="426720" indent="-342900" defTabSz="2271004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sz="2000"/>
              <a:t>Motivate for electronics studies</a:t>
            </a:r>
            <a:endParaRPr lang="en-US" sz="2000">
              <a:cs typeface="Arial"/>
            </a:endParaRPr>
          </a:p>
          <a:p>
            <a:pPr marL="426720" indent="-342900" defTabSz="2271004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endParaRPr lang="en-US" sz="2000">
              <a:cs typeface="Arial"/>
            </a:endParaRPr>
          </a:p>
          <a:p>
            <a:pPr marL="426720" indent="-342900" defTabSz="2271004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sz="2000"/>
              <a:t>Empower pupils, students, technicians, engineers, managers</a:t>
            </a:r>
            <a:endParaRPr lang="en-US" sz="2000">
              <a:cs typeface="Arial"/>
            </a:endParaRPr>
          </a:p>
          <a:p>
            <a:pPr marL="883920" lvl="1" indent="-342900" defTabSz="2271004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sz="1800"/>
              <a:t>Give knowledge on environmental challenges</a:t>
            </a:r>
            <a:endParaRPr lang="en-US" sz="1800">
              <a:cs typeface="Arial"/>
            </a:endParaRPr>
          </a:p>
          <a:p>
            <a:pPr marL="883920" lvl="1" indent="-342900" defTabSz="2271004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sz="1800"/>
              <a:t>Give key levers to act toward sustainability</a:t>
            </a:r>
            <a:endParaRPr lang="en-US" sz="1800">
              <a:cs typeface="Arial"/>
            </a:endParaRPr>
          </a:p>
          <a:p>
            <a:pPr marL="883920" lvl="1" indent="-342900" defTabSz="2271004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endParaRPr lang="en-US" sz="1800">
              <a:cs typeface="Arial"/>
            </a:endParaRPr>
          </a:p>
          <a:p>
            <a:pPr marL="426720" indent="-342900" defTabSz="2271004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sz="2000"/>
              <a:t>Research on sustainable electronics</a:t>
            </a:r>
            <a:endParaRPr lang="en-US" sz="2000">
              <a:cs typeface="Arial"/>
            </a:endParaRPr>
          </a:p>
          <a:p>
            <a:pPr marL="883920" lvl="1" indent="-342900" defTabSz="2271004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sz="1800"/>
              <a:t>Life cycle analysis</a:t>
            </a:r>
            <a:endParaRPr lang="en-US" sz="1800">
              <a:cs typeface="Arial"/>
            </a:endParaRPr>
          </a:p>
          <a:p>
            <a:pPr marL="883920" lvl="1" indent="-342900" defTabSz="2271004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sz="1800"/>
              <a:t>Eco-design</a:t>
            </a:r>
            <a:endParaRPr lang="en-US" sz="1800">
              <a:cs typeface="Arial"/>
            </a:endParaRPr>
          </a:p>
          <a:p>
            <a:pPr marL="883920" lvl="1" indent="-342900" defTabSz="2271004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sz="1800"/>
              <a:t>Business models</a:t>
            </a:r>
            <a:endParaRPr lang="en-US" sz="1800">
              <a:cs typeface="Arial"/>
            </a:endParaRPr>
          </a:p>
          <a:p>
            <a:pPr marL="883920" lvl="1" indent="-342900" defTabSz="2271004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endParaRPr lang="en-US" sz="1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18650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ESOS">
      <a:dk1>
        <a:srgbClr val="000000"/>
      </a:dk1>
      <a:lt1>
        <a:srgbClr val="FFFFFF"/>
      </a:lt1>
      <a:dk2>
        <a:srgbClr val="221927"/>
      </a:dk2>
      <a:lt2>
        <a:srgbClr val="E7E6E6"/>
      </a:lt2>
      <a:accent1>
        <a:srgbClr val="00B050"/>
      </a:accent1>
      <a:accent2>
        <a:srgbClr val="F69F1D"/>
      </a:accent2>
      <a:accent3>
        <a:srgbClr val="5F5E5E"/>
      </a:accent3>
      <a:accent4>
        <a:srgbClr val="E31B11"/>
      </a:accent4>
      <a:accent5>
        <a:srgbClr val="541388"/>
      </a:accent5>
      <a:accent6>
        <a:srgbClr val="00B0F0"/>
      </a:accent6>
      <a:hlink>
        <a:srgbClr val="E31B17"/>
      </a:hlink>
      <a:folHlink>
        <a:srgbClr val="8D1D2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6ec70d-a5d0-48a7-bcc1-e3d703062b9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EB6AB0EB36324089AB9A14F8FEE180" ma:contentTypeVersion="11" ma:contentTypeDescription="Crée un document." ma:contentTypeScope="" ma:versionID="0eebc8e729fdf42f5f512f2524a81064">
  <xsd:schema xmlns:xsd="http://www.w3.org/2001/XMLSchema" xmlns:xs="http://www.w3.org/2001/XMLSchema" xmlns:p="http://schemas.microsoft.com/office/2006/metadata/properties" xmlns:ns2="866ec70d-a5d0-48a7-bcc1-e3d703062b9b" targetNamespace="http://schemas.microsoft.com/office/2006/metadata/properties" ma:root="true" ma:fieldsID="f87597b6922aefa8bea7a85566f37ed9" ns2:_="">
    <xsd:import namespace="866ec70d-a5d0-48a7-bcc1-e3d703062b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ec70d-a5d0-48a7-bcc1-e3d703062b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d2051e3f-dc6f-4111-ac46-4a9a860248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A18350-8B5F-45B2-98EA-F16C18D97EAB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866ec70d-a5d0-48a7-bcc1-e3d703062b9b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E7BF340-83DF-40DC-A0BC-94105D6854B2}">
  <ds:schemaRefs>
    <ds:schemaRef ds:uri="866ec70d-a5d0-48a7-bcc1-e3d703062b9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27D22E0-B165-4B1B-AEDA-36D7B2E7F3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210</Words>
  <Application>Microsoft Office PowerPoint</Application>
  <PresentationFormat>Grand écran</PresentationFormat>
  <Paragraphs>47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Thème Office</vt:lpstr>
      <vt:lpstr>Life Cycle Analysis in Electronics</vt:lpstr>
      <vt:lpstr>Présentation PowerPoint</vt:lpstr>
      <vt:lpstr>A word on ESOS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 Gargasson Pierre</dc:creator>
  <cp:lastModifiedBy>mpelcat</cp:lastModifiedBy>
  <cp:revision>5</cp:revision>
  <cp:lastPrinted>2024-05-16T09:39:32Z</cp:lastPrinted>
  <dcterms:created xsi:type="dcterms:W3CDTF">2022-06-01T12:02:08Z</dcterms:created>
  <dcterms:modified xsi:type="dcterms:W3CDTF">2025-09-10T08:30:22Z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0x01010015EB6AB0EB36324089AB9A14F8FEE180</vt:lpwstr>
  </property>
  <property fmtid="{D5CDD505-2E9C-101B-9397-08002B2CF9AE}" pid="3" name="MediaServiceImageTags">
    <vt:lpwstr/>
  </property>
  <property fmtid="{D5CDD505-2E9C-101B-9397-08002B2CF9AE}" pid="4" name="ArticulateGUID">
    <vt:lpwstr>1E7B2996-5924-4EF3-8BD7-7111C43FD2EF</vt:lpwstr>
  </property>
  <property fmtid="{D5CDD505-2E9C-101B-9397-08002B2CF9AE}" pid="5" name="ArticulatePath">
    <vt:lpwstr>Electronics_LCA_Course0_v1 (1)</vt:lpwstr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