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0"/>
  </p:notesMasterIdLst>
  <p:sldIdLst>
    <p:sldId id="272" r:id="rId5"/>
    <p:sldId id="472" r:id="rId6"/>
    <p:sldId id="348" r:id="rId7"/>
    <p:sldId id="542" r:id="rId8"/>
    <p:sldId id="543" r:id="rId9"/>
    <p:sldId id="544" r:id="rId10"/>
    <p:sldId id="474" r:id="rId11"/>
    <p:sldId id="372" r:id="rId12"/>
    <p:sldId id="467" r:id="rId13"/>
    <p:sldId id="546" r:id="rId14"/>
    <p:sldId id="476" r:id="rId15"/>
    <p:sldId id="364" r:id="rId16"/>
    <p:sldId id="475" r:id="rId17"/>
    <p:sldId id="387" r:id="rId18"/>
    <p:sldId id="388"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1" r:id="rId32"/>
    <p:sldId id="548" r:id="rId33"/>
    <p:sldId id="375" r:id="rId34"/>
    <p:sldId id="373" r:id="rId35"/>
    <p:sldId id="374" r:id="rId36"/>
    <p:sldId id="547" r:id="rId37"/>
    <p:sldId id="550" r:id="rId38"/>
    <p:sldId id="379" r:id="rId39"/>
    <p:sldId id="380" r:id="rId40"/>
    <p:sldId id="381" r:id="rId41"/>
    <p:sldId id="382" r:id="rId42"/>
    <p:sldId id="383" r:id="rId43"/>
    <p:sldId id="384" r:id="rId44"/>
    <p:sldId id="344" r:id="rId45"/>
    <p:sldId id="355" r:id="rId46"/>
    <p:sldId id="549" r:id="rId47"/>
    <p:sldId id="477" r:id="rId48"/>
    <p:sldId id="342" r:id="rId49"/>
    <p:sldId id="340" r:id="rId50"/>
    <p:sldId id="551" r:id="rId51"/>
    <p:sldId id="343" r:id="rId52"/>
    <p:sldId id="404" r:id="rId53"/>
    <p:sldId id="545" r:id="rId54"/>
    <p:sldId id="483" r:id="rId55"/>
    <p:sldId id="478" r:id="rId56"/>
    <p:sldId id="485" r:id="rId57"/>
    <p:sldId id="488" r:id="rId58"/>
    <p:sldId id="489" r:id="rId59"/>
    <p:sldId id="490" r:id="rId60"/>
    <p:sldId id="479" r:id="rId61"/>
    <p:sldId id="480" r:id="rId62"/>
    <p:sldId id="481" r:id="rId63"/>
    <p:sldId id="482" r:id="rId64"/>
    <p:sldId id="484" r:id="rId65"/>
    <p:sldId id="358" r:id="rId66"/>
    <p:sldId id="433" r:id="rId67"/>
    <p:sldId id="431" r:id="rId68"/>
    <p:sldId id="432" r:id="rId69"/>
    <p:sldId id="356" r:id="rId70"/>
    <p:sldId id="429" r:id="rId71"/>
    <p:sldId id="428" r:id="rId72"/>
    <p:sldId id="359" r:id="rId73"/>
    <p:sldId id="446" r:id="rId74"/>
    <p:sldId id="436" r:id="rId75"/>
    <p:sldId id="438" r:id="rId76"/>
    <p:sldId id="439" r:id="rId77"/>
    <p:sldId id="441" r:id="rId78"/>
    <p:sldId id="271" r:id="rId7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8AD"/>
    <a:srgbClr val="0084B4"/>
    <a:srgbClr val="00843C"/>
    <a:srgbClr val="404040"/>
    <a:srgbClr val="DB1313"/>
    <a:srgbClr val="FFFFFF"/>
    <a:srgbClr val="00B050"/>
    <a:srgbClr val="C37901"/>
    <a:srgbClr val="DD8901"/>
    <a:srgbClr val="FEBD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0" autoAdjust="0"/>
    <p:restoredTop sz="82773" autoAdjust="0"/>
  </p:normalViewPr>
  <p:slideViewPr>
    <p:cSldViewPr snapToGrid="0" snapToObjects="1">
      <p:cViewPr varScale="1">
        <p:scale>
          <a:sx n="46" d="100"/>
          <a:sy n="46" d="100"/>
        </p:scale>
        <p:origin x="1266"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Gargasson Pierre" userId="d1d27d6d-d75e-472b-abe7-aa36d2c4ed7c" providerId="ADAL" clId="{AC884562-8C9B-4CD5-AF41-42E283BC8376}"/>
    <pc:docChg chg="modSld">
      <pc:chgData name="Le Gargasson Pierre" userId="d1d27d6d-d75e-472b-abe7-aa36d2c4ed7c" providerId="ADAL" clId="{AC884562-8C9B-4CD5-AF41-42E283BC8376}" dt="2025-05-16T11:52:13.509" v="70" actId="20577"/>
      <pc:docMkLst>
        <pc:docMk/>
      </pc:docMkLst>
      <pc:sldChg chg="modNotesTx">
        <pc:chgData name="Le Gargasson Pierre" userId="d1d27d6d-d75e-472b-abe7-aa36d2c4ed7c" providerId="ADAL" clId="{AC884562-8C9B-4CD5-AF41-42E283BC8376}" dt="2025-05-16T11:50:30.795" v="25" actId="20577"/>
        <pc:sldMkLst>
          <pc:docMk/>
          <pc:sldMk cId="778079536" sldId="358"/>
        </pc:sldMkLst>
      </pc:sldChg>
      <pc:sldChg chg="modNotesTx">
        <pc:chgData name="Le Gargasson Pierre" userId="d1d27d6d-d75e-472b-abe7-aa36d2c4ed7c" providerId="ADAL" clId="{AC884562-8C9B-4CD5-AF41-42E283BC8376}" dt="2025-05-16T11:52:13.509" v="70" actId="20577"/>
        <pc:sldMkLst>
          <pc:docMk/>
          <pc:sldMk cId="2553709698" sldId="441"/>
        </pc:sldMkLst>
      </pc:sldChg>
      <pc:sldChg chg="modNotesTx">
        <pc:chgData name="Le Gargasson Pierre" userId="d1d27d6d-d75e-472b-abe7-aa36d2c4ed7c" providerId="ADAL" clId="{AC884562-8C9B-4CD5-AF41-42E283BC8376}" dt="2025-05-16T11:51:50.642" v="68" actId="20577"/>
        <pc:sldMkLst>
          <pc:docMk/>
          <pc:sldMk cId="1247405624" sldId="44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cat>
            <c:numRef>
              <c:f>Feuil1!$A$2:$A$33</c:f>
              <c:numCache>
                <c:formatCode>General</c:formatCode>
                <c:ptCount val="32"/>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pt idx="15">
                  <c:v>2034</c:v>
                </c:pt>
                <c:pt idx="16">
                  <c:v>2035</c:v>
                </c:pt>
                <c:pt idx="17">
                  <c:v>2036</c:v>
                </c:pt>
                <c:pt idx="18">
                  <c:v>2037</c:v>
                </c:pt>
                <c:pt idx="19">
                  <c:v>2038</c:v>
                </c:pt>
                <c:pt idx="20">
                  <c:v>2039</c:v>
                </c:pt>
                <c:pt idx="21">
                  <c:v>2040</c:v>
                </c:pt>
                <c:pt idx="22">
                  <c:v>2041</c:v>
                </c:pt>
                <c:pt idx="23">
                  <c:v>2042</c:v>
                </c:pt>
                <c:pt idx="24">
                  <c:v>2043</c:v>
                </c:pt>
                <c:pt idx="25">
                  <c:v>2044</c:v>
                </c:pt>
                <c:pt idx="26">
                  <c:v>2045</c:v>
                </c:pt>
                <c:pt idx="27">
                  <c:v>2046</c:v>
                </c:pt>
                <c:pt idx="28">
                  <c:v>2047</c:v>
                </c:pt>
                <c:pt idx="29">
                  <c:v>2048</c:v>
                </c:pt>
                <c:pt idx="30">
                  <c:v>2049</c:v>
                </c:pt>
                <c:pt idx="31">
                  <c:v>2050</c:v>
                </c:pt>
              </c:numCache>
            </c:numRef>
          </c:cat>
          <c:val>
            <c:numRef>
              <c:f>Feuil1!$B$2:$B$33</c:f>
              <c:numCache>
                <c:formatCode>General</c:formatCode>
                <c:ptCount val="32"/>
                <c:pt idx="0">
                  <c:v>59</c:v>
                </c:pt>
                <c:pt idx="1">
                  <c:v>55.164999999999999</c:v>
                </c:pt>
                <c:pt idx="2">
                  <c:v>51.579274999999996</c:v>
                </c:pt>
                <c:pt idx="3">
                  <c:v>48.226622124999992</c:v>
                </c:pt>
                <c:pt idx="4">
                  <c:v>45.091891686874995</c:v>
                </c:pt>
                <c:pt idx="5">
                  <c:v>42.160918727228115</c:v>
                </c:pt>
                <c:pt idx="6">
                  <c:v>39.420459009958286</c:v>
                </c:pt>
                <c:pt idx="7">
                  <c:v>36.858129174310996</c:v>
                </c:pt>
                <c:pt idx="8">
                  <c:v>34.462350777980781</c:v>
                </c:pt>
                <c:pt idx="9">
                  <c:v>32.222297977412033</c:v>
                </c:pt>
                <c:pt idx="10">
                  <c:v>30.12784860888025</c:v>
                </c:pt>
                <c:pt idx="11">
                  <c:v>28.169538449303033</c:v>
                </c:pt>
                <c:pt idx="12">
                  <c:v>26.338518450098334</c:v>
                </c:pt>
                <c:pt idx="13">
                  <c:v>24.626514750841942</c:v>
                </c:pt>
                <c:pt idx="14">
                  <c:v>23.025791292037216</c:v>
                </c:pt>
                <c:pt idx="15">
                  <c:v>21.529114858054797</c:v>
                </c:pt>
                <c:pt idx="16">
                  <c:v>20.129722392281234</c:v>
                </c:pt>
                <c:pt idx="17">
                  <c:v>18.821290436782952</c:v>
                </c:pt>
                <c:pt idx="18">
                  <c:v>17.597906558392062</c:v>
                </c:pt>
                <c:pt idx="19">
                  <c:v>16.454042632096577</c:v>
                </c:pt>
                <c:pt idx="20">
                  <c:v>15.384529861010298</c:v>
                </c:pt>
                <c:pt idx="21">
                  <c:v>14.384535420044628</c:v>
                </c:pt>
                <c:pt idx="22">
                  <c:v>13.449540617741727</c:v>
                </c:pt>
                <c:pt idx="23">
                  <c:v>12.575320477588514</c:v>
                </c:pt>
                <c:pt idx="24">
                  <c:v>11.757924646545261</c:v>
                </c:pt>
                <c:pt idx="25">
                  <c:v>10.993659544519819</c:v>
                </c:pt>
                <c:pt idx="26">
                  <c:v>10.27907167412603</c:v>
                </c:pt>
                <c:pt idx="27">
                  <c:v>9.6109320153078368</c:v>
                </c:pt>
                <c:pt idx="28">
                  <c:v>8.9862214343128279</c:v>
                </c:pt>
                <c:pt idx="29">
                  <c:v>8.4021170410824944</c:v>
                </c:pt>
                <c:pt idx="30">
                  <c:v>7.8559794334121316</c:v>
                </c:pt>
                <c:pt idx="31">
                  <c:v>7.3453407702403437</c:v>
                </c:pt>
              </c:numCache>
            </c:numRef>
          </c:val>
          <c:smooth val="0"/>
          <c:extLst>
            <c:ext xmlns:c16="http://schemas.microsoft.com/office/drawing/2014/chart" uri="{C3380CC4-5D6E-409C-BE32-E72D297353CC}">
              <c16:uniqueId val="{00000000-D797-427C-A903-5C8DE03AC96B}"/>
            </c:ext>
          </c:extLst>
        </c:ser>
        <c:dLbls>
          <c:showLegendKey val="0"/>
          <c:showVal val="0"/>
          <c:showCatName val="0"/>
          <c:showSerName val="0"/>
          <c:showPercent val="0"/>
          <c:showBubbleSize val="0"/>
        </c:dLbls>
        <c:smooth val="0"/>
        <c:axId val="755601343"/>
        <c:axId val="755600927"/>
      </c:lineChart>
      <c:catAx>
        <c:axId val="75560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00927"/>
        <c:crosses val="autoZero"/>
        <c:auto val="1"/>
        <c:lblAlgn val="ctr"/>
        <c:lblOffset val="100"/>
        <c:noMultiLvlLbl val="0"/>
      </c:catAx>
      <c:valAx>
        <c:axId val="755600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560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Feuil1!$A$2:$C$17</cx:f>
        <cx:lvl ptCount="16"/>
        <cx:lvl ptCount="16">
          <cx:pt idx="0">Chips 74</cx:pt>
          <cx:pt idx="1">Battery 5</cx:pt>
          <cx:pt idx="2">Case 2</cx:pt>
          <cx:pt idx="3">Connectors 2</cx:pt>
          <cx:pt idx="4">Passive components 5</cx:pt>
          <cx:pt idx="5">PCB 12</cx:pt>
        </cx:lvl>
        <cx:lvl ptCount="16"/>
      </cx:strDim>
      <cx:numDim type="size">
        <cx:f>Feuil1!$D$2:$D$17</cx:f>
        <cx:lvl ptCount="16" formatCode="Standard">
          <cx:pt idx="0">74</cx:pt>
          <cx:pt idx="1">5</cx:pt>
          <cx:pt idx="2">2</cx:pt>
          <cx:pt idx="3">2</cx:pt>
          <cx:pt idx="4">5</cx:pt>
          <cx:pt idx="5">12</cx:pt>
        </cx:lvl>
      </cx:numDim>
    </cx:data>
  </cx:chartData>
  <cx:chart>
    <cx:title pos="t" align="ctr" overlay="0">
      <cx:tx>
        <cx:rich>
          <a:bodyPr spcFirstLastPara="1" vertOverflow="ellipsis" horzOverflow="overflow" wrap="square" lIns="0" tIns="0" rIns="0" bIns="0" anchor="ctr" anchorCtr="1"/>
          <a:lstStyle/>
          <a:p>
            <a:pPr algn="ctr" rtl="0">
              <a:defRPr/>
            </a:pPr>
            <a:r>
              <a:rPr lang="en-US" sz="1862" b="0" i="0" u="none" strike="noStrike" baseline="0" dirty="0">
                <a:solidFill>
                  <a:prstClr val="black">
                    <a:lumMod val="65000"/>
                    <a:lumOff val="35000"/>
                  </a:prstClr>
                </a:solidFill>
                <a:latin typeface="Calibri" panose="020F0502020204030204"/>
              </a:rPr>
              <a:t>Breakdown of the </a:t>
            </a:r>
            <a:r>
              <a:rPr lang="en-US" sz="1862" b="0" i="0" u="none" strike="noStrike" baseline="0" dirty="0" err="1">
                <a:solidFill>
                  <a:prstClr val="black">
                    <a:lumMod val="65000"/>
                    <a:lumOff val="35000"/>
                  </a:prstClr>
                </a:solidFill>
                <a:latin typeface="Calibri" panose="020F0502020204030204"/>
              </a:rPr>
              <a:t>Fairphone</a:t>
            </a:r>
            <a:r>
              <a:rPr lang="en-US" sz="1862" b="0" i="0" u="none" strike="noStrike" baseline="0" dirty="0">
                <a:solidFill>
                  <a:prstClr val="black">
                    <a:lumMod val="65000"/>
                    <a:lumOff val="35000"/>
                  </a:prstClr>
                </a:solidFill>
                <a:latin typeface="Calibri" panose="020F0502020204030204"/>
              </a:rPr>
              <a:t> 4's </a:t>
            </a:r>
            <a:r>
              <a:rPr lang="en-US" dirty="0">
                <a:effectLst/>
              </a:rPr>
              <a:t>CO</a:t>
            </a:r>
            <a:r>
              <a:rPr lang="en-US" baseline="-25000" dirty="0">
                <a:effectLst/>
              </a:rPr>
              <a:t>2</a:t>
            </a:r>
            <a:r>
              <a:rPr lang="en-US" baseline="0" dirty="0">
                <a:effectLst/>
              </a:rPr>
              <a:t>e </a:t>
            </a:r>
            <a:r>
              <a:rPr lang="en-US" sz="1862" b="0" i="0" u="none" strike="noStrike" baseline="0" dirty="0">
                <a:solidFill>
                  <a:prstClr val="black">
                    <a:lumMod val="65000"/>
                    <a:lumOff val="35000"/>
                  </a:prstClr>
                </a:solidFill>
                <a:latin typeface="Calibri" panose="020F0502020204030204"/>
              </a:rPr>
              <a:t>emissions by component (%)</a:t>
            </a:r>
            <a:endParaRPr lang="fr-FR" sz="1862" b="0" i="0" u="none" strike="noStrike" baseline="0" dirty="0">
              <a:solidFill>
                <a:prstClr val="black">
                  <a:lumMod val="65000"/>
                  <a:lumOff val="35000"/>
                </a:prstClr>
              </a:solidFill>
              <a:latin typeface="Calibri" panose="020F0502020204030204"/>
            </a:endParaRPr>
          </a:p>
        </cx:rich>
      </cx:tx>
    </cx:title>
    <cx:plotArea>
      <cx:plotAreaRegion>
        <cx:series layoutId="treemap" uniqueId="{2C823689-9230-2B43-8471-CAAC7D2F91A5}">
          <cx:tx>
            <cx:txData>
              <cx:f>Feuil1!$D$1</cx:f>
              <cx:v>Série 1</cx:v>
            </cx:txData>
          </cx:tx>
          <cx:dataPt idx="0">
            <cx:spPr>
              <a:ln w="12700"/>
            </cx:spPr>
          </cx:dataPt>
          <cx:dataPt idx="1"/>
          <cx:dataPt idx="4"/>
          <cx:dataPt idx="5"/>
          <cx:dataLabels pos="inEnd">
            <cx:txPr>
              <a:bodyPr spcFirstLastPara="1" vertOverflow="ellipsis" horzOverflow="overflow" wrap="square" lIns="0" tIns="0" rIns="0" bIns="0" anchor="ctr" anchorCtr="1"/>
              <a:lstStyle/>
              <a:p>
                <a:pPr algn="ctr" rtl="0">
                  <a:defRPr sz="1400"/>
                </a:pPr>
                <a:endParaRPr lang="fr-FR" sz="1400" b="0" i="0" u="none" strike="noStrike" baseline="0">
                  <a:solidFill>
                    <a:prstClr val="white"/>
                  </a:solidFill>
                  <a:latin typeface="Calibri" panose="020F0502020204030204"/>
                </a:endParaRPr>
              </a:p>
            </cx:txPr>
            <cx:visibility seriesName="0" categoryName="1" value="0"/>
          </cx:dataLabels>
          <cx:dataId val="0"/>
          <cx:layoutPr>
            <cx:parentLabelLayout val="overlapping"/>
          </cx:layoutPr>
        </cx:series>
      </cx:plotAreaRegion>
    </cx:plotArea>
  </cx:chart>
  <cx:spPr>
    <a:ln w="28575"/>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2DD1E-121C-9345-9887-068F9D3EBFAC}" type="datetimeFigureOut">
              <a:rPr lang="fr-FR" smtClean="0"/>
              <a:t>10/09/2025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DD726-8782-B74A-A6F8-03ACFEDD81AF}" type="slidenum">
              <a:rPr lang="fr-FR" smtClean="0"/>
              <a:t>‹N°›</a:t>
            </a:fld>
            <a:endParaRPr lang="fr-FR"/>
          </a:p>
        </p:txBody>
      </p:sp>
    </p:spTree>
    <p:extLst>
      <p:ext uri="{BB962C8B-B14F-4D97-AF65-F5344CB8AC3E}">
        <p14:creationId xmlns:p14="http://schemas.microsoft.com/office/powerpoint/2010/main" val="363565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taux de collecte établit le rapport entre la quantité de déchets collectés auprès de producteurs identifiés et la quantité totale des déchets produits par ces mêmes producteurs.</a:t>
            </a:r>
          </a:p>
          <a:p>
            <a:r>
              <a:rPr lang="fr-FR" dirty="0"/>
              <a:t>Pour un matériau ou un type de produits donné, le taux de recyclage correspond à la quantité de déchets recyclés dans le courant d'une année civile par rapport au total des déchets produits.</a:t>
            </a:r>
          </a:p>
          <a:p>
            <a:endParaRPr lang="fr-FR" dirty="0"/>
          </a:p>
          <a:p>
            <a:r>
              <a:rPr lang="fr-FR" dirty="0"/>
              <a:t>=(640/0,47)+(89/0,42)+(5,5/0,89)+(215/0,57)+(83/0,67)</a:t>
            </a:r>
          </a:p>
          <a:p>
            <a:r>
              <a:rPr lang="fr-FR" dirty="0"/>
              <a:t>Exemple d’information </a:t>
            </a:r>
            <a:r>
              <a:rPr lang="fr-FR" dirty="0" err="1"/>
              <a:t>Ecosystem</a:t>
            </a:r>
            <a:endParaRPr lang="fr-FR" dirty="0"/>
          </a:p>
          <a:p>
            <a:endParaRPr lang="fr-FR" dirty="0"/>
          </a:p>
          <a:p>
            <a:r>
              <a:rPr lang="fr-FR" dirty="0"/>
              <a:t>La collecte, le traitement et la dépollution des DEEE ne s'improvisent pas !</a:t>
            </a:r>
            <a:br>
              <a:rPr lang="fr-FR" dirty="0"/>
            </a:br>
            <a:br>
              <a:rPr lang="fr-FR" dirty="0"/>
            </a:br>
            <a:r>
              <a:rPr lang="fr-FR" dirty="0"/>
              <a:t>Supervisées et contrôlées par </a:t>
            </a:r>
            <a:r>
              <a:rPr lang="fr-FR" dirty="0" err="1"/>
              <a:t>Ecologic</a:t>
            </a:r>
            <a:r>
              <a:rPr lang="fr-FR" dirty="0"/>
              <a:t> pour le compte de ses producteurs adhérents, ces étapes sont assurées à ce jour par 120 opérateurs partenaires, qui </a:t>
            </a:r>
            <a:r>
              <a:rPr lang="fr-FR" dirty="0" err="1"/>
              <a:t>doiventrépondre</a:t>
            </a:r>
            <a:r>
              <a:rPr lang="fr-FR" dirty="0"/>
              <a:t> à des critères de qualité et de suivi très précis.</a:t>
            </a:r>
            <a:br>
              <a:rPr lang="fr-FR" dirty="0"/>
            </a:br>
            <a:br>
              <a:rPr lang="fr-FR" dirty="0"/>
            </a:br>
            <a:r>
              <a:rPr lang="fr-FR" dirty="0"/>
              <a:t>Paprec est l'un d'entre eux. Sur ces 40 usines installées en France, cinq sont chargées de la collecte, du démantèlement et de la dépollution de plus de 10 000 tonnes de DEEE par an.</a:t>
            </a:r>
            <a:br>
              <a:rPr lang="fr-FR" dirty="0"/>
            </a:br>
            <a:br>
              <a:rPr lang="fr-FR" dirty="0"/>
            </a:br>
            <a:r>
              <a:rPr lang="fr-FR" dirty="0"/>
              <a:t>« Depuis trois ans, explique Miguel Lauga, directeur délégué de Paprec, nous ne cessons de moderniser nos équipements pour répondre aux normes de traitement et améliorer le taux de dépollution des composants issus des DEEE. Et bien que notre activité principale porte sur le démantèlement des écrans, le groupe PAPREC s'intéresse aussi à d'autres produits tels le PAM (Petits Appareils en Mélange). »</a:t>
            </a:r>
            <a:br>
              <a:rPr lang="fr-FR" dirty="0"/>
            </a:br>
            <a:br>
              <a:rPr lang="fr-FR" dirty="0"/>
            </a:br>
            <a:r>
              <a:rPr lang="fr-FR" dirty="0"/>
              <a:t>Bien que leur taux de valorisation soit inférieur aux PAM, les écrans nécessitent des chaînes de traitements spécifiques, notamment pour extraire les poudres luminescentes.</a:t>
            </a:r>
            <a:br>
              <a:rPr lang="fr-FR" dirty="0"/>
            </a:br>
            <a:br>
              <a:rPr lang="fr-FR" dirty="0"/>
            </a:br>
            <a:r>
              <a:rPr lang="fr-FR" dirty="0"/>
              <a:t>« Notre site situé à Bordeaux, ajoute Miguel Lauga, vient d'être équipé d'un système confiné d'aspiration centrale qui permet aux équipes de travailler dans de meilleures conditions : un tapis de convoyage et un basculeur automatique acheminent les écrans sans que les opérateurs aient à se déplacer d'un poste de travail à un autre ; l'émission et la perte de poussières sont limitées ; la séparation des verres au plomb et des verres au baryum est optimisée au profit d'un meilleur taux de dépollution, etc. Ce type d'équipement nous permet de répondre aux exigences des audits conduits par </a:t>
            </a:r>
            <a:r>
              <a:rPr lang="fr-FR" dirty="0" err="1"/>
              <a:t>Ecologic</a:t>
            </a:r>
            <a:r>
              <a:rPr lang="fr-FR" dirty="0"/>
              <a:t>. Il nous offre aujourd'hui la possibilité de nous inscrire comme un acteur clé du traitement des écrans ».</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6</a:t>
            </a:fld>
            <a:endParaRPr lang="fr-FR"/>
          </a:p>
        </p:txBody>
      </p:sp>
    </p:spTree>
    <p:extLst>
      <p:ext uri="{BB962C8B-B14F-4D97-AF65-F5344CB8AC3E}">
        <p14:creationId xmlns:p14="http://schemas.microsoft.com/office/powerpoint/2010/main" val="153678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pose le même problème au format matrice.</a:t>
            </a:r>
          </a:p>
          <a:p>
            <a:r>
              <a:rPr lang="fr-FR" dirty="0"/>
              <a:t>A = </a:t>
            </a:r>
            <a:r>
              <a:rPr lang="fr-FR" dirty="0" err="1"/>
              <a:t>technosphère</a:t>
            </a:r>
            <a:r>
              <a:rPr lang="fr-FR" dirty="0"/>
              <a:t> (échanges entre process et produits)</a:t>
            </a:r>
          </a:p>
          <a:p>
            <a:endParaRPr lang="fr-FR" dirty="0"/>
          </a:p>
          <a:p>
            <a:r>
              <a:rPr lang="fr-FR" dirty="0"/>
              <a:t>Se lit en colonne:</a:t>
            </a:r>
          </a:p>
          <a:p>
            <a:r>
              <a:rPr lang="fr-FR" dirty="0"/>
              <a:t>Pour produire 1kWh d’électricité, on consomme 1l de pétrole.</a:t>
            </a:r>
          </a:p>
          <a:p>
            <a:r>
              <a:rPr lang="fr-FR" dirty="0"/>
              <a:t>Produire 1l de pétrole consomme 0,2kWh d’électricité.</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20</a:t>
            </a:fld>
            <a:endParaRPr lang="fr-FR"/>
          </a:p>
        </p:txBody>
      </p:sp>
    </p:spTree>
    <p:extLst>
      <p:ext uri="{BB962C8B-B14F-4D97-AF65-F5344CB8AC3E}">
        <p14:creationId xmlns:p14="http://schemas.microsoft.com/office/powerpoint/2010/main" val="425565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 = </a:t>
            </a:r>
            <a:r>
              <a:rPr lang="fr-FR" dirty="0" err="1"/>
              <a:t>reference</a:t>
            </a:r>
            <a:r>
              <a:rPr lang="fr-FR" dirty="0"/>
              <a:t> flow, produire 1kWh d’électricité.</a:t>
            </a:r>
          </a:p>
          <a:p>
            <a:r>
              <a:rPr lang="fr-FR" dirty="0"/>
              <a:t>On cherche à résoudre 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 </a:t>
            </a:r>
            <a:r>
              <a:rPr lang="fr-FR" dirty="0" err="1"/>
              <a:t>scaling</a:t>
            </a:r>
            <a:r>
              <a:rPr lang="fr-FR" dirty="0"/>
              <a:t> factor : quantité de chaque process pour produire le </a:t>
            </a:r>
            <a:r>
              <a:rPr lang="fr-FR" dirty="0" err="1"/>
              <a:t>reference</a:t>
            </a:r>
            <a:r>
              <a:rPr lang="fr-FR" dirty="0"/>
              <a:t> flow</a:t>
            </a:r>
            <a:endParaRPr lang="en-US" dirty="0"/>
          </a:p>
          <a:p>
            <a:endParaRPr lang="fr-FR"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21</a:t>
            </a:fld>
            <a:endParaRPr lang="fr-FR"/>
          </a:p>
        </p:txBody>
      </p:sp>
    </p:spTree>
    <p:extLst>
      <p:ext uri="{BB962C8B-B14F-4D97-AF65-F5344CB8AC3E}">
        <p14:creationId xmlns:p14="http://schemas.microsoft.com/office/powerpoint/2010/main" val="103127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 </a:t>
            </a:r>
            <a:r>
              <a:rPr lang="fr-FR" dirty="0" err="1"/>
              <a:t>scaling</a:t>
            </a:r>
            <a:r>
              <a:rPr lang="fr-FR" dirty="0"/>
              <a:t> factor : quantité de chaque process pour produire le </a:t>
            </a:r>
            <a:r>
              <a:rPr lang="fr-FR" dirty="0" err="1"/>
              <a:t>reference</a:t>
            </a:r>
            <a:r>
              <a:rPr lang="fr-FR" dirty="0"/>
              <a:t> flow</a:t>
            </a:r>
            <a:endParaRPr lang="en-US" dirty="0"/>
          </a:p>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22</a:t>
            </a:fld>
            <a:endParaRPr lang="fr-FR"/>
          </a:p>
        </p:txBody>
      </p:sp>
    </p:spTree>
    <p:extLst>
      <p:ext uri="{BB962C8B-B14F-4D97-AF65-F5344CB8AC3E}">
        <p14:creationId xmlns:p14="http://schemas.microsoft.com/office/powerpoint/2010/main" val="215756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 </a:t>
            </a:r>
            <a:r>
              <a:rPr lang="fr-FR" dirty="0" err="1"/>
              <a:t>scaling</a:t>
            </a:r>
            <a:r>
              <a:rPr lang="fr-FR" dirty="0"/>
              <a:t> factor : quantité de chaque process pour produire le </a:t>
            </a:r>
            <a:r>
              <a:rPr lang="fr-FR" dirty="0" err="1"/>
              <a:t>reference</a:t>
            </a:r>
            <a:r>
              <a:rPr lang="fr-FR" dirty="0"/>
              <a:t> flow</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23</a:t>
            </a:fld>
            <a:endParaRPr lang="fr-FR"/>
          </a:p>
        </p:txBody>
      </p:sp>
    </p:spTree>
    <p:extLst>
      <p:ext uri="{BB962C8B-B14F-4D97-AF65-F5344CB8AC3E}">
        <p14:creationId xmlns:p14="http://schemas.microsoft.com/office/powerpoint/2010/main" val="865748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 = biosphère (ce qui est ajouté et extrait de l’environnement) 1kWh d’électricité et 1l de pétrole.</a:t>
            </a:r>
          </a:p>
          <a:p>
            <a:r>
              <a:rPr lang="fr-FR" dirty="0"/>
              <a:t>  ce que coûte chaque process</a:t>
            </a:r>
          </a:p>
          <a:p>
            <a:r>
              <a:rPr lang="fr-FR" dirty="0"/>
              <a:t>g = quantité d’externalités (</a:t>
            </a:r>
            <a:r>
              <a:rPr lang="fr-FR" dirty="0" err="1"/>
              <a:t>ecosphere</a:t>
            </a:r>
            <a:r>
              <a:rPr lang="fr-FR" dirty="0"/>
              <a:t>)</a:t>
            </a:r>
          </a:p>
          <a:p>
            <a:endParaRPr lang="fr-FR" dirty="0"/>
          </a:p>
          <a:p>
            <a:r>
              <a:rPr lang="fr-FR" dirty="0"/>
              <a:t>Hypothèse ici: 1 kg CO2 </a:t>
            </a:r>
            <a:r>
              <a:rPr lang="fr-FR" dirty="0" err="1"/>
              <a:t>emis</a:t>
            </a:r>
            <a:r>
              <a:rPr lang="fr-FR" dirty="0"/>
              <a:t> par kWh d’électricité et par L de pétrole</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24</a:t>
            </a:fld>
            <a:endParaRPr lang="fr-FR"/>
          </a:p>
        </p:txBody>
      </p:sp>
    </p:spTree>
    <p:extLst>
      <p:ext uri="{BB962C8B-B14F-4D97-AF65-F5344CB8AC3E}">
        <p14:creationId xmlns:p14="http://schemas.microsoft.com/office/powerpoint/2010/main" val="1121522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Functional</a:t>
            </a:r>
            <a:r>
              <a:rPr lang="fr-FR" dirty="0"/>
              <a:t> unit (</a:t>
            </a:r>
            <a:r>
              <a:rPr lang="fr-FR" dirty="0" err="1"/>
              <a:t>reference</a:t>
            </a:r>
            <a:r>
              <a:rPr lang="fr-FR" dirty="0"/>
              <a:t> flow)</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26</a:t>
            </a:fld>
            <a:endParaRPr lang="fr-FR"/>
          </a:p>
        </p:txBody>
      </p:sp>
    </p:spTree>
    <p:extLst>
      <p:ext uri="{BB962C8B-B14F-4D97-AF65-F5344CB8AC3E}">
        <p14:creationId xmlns:p14="http://schemas.microsoft.com/office/powerpoint/2010/main" val="415163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Using</a:t>
            </a:r>
            <a:r>
              <a:rPr lang="fr-FR" dirty="0"/>
              <a:t> </a:t>
            </a:r>
            <a:r>
              <a:rPr lang="fr-FR" dirty="0" err="1"/>
              <a:t>Ecoinvent</a:t>
            </a:r>
            <a:r>
              <a:rPr lang="fr-FR" dirty="0"/>
              <a:t>/</a:t>
            </a:r>
            <a:r>
              <a:rPr lang="fr-FR" dirty="0" err="1"/>
              <a:t>Brightway</a:t>
            </a:r>
            <a:r>
              <a:rPr lang="fr-FR" dirty="0"/>
              <a:t>, </a:t>
            </a:r>
            <a:r>
              <a:rPr lang="fr-FR" dirty="0" err="1"/>
              <a:t>we</a:t>
            </a:r>
            <a:r>
              <a:rPr lang="fr-FR" dirty="0"/>
              <a:t> </a:t>
            </a:r>
            <a:r>
              <a:rPr lang="fr-FR" dirty="0" err="1"/>
              <a:t>build</a:t>
            </a:r>
            <a:r>
              <a:rPr lang="fr-FR" dirty="0"/>
              <a:t> f and </a:t>
            </a:r>
            <a:r>
              <a:rPr lang="fr-FR" dirty="0" err="1"/>
              <a:t>complete</a:t>
            </a:r>
            <a:r>
              <a:rPr lang="fr-FR" dirty="0"/>
              <a:t> A</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28</a:t>
            </a:fld>
            <a:endParaRPr lang="fr-FR"/>
          </a:p>
        </p:txBody>
      </p:sp>
    </p:spTree>
    <p:extLst>
      <p:ext uri="{BB962C8B-B14F-4D97-AF65-F5344CB8AC3E}">
        <p14:creationId xmlns:p14="http://schemas.microsoft.com/office/powerpoint/2010/main" val="87653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Using</a:t>
            </a:r>
            <a:r>
              <a:rPr lang="fr-FR" dirty="0"/>
              <a:t> </a:t>
            </a:r>
            <a:r>
              <a:rPr lang="fr-FR" dirty="0" err="1"/>
              <a:t>Ecoinvent</a:t>
            </a:r>
            <a:r>
              <a:rPr lang="fr-FR" dirty="0"/>
              <a:t>/</a:t>
            </a:r>
            <a:r>
              <a:rPr lang="fr-FR" dirty="0" err="1"/>
              <a:t>Brightway</a:t>
            </a:r>
            <a:r>
              <a:rPr lang="fr-FR" dirty="0"/>
              <a:t>, </a:t>
            </a:r>
            <a:r>
              <a:rPr lang="fr-FR" dirty="0" err="1"/>
              <a:t>we</a:t>
            </a:r>
            <a:r>
              <a:rPr lang="fr-FR" dirty="0"/>
              <a:t> </a:t>
            </a:r>
            <a:r>
              <a:rPr lang="fr-FR" dirty="0" err="1"/>
              <a:t>build</a:t>
            </a:r>
            <a:r>
              <a:rPr lang="fr-FR" dirty="0"/>
              <a:t> f (and </a:t>
            </a:r>
            <a:r>
              <a:rPr lang="fr-FR" dirty="0" err="1"/>
              <a:t>complete</a:t>
            </a:r>
            <a:r>
              <a:rPr lang="fr-FR" dirty="0"/>
              <a:t> A)</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29</a:t>
            </a:fld>
            <a:endParaRPr lang="fr-FR"/>
          </a:p>
        </p:txBody>
      </p:sp>
    </p:spTree>
    <p:extLst>
      <p:ext uri="{BB962C8B-B14F-4D97-AF65-F5344CB8AC3E}">
        <p14:creationId xmlns:p14="http://schemas.microsoft.com/office/powerpoint/2010/main" val="4140048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Using</a:t>
            </a:r>
            <a:r>
              <a:rPr lang="fr-FR" dirty="0"/>
              <a:t> </a:t>
            </a:r>
            <a:r>
              <a:rPr lang="fr-FR" dirty="0" err="1"/>
              <a:t>Ecoinvent</a:t>
            </a:r>
            <a:r>
              <a:rPr lang="fr-FR" dirty="0"/>
              <a:t>/</a:t>
            </a:r>
            <a:r>
              <a:rPr lang="fr-FR" dirty="0" err="1"/>
              <a:t>Brightway</a:t>
            </a:r>
            <a:r>
              <a:rPr lang="fr-FR" dirty="0"/>
              <a:t>, </a:t>
            </a:r>
            <a:r>
              <a:rPr lang="fr-FR" dirty="0" err="1"/>
              <a:t>we</a:t>
            </a:r>
            <a:r>
              <a:rPr lang="fr-FR" dirty="0"/>
              <a:t> </a:t>
            </a:r>
            <a:r>
              <a:rPr lang="fr-FR" dirty="0" err="1"/>
              <a:t>build</a:t>
            </a:r>
            <a:r>
              <a:rPr lang="fr-FR" dirty="0"/>
              <a:t> f and </a:t>
            </a:r>
            <a:r>
              <a:rPr lang="fr-FR" dirty="0" err="1"/>
              <a:t>complete</a:t>
            </a:r>
            <a:r>
              <a:rPr lang="fr-FR" dirty="0"/>
              <a:t> A</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34</a:t>
            </a:fld>
            <a:endParaRPr lang="fr-FR"/>
          </a:p>
        </p:txBody>
      </p:sp>
    </p:spTree>
    <p:extLst>
      <p:ext uri="{BB962C8B-B14F-4D97-AF65-F5344CB8AC3E}">
        <p14:creationId xmlns:p14="http://schemas.microsoft.com/office/powerpoint/2010/main" val="226716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NMC, NCA, LFP: sous-catégories de batteries lithium ion</a:t>
            </a:r>
          </a:p>
          <a:p>
            <a:endParaRPr lang="fr-FR" dirty="0"/>
          </a:p>
          <a:p>
            <a:r>
              <a:rPr lang="fr-FR" dirty="0"/>
              <a:t>Question avant de répondre: laquelle choisir?</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36</a:t>
            </a:fld>
            <a:endParaRPr lang="fr-FR"/>
          </a:p>
        </p:txBody>
      </p:sp>
    </p:spTree>
    <p:extLst>
      <p:ext uri="{BB962C8B-B14F-4D97-AF65-F5344CB8AC3E}">
        <p14:creationId xmlns:p14="http://schemas.microsoft.com/office/powerpoint/2010/main" val="396277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Foreground/background distinction</a:t>
            </a:r>
          </a:p>
          <a:p>
            <a:r>
              <a:rPr lang="en-US" dirty="0"/>
              <a:t>Specificity perspective: where specific data should be used versus where average or generic background data can typically be used by default</a:t>
            </a:r>
          </a:p>
          <a:p>
            <a:endParaRPr lang="en-US" dirty="0"/>
          </a:p>
          <a:p>
            <a:r>
              <a:rPr lang="en-US" dirty="0"/>
              <a:t>management perspective: identifying which processes can be </a:t>
            </a:r>
            <a:r>
              <a:rPr lang="en-US" dirty="0" err="1"/>
              <a:t>underdirect</a:t>
            </a:r>
            <a:r>
              <a:rPr lang="en-US" dirty="0"/>
              <a:t> control or decisive influence from the point of view of the decision-context of a study </a:t>
            </a:r>
          </a:p>
          <a:p>
            <a:endParaRPr lang="en-US" dirty="0"/>
          </a:p>
          <a:p>
            <a:r>
              <a:rPr lang="en-US" dirty="0"/>
              <a:t>Foreground: own operations and fixed suppliers  - data for the specific e.g. technology, supplier etc. is most appropriate.</a:t>
            </a:r>
          </a:p>
          <a:p>
            <a:endParaRPr lang="en-US" dirty="0"/>
          </a:p>
          <a:p>
            <a:r>
              <a:rPr lang="en-US" dirty="0"/>
              <a:t>Background: purchased via a (theoretically fully homogenous) market  - averaging effect across the suppliers</a:t>
            </a:r>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9</a:t>
            </a:fld>
            <a:endParaRPr lang="fr-FR"/>
          </a:p>
        </p:txBody>
      </p:sp>
    </p:spTree>
    <p:extLst>
      <p:ext uri="{BB962C8B-B14F-4D97-AF65-F5344CB8AC3E}">
        <p14:creationId xmlns:p14="http://schemas.microsoft.com/office/powerpoint/2010/main" val="157762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Using</a:t>
            </a:r>
            <a:r>
              <a:rPr lang="fr-FR" dirty="0"/>
              <a:t> </a:t>
            </a:r>
            <a:r>
              <a:rPr lang="fr-FR" dirty="0" err="1"/>
              <a:t>Ecoinvent</a:t>
            </a:r>
            <a:r>
              <a:rPr lang="fr-FR" dirty="0"/>
              <a:t>/</a:t>
            </a:r>
            <a:r>
              <a:rPr lang="fr-FR" dirty="0" err="1"/>
              <a:t>Brightway</a:t>
            </a:r>
            <a:r>
              <a:rPr lang="fr-FR" dirty="0"/>
              <a:t>, </a:t>
            </a:r>
            <a:r>
              <a:rPr lang="fr-FR" dirty="0" err="1"/>
              <a:t>we</a:t>
            </a:r>
            <a:r>
              <a:rPr lang="fr-FR" dirty="0"/>
              <a:t> </a:t>
            </a:r>
            <a:r>
              <a:rPr lang="fr-FR" dirty="0" err="1"/>
              <a:t>build</a:t>
            </a:r>
            <a:r>
              <a:rPr lang="fr-FR" dirty="0"/>
              <a:t> f and </a:t>
            </a:r>
            <a:r>
              <a:rPr lang="fr-FR" dirty="0" err="1"/>
              <a:t>complete</a:t>
            </a:r>
            <a:r>
              <a:rPr lang="fr-FR" dirty="0"/>
              <a:t> A</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43</a:t>
            </a:fld>
            <a:endParaRPr lang="fr-FR"/>
          </a:p>
        </p:txBody>
      </p:sp>
    </p:spTree>
    <p:extLst>
      <p:ext uri="{BB962C8B-B14F-4D97-AF65-F5344CB8AC3E}">
        <p14:creationId xmlns:p14="http://schemas.microsoft.com/office/powerpoint/2010/main" val="2736517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EF: </a:t>
            </a:r>
            <a:r>
              <a:rPr lang="fr-FR" dirty="0" err="1"/>
              <a:t>Environmental</a:t>
            </a:r>
            <a:r>
              <a:rPr lang="fr-FR" dirty="0"/>
              <a:t> </a:t>
            </a:r>
            <a:r>
              <a:rPr lang="fr-FR" dirty="0" err="1"/>
              <a:t>Footprint</a:t>
            </a:r>
            <a:endParaRPr lang="fr-FR" dirty="0"/>
          </a:p>
          <a:p>
            <a:r>
              <a:rPr lang="fr-FR" dirty="0"/>
              <a:t>PEF: Product </a:t>
            </a:r>
            <a:r>
              <a:rPr lang="fr-FR" dirty="0" err="1"/>
              <a:t>Environmental</a:t>
            </a:r>
            <a:r>
              <a:rPr lang="fr-FR" dirty="0"/>
              <a:t> </a:t>
            </a:r>
            <a:r>
              <a:rPr lang="fr-FR" dirty="0" err="1"/>
              <a:t>Footprint</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45</a:t>
            </a:fld>
            <a:endParaRPr lang="fr-FR"/>
          </a:p>
        </p:txBody>
      </p:sp>
    </p:spTree>
    <p:extLst>
      <p:ext uri="{BB962C8B-B14F-4D97-AF65-F5344CB8AC3E}">
        <p14:creationId xmlns:p14="http://schemas.microsoft.com/office/powerpoint/2010/main" val="241709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Using</a:t>
            </a:r>
            <a:r>
              <a:rPr lang="fr-FR" dirty="0"/>
              <a:t> </a:t>
            </a:r>
            <a:r>
              <a:rPr lang="fr-FR" dirty="0" err="1"/>
              <a:t>Ecoinvent</a:t>
            </a:r>
            <a:r>
              <a:rPr lang="fr-FR" dirty="0"/>
              <a:t>/</a:t>
            </a:r>
            <a:r>
              <a:rPr lang="fr-FR" dirty="0" err="1"/>
              <a:t>Brightway</a:t>
            </a:r>
            <a:r>
              <a:rPr lang="fr-FR" dirty="0"/>
              <a:t>, </a:t>
            </a:r>
            <a:r>
              <a:rPr lang="fr-FR" dirty="0" err="1"/>
              <a:t>we</a:t>
            </a:r>
            <a:r>
              <a:rPr lang="fr-FR" dirty="0"/>
              <a:t> </a:t>
            </a:r>
            <a:r>
              <a:rPr lang="fr-FR" dirty="0" err="1"/>
              <a:t>build</a:t>
            </a:r>
            <a:r>
              <a:rPr lang="fr-FR" dirty="0"/>
              <a:t> f and </a:t>
            </a:r>
            <a:r>
              <a:rPr lang="fr-FR" dirty="0" err="1"/>
              <a:t>complete</a:t>
            </a:r>
            <a:r>
              <a:rPr lang="fr-FR" dirty="0"/>
              <a:t> A</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47</a:t>
            </a:fld>
            <a:endParaRPr lang="fr-FR"/>
          </a:p>
        </p:txBody>
      </p:sp>
    </p:spTree>
    <p:extLst>
      <p:ext uri="{BB962C8B-B14F-4D97-AF65-F5344CB8AC3E}">
        <p14:creationId xmlns:p14="http://schemas.microsoft.com/office/powerpoint/2010/main" val="1383632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Ocean</a:t>
            </a:r>
            <a:r>
              <a:rPr lang="fr-FR" dirty="0"/>
              <a:t> acidification -&gt; </a:t>
            </a:r>
            <a:r>
              <a:rPr lang="fr-FR" dirty="0" err="1"/>
              <a:t>jeopardizes</a:t>
            </a:r>
            <a:r>
              <a:rPr lang="fr-FR" dirty="0"/>
              <a:t> </a:t>
            </a:r>
            <a:r>
              <a:rPr lang="fr-FR" dirty="0" err="1"/>
              <a:t>animals</a:t>
            </a:r>
            <a:r>
              <a:rPr lang="fr-FR" dirty="0"/>
              <a:t> and plants</a:t>
            </a:r>
          </a:p>
          <a:p>
            <a:r>
              <a:rPr lang="fr-FR" dirty="0"/>
              <a:t>Eutrophication -&gt; (azote et de phosphore) </a:t>
            </a:r>
            <a:r>
              <a:rPr lang="fr-FR" dirty="0" err="1"/>
              <a:t>nitrogen</a:t>
            </a:r>
            <a:r>
              <a:rPr lang="fr-FR" dirty="0"/>
              <a:t> and </a:t>
            </a:r>
            <a:r>
              <a:rPr lang="fr-FR" dirty="0" err="1"/>
              <a:t>phosphorus</a:t>
            </a:r>
            <a:r>
              <a:rPr lang="fr-FR" dirty="0"/>
              <a:t> -&gt; </a:t>
            </a:r>
            <a:r>
              <a:rPr lang="fr-FR" dirty="0" err="1"/>
              <a:t>develop</a:t>
            </a:r>
            <a:r>
              <a:rPr lang="fr-FR" dirty="0"/>
              <a:t> </a:t>
            </a:r>
            <a:r>
              <a:rPr lang="fr-FR" dirty="0" err="1"/>
              <a:t>algae</a:t>
            </a:r>
            <a:r>
              <a:rPr lang="fr-FR" dirty="0"/>
              <a:t> -&gt; </a:t>
            </a:r>
            <a:r>
              <a:rPr lang="fr-FR" dirty="0" err="1"/>
              <a:t>deplete</a:t>
            </a:r>
            <a:r>
              <a:rPr lang="fr-FR" dirty="0"/>
              <a:t> </a:t>
            </a:r>
            <a:r>
              <a:rPr lang="fr-FR" dirty="0" err="1"/>
              <a:t>oxygen</a:t>
            </a:r>
            <a:endParaRPr lang="fr-FR" dirty="0"/>
          </a:p>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49</a:t>
            </a:fld>
            <a:endParaRPr lang="fr-FR"/>
          </a:p>
        </p:txBody>
      </p:sp>
    </p:spTree>
    <p:extLst>
      <p:ext uri="{BB962C8B-B14F-4D97-AF65-F5344CB8AC3E}">
        <p14:creationId xmlns:p14="http://schemas.microsoft.com/office/powerpoint/2010/main" val="2197718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Ocean</a:t>
            </a:r>
            <a:r>
              <a:rPr lang="fr-FR" dirty="0"/>
              <a:t> acidification -&gt; </a:t>
            </a:r>
            <a:r>
              <a:rPr lang="fr-FR" dirty="0" err="1"/>
              <a:t>jeopardizes</a:t>
            </a:r>
            <a:r>
              <a:rPr lang="fr-FR" dirty="0"/>
              <a:t> </a:t>
            </a:r>
            <a:r>
              <a:rPr lang="fr-FR" dirty="0" err="1"/>
              <a:t>animals</a:t>
            </a:r>
            <a:r>
              <a:rPr lang="fr-FR" dirty="0"/>
              <a:t> and plants</a:t>
            </a:r>
          </a:p>
          <a:p>
            <a:r>
              <a:rPr lang="fr-FR" dirty="0"/>
              <a:t>Eutrophication -&gt; (azote et de phosphore) </a:t>
            </a:r>
            <a:r>
              <a:rPr lang="fr-FR" dirty="0" err="1"/>
              <a:t>nitrogen</a:t>
            </a:r>
            <a:r>
              <a:rPr lang="fr-FR" dirty="0"/>
              <a:t> and </a:t>
            </a:r>
            <a:r>
              <a:rPr lang="fr-FR" dirty="0" err="1"/>
              <a:t>phosphorus</a:t>
            </a:r>
            <a:r>
              <a:rPr lang="fr-FR" dirty="0"/>
              <a:t> -&gt; </a:t>
            </a:r>
            <a:r>
              <a:rPr lang="fr-FR" dirty="0" err="1"/>
              <a:t>develop</a:t>
            </a:r>
            <a:r>
              <a:rPr lang="fr-FR" dirty="0"/>
              <a:t> </a:t>
            </a:r>
            <a:r>
              <a:rPr lang="fr-FR" dirty="0" err="1"/>
              <a:t>algae</a:t>
            </a:r>
            <a:r>
              <a:rPr lang="fr-FR" dirty="0"/>
              <a:t> -&gt; </a:t>
            </a:r>
            <a:r>
              <a:rPr lang="fr-FR" dirty="0" err="1"/>
              <a:t>deplete</a:t>
            </a:r>
            <a:r>
              <a:rPr lang="fr-FR" dirty="0"/>
              <a:t> </a:t>
            </a:r>
            <a:r>
              <a:rPr lang="fr-FR" dirty="0" err="1"/>
              <a:t>oxygen</a:t>
            </a:r>
            <a:endParaRPr lang="fr-FR" dirty="0"/>
          </a:p>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51</a:t>
            </a:fld>
            <a:endParaRPr lang="fr-FR"/>
          </a:p>
        </p:txBody>
      </p:sp>
    </p:spTree>
    <p:extLst>
      <p:ext uri="{BB962C8B-B14F-4D97-AF65-F5344CB8AC3E}">
        <p14:creationId xmlns:p14="http://schemas.microsoft.com/office/powerpoint/2010/main" val="1949496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Ocean</a:t>
            </a:r>
            <a:r>
              <a:rPr lang="fr-FR" dirty="0"/>
              <a:t> acidification -&gt; </a:t>
            </a:r>
            <a:r>
              <a:rPr lang="fr-FR" dirty="0" err="1"/>
              <a:t>jeopardizes</a:t>
            </a:r>
            <a:r>
              <a:rPr lang="fr-FR" dirty="0"/>
              <a:t> </a:t>
            </a:r>
            <a:r>
              <a:rPr lang="fr-FR" dirty="0" err="1"/>
              <a:t>animals</a:t>
            </a:r>
            <a:r>
              <a:rPr lang="fr-FR" dirty="0"/>
              <a:t> and plants</a:t>
            </a:r>
          </a:p>
          <a:p>
            <a:r>
              <a:rPr lang="fr-FR" dirty="0"/>
              <a:t>Eutrophication -&gt; (azote et de phosphore) </a:t>
            </a:r>
            <a:r>
              <a:rPr lang="fr-FR" dirty="0" err="1"/>
              <a:t>nitrogen</a:t>
            </a:r>
            <a:r>
              <a:rPr lang="fr-FR" dirty="0"/>
              <a:t> and </a:t>
            </a:r>
            <a:r>
              <a:rPr lang="fr-FR" dirty="0" err="1"/>
              <a:t>phosphorus</a:t>
            </a:r>
            <a:r>
              <a:rPr lang="fr-FR" dirty="0"/>
              <a:t> -&gt; </a:t>
            </a:r>
            <a:r>
              <a:rPr lang="fr-FR" dirty="0" err="1"/>
              <a:t>develop</a:t>
            </a:r>
            <a:r>
              <a:rPr lang="fr-FR" dirty="0"/>
              <a:t> </a:t>
            </a:r>
            <a:r>
              <a:rPr lang="fr-FR" dirty="0" err="1"/>
              <a:t>algae</a:t>
            </a:r>
            <a:r>
              <a:rPr lang="fr-FR" dirty="0"/>
              <a:t> -&gt; </a:t>
            </a:r>
            <a:r>
              <a:rPr lang="fr-FR" dirty="0" err="1"/>
              <a:t>deplete</a:t>
            </a:r>
            <a:r>
              <a:rPr lang="fr-FR" dirty="0"/>
              <a:t> </a:t>
            </a:r>
            <a:r>
              <a:rPr lang="fr-FR" dirty="0" err="1"/>
              <a:t>oxygen</a:t>
            </a:r>
            <a:endParaRPr lang="fr-FR" dirty="0"/>
          </a:p>
          <a:p>
            <a:endParaRPr lang="en-US" dirty="0"/>
          </a:p>
          <a:p>
            <a:endParaRPr lang="en-US" dirty="0"/>
          </a:p>
          <a:p>
            <a:r>
              <a:rPr lang="en-US" dirty="0"/>
              <a:t>Land use index aggregates five midpoint indicators to assess the impact of land use on soil quality: 1) erosion resistance, 2) physicochemical filtration, 3) groundwater regeneration, 4) mechanical filtration and 5) biotic production.</a:t>
            </a:r>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52</a:t>
            </a:fld>
            <a:endParaRPr lang="fr-FR"/>
          </a:p>
        </p:txBody>
      </p:sp>
    </p:spTree>
    <p:extLst>
      <p:ext uri="{BB962C8B-B14F-4D97-AF65-F5344CB8AC3E}">
        <p14:creationId xmlns:p14="http://schemas.microsoft.com/office/powerpoint/2010/main" val="2498450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Ocean</a:t>
            </a:r>
            <a:r>
              <a:rPr lang="fr-FR" dirty="0"/>
              <a:t> acidification -&gt; </a:t>
            </a:r>
            <a:r>
              <a:rPr lang="fr-FR" dirty="0" err="1"/>
              <a:t>jeopardizes</a:t>
            </a:r>
            <a:r>
              <a:rPr lang="fr-FR" dirty="0"/>
              <a:t> </a:t>
            </a:r>
            <a:r>
              <a:rPr lang="fr-FR" dirty="0" err="1"/>
              <a:t>animals</a:t>
            </a:r>
            <a:r>
              <a:rPr lang="fr-FR" dirty="0"/>
              <a:t> and plants</a:t>
            </a:r>
          </a:p>
          <a:p>
            <a:r>
              <a:rPr lang="fr-FR" dirty="0"/>
              <a:t>Eutrophication -&gt; (azote et de phosphore) </a:t>
            </a:r>
            <a:r>
              <a:rPr lang="fr-FR" dirty="0" err="1"/>
              <a:t>nitrogen</a:t>
            </a:r>
            <a:r>
              <a:rPr lang="fr-FR" dirty="0"/>
              <a:t> and </a:t>
            </a:r>
            <a:r>
              <a:rPr lang="fr-FR" dirty="0" err="1"/>
              <a:t>phosphorus</a:t>
            </a:r>
            <a:r>
              <a:rPr lang="fr-FR" dirty="0"/>
              <a:t> -&gt; </a:t>
            </a:r>
            <a:r>
              <a:rPr lang="fr-FR" dirty="0" err="1"/>
              <a:t>develop</a:t>
            </a:r>
            <a:r>
              <a:rPr lang="fr-FR" dirty="0"/>
              <a:t> </a:t>
            </a:r>
            <a:r>
              <a:rPr lang="fr-FR" dirty="0" err="1"/>
              <a:t>algae</a:t>
            </a:r>
            <a:r>
              <a:rPr lang="fr-FR" dirty="0"/>
              <a:t> -&gt; </a:t>
            </a:r>
            <a:r>
              <a:rPr lang="fr-FR" dirty="0" err="1"/>
              <a:t>deplete</a:t>
            </a:r>
            <a:r>
              <a:rPr lang="fr-FR" dirty="0"/>
              <a:t> </a:t>
            </a:r>
            <a:r>
              <a:rPr lang="fr-FR" dirty="0" err="1"/>
              <a:t>oxygen</a:t>
            </a:r>
            <a:endParaRPr lang="fr-FR" dirty="0"/>
          </a:p>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57</a:t>
            </a:fld>
            <a:endParaRPr lang="fr-FR"/>
          </a:p>
        </p:txBody>
      </p:sp>
    </p:spTree>
    <p:extLst>
      <p:ext uri="{BB962C8B-B14F-4D97-AF65-F5344CB8AC3E}">
        <p14:creationId xmlns:p14="http://schemas.microsoft.com/office/powerpoint/2010/main" val="609513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Ocean</a:t>
            </a:r>
            <a:r>
              <a:rPr lang="fr-FR" dirty="0"/>
              <a:t> acidification -&gt; </a:t>
            </a:r>
            <a:r>
              <a:rPr lang="fr-FR" dirty="0" err="1"/>
              <a:t>jeopardizes</a:t>
            </a:r>
            <a:r>
              <a:rPr lang="fr-FR" dirty="0"/>
              <a:t> </a:t>
            </a:r>
            <a:r>
              <a:rPr lang="fr-FR" dirty="0" err="1"/>
              <a:t>animals</a:t>
            </a:r>
            <a:r>
              <a:rPr lang="fr-FR" dirty="0"/>
              <a:t> and plants</a:t>
            </a:r>
          </a:p>
          <a:p>
            <a:r>
              <a:rPr lang="fr-FR" dirty="0"/>
              <a:t>Eutrophication -&gt; (azote et de phosphore) </a:t>
            </a:r>
            <a:r>
              <a:rPr lang="fr-FR" dirty="0" err="1"/>
              <a:t>nitrogen</a:t>
            </a:r>
            <a:r>
              <a:rPr lang="fr-FR" dirty="0"/>
              <a:t> and </a:t>
            </a:r>
            <a:r>
              <a:rPr lang="fr-FR" dirty="0" err="1"/>
              <a:t>phosphorus</a:t>
            </a:r>
            <a:r>
              <a:rPr lang="fr-FR" dirty="0"/>
              <a:t> -&gt; </a:t>
            </a:r>
            <a:r>
              <a:rPr lang="fr-FR" dirty="0" err="1"/>
              <a:t>develop</a:t>
            </a:r>
            <a:r>
              <a:rPr lang="fr-FR" dirty="0"/>
              <a:t> </a:t>
            </a:r>
            <a:r>
              <a:rPr lang="fr-FR" dirty="0" err="1"/>
              <a:t>algae</a:t>
            </a:r>
            <a:r>
              <a:rPr lang="fr-FR" dirty="0"/>
              <a:t> -&gt; </a:t>
            </a:r>
            <a:r>
              <a:rPr lang="fr-FR" dirty="0" err="1"/>
              <a:t>deplete</a:t>
            </a:r>
            <a:r>
              <a:rPr lang="fr-FR" dirty="0"/>
              <a:t> </a:t>
            </a:r>
            <a:r>
              <a:rPr lang="fr-FR" dirty="0" err="1"/>
              <a:t>oxygen</a:t>
            </a:r>
            <a:endParaRPr lang="fr-FR" dirty="0"/>
          </a:p>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58</a:t>
            </a:fld>
            <a:endParaRPr lang="fr-FR"/>
          </a:p>
        </p:txBody>
      </p:sp>
    </p:spTree>
    <p:extLst>
      <p:ext uri="{BB962C8B-B14F-4D97-AF65-F5344CB8AC3E}">
        <p14:creationId xmlns:p14="http://schemas.microsoft.com/office/powerpoint/2010/main" val="2562970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Ocean</a:t>
            </a:r>
            <a:r>
              <a:rPr lang="fr-FR" dirty="0"/>
              <a:t> acidification -&gt; </a:t>
            </a:r>
            <a:r>
              <a:rPr lang="fr-FR" dirty="0" err="1"/>
              <a:t>jeopardizes</a:t>
            </a:r>
            <a:r>
              <a:rPr lang="fr-FR" dirty="0"/>
              <a:t> </a:t>
            </a:r>
            <a:r>
              <a:rPr lang="fr-FR" dirty="0" err="1"/>
              <a:t>animals</a:t>
            </a:r>
            <a:r>
              <a:rPr lang="fr-FR" dirty="0"/>
              <a:t> and plants</a:t>
            </a:r>
          </a:p>
          <a:p>
            <a:r>
              <a:rPr lang="fr-FR" dirty="0"/>
              <a:t>Eutrophication -&gt; (azote et de phosphore) </a:t>
            </a:r>
            <a:r>
              <a:rPr lang="fr-FR" dirty="0" err="1"/>
              <a:t>nitrogen</a:t>
            </a:r>
            <a:r>
              <a:rPr lang="fr-FR" dirty="0"/>
              <a:t> and </a:t>
            </a:r>
            <a:r>
              <a:rPr lang="fr-FR" dirty="0" err="1"/>
              <a:t>phosphorus</a:t>
            </a:r>
            <a:r>
              <a:rPr lang="fr-FR" dirty="0"/>
              <a:t> -&gt; </a:t>
            </a:r>
            <a:r>
              <a:rPr lang="fr-FR" dirty="0" err="1"/>
              <a:t>develop</a:t>
            </a:r>
            <a:r>
              <a:rPr lang="fr-FR" dirty="0"/>
              <a:t> </a:t>
            </a:r>
            <a:r>
              <a:rPr lang="fr-FR" dirty="0" err="1"/>
              <a:t>algae</a:t>
            </a:r>
            <a:r>
              <a:rPr lang="fr-FR" dirty="0"/>
              <a:t> -&gt; </a:t>
            </a:r>
            <a:r>
              <a:rPr lang="fr-FR" dirty="0" err="1"/>
              <a:t>deplete</a:t>
            </a:r>
            <a:r>
              <a:rPr lang="fr-FR" dirty="0"/>
              <a:t> </a:t>
            </a:r>
            <a:r>
              <a:rPr lang="fr-FR" dirty="0" err="1"/>
              <a:t>oxygen</a:t>
            </a:r>
            <a:endParaRPr lang="fr-FR" dirty="0"/>
          </a:p>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59</a:t>
            </a:fld>
            <a:endParaRPr lang="fr-FR"/>
          </a:p>
        </p:txBody>
      </p:sp>
    </p:spTree>
    <p:extLst>
      <p:ext uri="{BB962C8B-B14F-4D97-AF65-F5344CB8AC3E}">
        <p14:creationId xmlns:p14="http://schemas.microsoft.com/office/powerpoint/2010/main" val="3440129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Ocean</a:t>
            </a:r>
            <a:r>
              <a:rPr lang="fr-FR" dirty="0"/>
              <a:t> acidification -&gt; </a:t>
            </a:r>
            <a:r>
              <a:rPr lang="fr-FR" dirty="0" err="1"/>
              <a:t>jeopardizes</a:t>
            </a:r>
            <a:r>
              <a:rPr lang="fr-FR" dirty="0"/>
              <a:t> </a:t>
            </a:r>
            <a:r>
              <a:rPr lang="fr-FR" dirty="0" err="1"/>
              <a:t>animals</a:t>
            </a:r>
            <a:r>
              <a:rPr lang="fr-FR" dirty="0"/>
              <a:t> and plants</a:t>
            </a:r>
          </a:p>
          <a:p>
            <a:r>
              <a:rPr lang="fr-FR" dirty="0"/>
              <a:t>Eutrophication -&gt; (azote et de phosphore) </a:t>
            </a:r>
            <a:r>
              <a:rPr lang="fr-FR" dirty="0" err="1"/>
              <a:t>nitrogen</a:t>
            </a:r>
            <a:r>
              <a:rPr lang="fr-FR" dirty="0"/>
              <a:t> and </a:t>
            </a:r>
            <a:r>
              <a:rPr lang="fr-FR" dirty="0" err="1"/>
              <a:t>phosphorus</a:t>
            </a:r>
            <a:r>
              <a:rPr lang="fr-FR" dirty="0"/>
              <a:t> -&gt; </a:t>
            </a:r>
            <a:r>
              <a:rPr lang="fr-FR" dirty="0" err="1"/>
              <a:t>develop</a:t>
            </a:r>
            <a:r>
              <a:rPr lang="fr-FR" dirty="0"/>
              <a:t> </a:t>
            </a:r>
            <a:r>
              <a:rPr lang="fr-FR" dirty="0" err="1"/>
              <a:t>algae</a:t>
            </a:r>
            <a:r>
              <a:rPr lang="fr-FR" dirty="0"/>
              <a:t> -&gt; </a:t>
            </a:r>
            <a:r>
              <a:rPr lang="fr-FR" dirty="0" err="1"/>
              <a:t>deplete</a:t>
            </a:r>
            <a:r>
              <a:rPr lang="fr-FR" dirty="0"/>
              <a:t> </a:t>
            </a:r>
            <a:r>
              <a:rPr lang="fr-FR" dirty="0" err="1"/>
              <a:t>oxygen</a:t>
            </a:r>
            <a:endParaRPr lang="fr-FR" dirty="0"/>
          </a:p>
          <a:p>
            <a:endParaRPr lang="fr-FR" dirty="0"/>
          </a:p>
          <a:p>
            <a:r>
              <a:rPr lang="fr-FR" dirty="0"/>
              <a:t>Sb: antimoine</a:t>
            </a:r>
          </a:p>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60</a:t>
            </a:fld>
            <a:endParaRPr lang="fr-FR"/>
          </a:p>
        </p:txBody>
      </p:sp>
    </p:spTree>
    <p:extLst>
      <p:ext uri="{BB962C8B-B14F-4D97-AF65-F5344CB8AC3E}">
        <p14:creationId xmlns:p14="http://schemas.microsoft.com/office/powerpoint/2010/main" val="270538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Foreground/background distinction</a:t>
            </a:r>
          </a:p>
          <a:p>
            <a:r>
              <a:rPr lang="en-US" dirty="0"/>
              <a:t>Specificity perspective: where specific data should be used versus where average or generic background data can typically be used by default</a:t>
            </a:r>
          </a:p>
          <a:p>
            <a:endParaRPr lang="en-US" dirty="0"/>
          </a:p>
          <a:p>
            <a:r>
              <a:rPr lang="en-US" dirty="0"/>
              <a:t>management perspective: identifying which processes can be </a:t>
            </a:r>
            <a:r>
              <a:rPr lang="en-US" dirty="0" err="1"/>
              <a:t>underdirect</a:t>
            </a:r>
            <a:r>
              <a:rPr lang="en-US" dirty="0"/>
              <a:t> control or decisive influence from the point of view of the decision-context of a study </a:t>
            </a:r>
          </a:p>
          <a:p>
            <a:endParaRPr lang="en-US" dirty="0"/>
          </a:p>
          <a:p>
            <a:r>
              <a:rPr lang="en-US" dirty="0"/>
              <a:t>Foreground: own operations and fixed suppliers  - data for the specific e.g. technology, supplier etc. is most appropriate.</a:t>
            </a:r>
          </a:p>
          <a:p>
            <a:endParaRPr lang="en-US" dirty="0"/>
          </a:p>
          <a:p>
            <a:r>
              <a:rPr lang="en-US" dirty="0"/>
              <a:t>Background: purchased via a (theoretically fully homogenous) market  - averaging effect across the suppliers</a:t>
            </a:r>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10</a:t>
            </a:fld>
            <a:endParaRPr lang="fr-FR"/>
          </a:p>
        </p:txBody>
      </p:sp>
    </p:spTree>
    <p:extLst>
      <p:ext uri="{BB962C8B-B14F-4D97-AF65-F5344CB8AC3E}">
        <p14:creationId xmlns:p14="http://schemas.microsoft.com/office/powerpoint/2010/main" val="4274416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Ocean</a:t>
            </a:r>
            <a:r>
              <a:rPr lang="fr-FR" dirty="0"/>
              <a:t> acidification -&gt; </a:t>
            </a:r>
            <a:r>
              <a:rPr lang="fr-FR" dirty="0" err="1"/>
              <a:t>jeopardizes</a:t>
            </a:r>
            <a:r>
              <a:rPr lang="fr-FR" dirty="0"/>
              <a:t> </a:t>
            </a:r>
            <a:r>
              <a:rPr lang="fr-FR" dirty="0" err="1"/>
              <a:t>animals</a:t>
            </a:r>
            <a:r>
              <a:rPr lang="fr-FR" dirty="0"/>
              <a:t> and plants</a:t>
            </a:r>
          </a:p>
          <a:p>
            <a:r>
              <a:rPr lang="fr-FR" dirty="0"/>
              <a:t>Eutrophication -&gt; (azote et de phosphore) </a:t>
            </a:r>
            <a:r>
              <a:rPr lang="fr-FR" dirty="0" err="1"/>
              <a:t>nitrogen</a:t>
            </a:r>
            <a:r>
              <a:rPr lang="fr-FR" dirty="0"/>
              <a:t> and </a:t>
            </a:r>
            <a:r>
              <a:rPr lang="fr-FR" dirty="0" err="1"/>
              <a:t>phosphorus</a:t>
            </a:r>
            <a:r>
              <a:rPr lang="fr-FR" dirty="0"/>
              <a:t> -&gt; </a:t>
            </a:r>
            <a:r>
              <a:rPr lang="fr-FR" dirty="0" err="1"/>
              <a:t>develop</a:t>
            </a:r>
            <a:r>
              <a:rPr lang="fr-FR" dirty="0"/>
              <a:t> </a:t>
            </a:r>
            <a:r>
              <a:rPr lang="fr-FR" dirty="0" err="1"/>
              <a:t>algae</a:t>
            </a:r>
            <a:r>
              <a:rPr lang="fr-FR" dirty="0"/>
              <a:t> -&gt; </a:t>
            </a:r>
            <a:r>
              <a:rPr lang="fr-FR" dirty="0" err="1"/>
              <a:t>deplete</a:t>
            </a:r>
            <a:r>
              <a:rPr lang="fr-FR" dirty="0"/>
              <a:t> </a:t>
            </a:r>
            <a:r>
              <a:rPr lang="fr-FR" dirty="0" err="1"/>
              <a:t>oxygen</a:t>
            </a:r>
            <a:endParaRPr lang="fr-FR" dirty="0"/>
          </a:p>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61</a:t>
            </a:fld>
            <a:endParaRPr lang="fr-FR"/>
          </a:p>
        </p:txBody>
      </p:sp>
    </p:spTree>
    <p:extLst>
      <p:ext uri="{BB962C8B-B14F-4D97-AF65-F5344CB8AC3E}">
        <p14:creationId xmlns:p14="http://schemas.microsoft.com/office/powerpoint/2010/main" val="372747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Global normalisation </a:t>
            </a:r>
            <a:r>
              <a:rPr lang="fr-FR" dirty="0" err="1"/>
              <a:t>factors</a:t>
            </a:r>
            <a:r>
              <a:rPr lang="fr-FR" dirty="0"/>
              <a:t> = diviser le résultat de l’impact permet de les comparer entre eux avec une unité commune.</a:t>
            </a:r>
          </a:p>
          <a:p>
            <a:r>
              <a:rPr lang="fr-FR" dirty="0" err="1"/>
              <a:t>Weighting</a:t>
            </a:r>
            <a:r>
              <a:rPr lang="fr-FR" dirty="0"/>
              <a:t> </a:t>
            </a:r>
            <a:r>
              <a:rPr lang="fr-FR" dirty="0" err="1"/>
              <a:t>factors</a:t>
            </a:r>
            <a:r>
              <a:rPr lang="fr-FR" dirty="0"/>
              <a:t> = importance de l’impact par rapport aux autres. Impact à traiter en priorité (considération subjective, selon les pays).</a:t>
            </a:r>
          </a:p>
          <a:p>
            <a:endParaRPr lang="fr-FR" dirty="0"/>
          </a:p>
          <a:p>
            <a:r>
              <a:rPr lang="fr-FR" dirty="0"/>
              <a:t>GWP </a:t>
            </a:r>
            <a:r>
              <a:rPr lang="fr-FR" dirty="0" err="1"/>
              <a:t>planetary</a:t>
            </a:r>
            <a:r>
              <a:rPr lang="fr-FR" dirty="0"/>
              <a:t> </a:t>
            </a:r>
            <a:r>
              <a:rPr lang="fr-FR" dirty="0" err="1"/>
              <a:t>boundary</a:t>
            </a:r>
            <a:r>
              <a:rPr lang="fr-FR" dirty="0"/>
              <a:t> 6,81 Gt CO2e (valeur absolue annuelle)</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62</a:t>
            </a:fld>
            <a:endParaRPr lang="fr-FR"/>
          </a:p>
        </p:txBody>
      </p:sp>
    </p:spTree>
    <p:extLst>
      <p:ext uri="{BB962C8B-B14F-4D97-AF65-F5344CB8AC3E}">
        <p14:creationId xmlns:p14="http://schemas.microsoft.com/office/powerpoint/2010/main" val="301924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deviner les valeurs ppm aux étudiants.</a:t>
            </a:r>
          </a:p>
          <a:p>
            <a:endParaRPr lang="fr-FR" dirty="0"/>
          </a:p>
          <a:p>
            <a:r>
              <a:rPr lang="fr-FR" dirty="0"/>
              <a:t>Cycle azote et phosphore -&gt; engrais</a:t>
            </a:r>
          </a:p>
          <a:p>
            <a:endParaRPr lang="fr-FR" dirty="0"/>
          </a:p>
          <a:p>
            <a:r>
              <a:rPr lang="fr-FR" b="1" dirty="0"/>
              <a:t>L’eau « bleue »</a:t>
            </a:r>
            <a:r>
              <a:rPr lang="fr-FR" dirty="0"/>
              <a:t> est celle qui transite rapidement dans les cours d’eau, les lacs, les nappes phréatiques… vers la mer. Elle représente environ 40% de la masse totale des précipitations, souvent appelées « précipitations efficaces ». Par opposition à des précipitations non-efficaces ? Cette sémantique démontre de l’intérêt pour ce qu’on voit directement, au détriment de ce qui se révèle pourtant le plus important : les 60% du reste des précipitations, qui alimentent « l’eau verte ».</a:t>
            </a:r>
          </a:p>
          <a:p>
            <a:r>
              <a:rPr lang="fr-FR" b="1" dirty="0"/>
              <a:t>L’eau « verte »</a:t>
            </a:r>
            <a:r>
              <a:rPr lang="fr-FR" dirty="0"/>
              <a:t> est cette eau qui est stockée dans le sol et la biomasse. Elle peut être évaporée par les sols, ou absorbée puis </a:t>
            </a:r>
            <a:r>
              <a:rPr lang="fr-FR" dirty="0" err="1"/>
              <a:t>évapotranspirée</a:t>
            </a:r>
            <a:r>
              <a:rPr lang="fr-FR" dirty="0"/>
              <a:t> par les plantes. En termes de flux d’eau douce, c’est l’eau la plus importante. On sait de fait que les plantes gèrent elles-mêmes le cycle de l’eau.</a:t>
            </a:r>
          </a:p>
          <a:p>
            <a:endParaRPr lang="fr-FR"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69</a:t>
            </a:fld>
            <a:endParaRPr lang="fr-FR"/>
          </a:p>
        </p:txBody>
      </p:sp>
    </p:spTree>
    <p:extLst>
      <p:ext uri="{BB962C8B-B14F-4D97-AF65-F5344CB8AC3E}">
        <p14:creationId xmlns:p14="http://schemas.microsoft.com/office/powerpoint/2010/main" val="1464175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70</a:t>
            </a:fld>
            <a:endParaRPr lang="fr-FR"/>
          </a:p>
        </p:txBody>
      </p:sp>
    </p:spTree>
    <p:extLst>
      <p:ext uri="{BB962C8B-B14F-4D97-AF65-F5344CB8AC3E}">
        <p14:creationId xmlns:p14="http://schemas.microsoft.com/office/powerpoint/2010/main" val="2076861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Suite à une LCA, on pourrait dire que l’hydrogène est une solution technique.</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72</a:t>
            </a:fld>
            <a:endParaRPr lang="fr-FR"/>
          </a:p>
        </p:txBody>
      </p:sp>
    </p:spTree>
    <p:extLst>
      <p:ext uri="{BB962C8B-B14F-4D97-AF65-F5344CB8AC3E}">
        <p14:creationId xmlns:p14="http://schemas.microsoft.com/office/powerpoint/2010/main" val="338391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Seulement on ne peut pas l’appliquer à l’ensemble du parc, notamment en aviation.</a:t>
            </a:r>
          </a:p>
          <a:p>
            <a:r>
              <a:rPr lang="fr-FR" dirty="0"/>
              <a:t>LCA = mesure, pas une solution.</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73</a:t>
            </a:fld>
            <a:endParaRPr lang="fr-FR"/>
          </a:p>
        </p:txBody>
      </p:sp>
    </p:spTree>
    <p:extLst>
      <p:ext uri="{BB962C8B-B14F-4D97-AF65-F5344CB8AC3E}">
        <p14:creationId xmlns:p14="http://schemas.microsoft.com/office/powerpoint/2010/main" val="3789431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noProof="0" dirty="0"/>
              <a:t>Paradoxe</a:t>
            </a:r>
            <a:r>
              <a:rPr lang="en-US" b="0" dirty="0"/>
              <a:t> de Jevons, </a:t>
            </a:r>
            <a:r>
              <a:rPr lang="fr-FR" b="0" dirty="0"/>
              <a:t>livre de 1865</a:t>
            </a:r>
            <a:r>
              <a:rPr lang="fr-FR" b="0"/>
              <a:t>, sur </a:t>
            </a:r>
            <a:r>
              <a:rPr lang="fr-FR" b="0" dirty="0"/>
              <a:t>la question du charbon.</a:t>
            </a:r>
            <a:endParaRPr lang="en-US" b="0"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74</a:t>
            </a:fld>
            <a:endParaRPr lang="fr-FR"/>
          </a:p>
        </p:txBody>
      </p:sp>
    </p:spTree>
    <p:extLst>
      <p:ext uri="{BB962C8B-B14F-4D97-AF65-F5344CB8AC3E}">
        <p14:creationId xmlns:p14="http://schemas.microsoft.com/office/powerpoint/2010/main" val="26586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droite, le LCI. On étudie la génération d’électricité.</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14</a:t>
            </a:fld>
            <a:endParaRPr lang="fr-FR"/>
          </a:p>
        </p:txBody>
      </p:sp>
    </p:spTree>
    <p:extLst>
      <p:ext uri="{BB962C8B-B14F-4D97-AF65-F5344CB8AC3E}">
        <p14:creationId xmlns:p14="http://schemas.microsoft.com/office/powerpoint/2010/main" val="336096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Génération d’1 kWh d’électricité.</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15</a:t>
            </a:fld>
            <a:endParaRPr lang="fr-FR"/>
          </a:p>
        </p:txBody>
      </p:sp>
    </p:spTree>
    <p:extLst>
      <p:ext uri="{BB962C8B-B14F-4D97-AF65-F5344CB8AC3E}">
        <p14:creationId xmlns:p14="http://schemas.microsoft.com/office/powerpoint/2010/main" val="279530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Produire 1l de pétrole consomme de l’électricité =&gt; récursif</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16</a:t>
            </a:fld>
            <a:endParaRPr lang="fr-FR"/>
          </a:p>
        </p:txBody>
      </p:sp>
    </p:spTree>
    <p:extLst>
      <p:ext uri="{BB962C8B-B14F-4D97-AF65-F5344CB8AC3E}">
        <p14:creationId xmlns:p14="http://schemas.microsoft.com/office/powerpoint/2010/main" val="174769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Question : combien de chaque process (production d’électricité et production de </a:t>
            </a:r>
            <a:r>
              <a:rPr lang="fr-FR" dirty="0" err="1"/>
              <a:t>prétrole</a:t>
            </a:r>
            <a:r>
              <a:rPr lang="fr-FR" dirty="0"/>
              <a:t>) faut-il pour produite un flux de référence (par exemple 1kWh d’électricité)?</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17</a:t>
            </a:fld>
            <a:endParaRPr lang="fr-FR"/>
          </a:p>
        </p:txBody>
      </p:sp>
    </p:spTree>
    <p:extLst>
      <p:ext uri="{BB962C8B-B14F-4D97-AF65-F5344CB8AC3E}">
        <p14:creationId xmlns:p14="http://schemas.microsoft.com/office/powerpoint/2010/main" val="152197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Suite récursive. Ligne 2, on remplace 0,2kWh par l’équivalent de la ligne 1.</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18</a:t>
            </a:fld>
            <a:endParaRPr lang="fr-FR"/>
          </a:p>
        </p:txBody>
      </p:sp>
    </p:spTree>
    <p:extLst>
      <p:ext uri="{BB962C8B-B14F-4D97-AF65-F5344CB8AC3E}">
        <p14:creationId xmlns:p14="http://schemas.microsoft.com/office/powerpoint/2010/main" val="46562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Suite récursive 1+0,2+0,2^2+0,2^3+… pour produire 1kWh, suite  qui tend vers 1,25,</a:t>
            </a:r>
            <a:endParaRPr lang="en-US" dirty="0"/>
          </a:p>
        </p:txBody>
      </p:sp>
      <p:sp>
        <p:nvSpPr>
          <p:cNvPr id="4" name="Espace réservé du numéro de diapositive 3"/>
          <p:cNvSpPr>
            <a:spLocks noGrp="1"/>
          </p:cNvSpPr>
          <p:nvPr>
            <p:ph type="sldNum" sz="quarter" idx="5"/>
          </p:nvPr>
        </p:nvSpPr>
        <p:spPr/>
        <p:txBody>
          <a:bodyPr/>
          <a:lstStyle/>
          <a:p>
            <a:fld id="{69CDD726-8782-B74A-A6F8-03ACFEDD81AF}" type="slidenum">
              <a:rPr lang="fr-FR" smtClean="0"/>
              <a:t>19</a:t>
            </a:fld>
            <a:endParaRPr lang="fr-FR"/>
          </a:p>
        </p:txBody>
      </p:sp>
    </p:spTree>
    <p:extLst>
      <p:ext uri="{BB962C8B-B14F-4D97-AF65-F5344CB8AC3E}">
        <p14:creationId xmlns:p14="http://schemas.microsoft.com/office/powerpoint/2010/main" val="295842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7D60F-E1CA-2A4C-BFAD-A75F08E200E1}"/>
              </a:ext>
            </a:extLst>
          </p:cNvPr>
          <p:cNvSpPr>
            <a:spLocks noGrp="1"/>
          </p:cNvSpPr>
          <p:nvPr>
            <p:ph type="ctrTitle" hasCustomPrompt="1"/>
          </p:nvPr>
        </p:nvSpPr>
        <p:spPr>
          <a:xfrm>
            <a:off x="2144485" y="2640769"/>
            <a:ext cx="3200400" cy="720676"/>
          </a:xfrm>
        </p:spPr>
        <p:txBody>
          <a:bodyPr lIns="0" tIns="0" rIns="0" bIns="0" anchor="b">
            <a:normAutofit/>
          </a:bodyPr>
          <a:lstStyle>
            <a:lvl1pPr algn="l">
              <a:defRPr sz="4000" b="1">
                <a:solidFill>
                  <a:schemeClr val="tx1"/>
                </a:solidFill>
              </a:defRPr>
            </a:lvl1pPr>
          </a:lstStyle>
          <a:p>
            <a:r>
              <a:rPr lang="fr-FR" dirty="0"/>
              <a:t>Titre</a:t>
            </a:r>
          </a:p>
        </p:txBody>
      </p:sp>
      <p:sp>
        <p:nvSpPr>
          <p:cNvPr id="3" name="Sous-titre 2">
            <a:extLst>
              <a:ext uri="{FF2B5EF4-FFF2-40B4-BE49-F238E27FC236}">
                <a16:creationId xmlns:a16="http://schemas.microsoft.com/office/drawing/2014/main" id="{72E63CE0-43F4-C54E-95D2-17A7F633C238}"/>
              </a:ext>
            </a:extLst>
          </p:cNvPr>
          <p:cNvSpPr>
            <a:spLocks noGrp="1"/>
          </p:cNvSpPr>
          <p:nvPr>
            <p:ph type="subTitle" idx="1"/>
          </p:nvPr>
        </p:nvSpPr>
        <p:spPr>
          <a:xfrm>
            <a:off x="2162169" y="3873864"/>
            <a:ext cx="5067121" cy="832104"/>
          </a:xfrm>
        </p:spPr>
        <p:txBody>
          <a:bodyPr lIns="0" tIns="0" rIns="0" b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577" y="229688"/>
            <a:ext cx="1835682" cy="1217607"/>
          </a:xfrm>
          <a:prstGeom prst="rect">
            <a:avLst/>
          </a:prstGeom>
        </p:spPr>
      </p:pic>
      <p:sp>
        <p:nvSpPr>
          <p:cNvPr id="23" name="Forme libre 22"/>
          <p:cNvSpPr/>
          <p:nvPr userDrawn="1"/>
        </p:nvSpPr>
        <p:spPr>
          <a:xfrm>
            <a:off x="-65903" y="-411891"/>
            <a:ext cx="6483179" cy="3583460"/>
          </a:xfrm>
          <a:custGeom>
            <a:avLst/>
            <a:gdLst>
              <a:gd name="connsiteX0" fmla="*/ 6425514 w 6425706"/>
              <a:gd name="connsiteY0" fmla="*/ 0 h 3830595"/>
              <a:gd name="connsiteX1" fmla="*/ 6392562 w 6425706"/>
              <a:gd name="connsiteY1" fmla="*/ 304800 h 3830595"/>
              <a:gd name="connsiteX2" fmla="*/ 6219568 w 6425706"/>
              <a:gd name="connsiteY2" fmla="*/ 626076 h 3830595"/>
              <a:gd name="connsiteX3" fmla="*/ 5914768 w 6425706"/>
              <a:gd name="connsiteY3" fmla="*/ 930876 h 3830595"/>
              <a:gd name="connsiteX4" fmla="*/ 5338119 w 6425706"/>
              <a:gd name="connsiteY4" fmla="*/ 1276865 h 3830595"/>
              <a:gd name="connsiteX5" fmla="*/ 4596714 w 6425706"/>
              <a:gd name="connsiteY5" fmla="*/ 1581665 h 3830595"/>
              <a:gd name="connsiteX6" fmla="*/ 3426941 w 6425706"/>
              <a:gd name="connsiteY6" fmla="*/ 1960606 h 3830595"/>
              <a:gd name="connsiteX7" fmla="*/ 2364260 w 6425706"/>
              <a:gd name="connsiteY7" fmla="*/ 2290119 h 3830595"/>
              <a:gd name="connsiteX8" fmla="*/ 1622854 w 6425706"/>
              <a:gd name="connsiteY8" fmla="*/ 2570206 h 3830595"/>
              <a:gd name="connsiteX9" fmla="*/ 972065 w 6425706"/>
              <a:gd name="connsiteY9" fmla="*/ 2907957 h 3830595"/>
              <a:gd name="connsiteX10" fmla="*/ 527222 w 6425706"/>
              <a:gd name="connsiteY10" fmla="*/ 3245708 h 3830595"/>
              <a:gd name="connsiteX11" fmla="*/ 181233 w 6425706"/>
              <a:gd name="connsiteY11" fmla="*/ 3591697 h 3830595"/>
              <a:gd name="connsiteX12" fmla="*/ 0 w 6425706"/>
              <a:gd name="connsiteY12" fmla="*/ 3830595 h 3830595"/>
              <a:gd name="connsiteX13" fmla="*/ 0 w 6425706"/>
              <a:gd name="connsiteY13" fmla="*/ 3830595 h 383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5706" h="3830595">
                <a:moveTo>
                  <a:pt x="6425514" y="0"/>
                </a:moveTo>
                <a:cubicBezTo>
                  <a:pt x="6426200" y="100227"/>
                  <a:pt x="6426886" y="200454"/>
                  <a:pt x="6392562" y="304800"/>
                </a:cubicBezTo>
                <a:cubicBezTo>
                  <a:pt x="6358238" y="409146"/>
                  <a:pt x="6299200" y="521730"/>
                  <a:pt x="6219568" y="626076"/>
                </a:cubicBezTo>
                <a:cubicBezTo>
                  <a:pt x="6139936" y="730422"/>
                  <a:pt x="6061676" y="822411"/>
                  <a:pt x="5914768" y="930876"/>
                </a:cubicBezTo>
                <a:cubicBezTo>
                  <a:pt x="5767860" y="1039341"/>
                  <a:pt x="5557795" y="1168400"/>
                  <a:pt x="5338119" y="1276865"/>
                </a:cubicBezTo>
                <a:cubicBezTo>
                  <a:pt x="5118443" y="1385330"/>
                  <a:pt x="4915244" y="1467708"/>
                  <a:pt x="4596714" y="1581665"/>
                </a:cubicBezTo>
                <a:cubicBezTo>
                  <a:pt x="4278184" y="1695622"/>
                  <a:pt x="3426941" y="1960606"/>
                  <a:pt x="3426941" y="1960606"/>
                </a:cubicBezTo>
                <a:cubicBezTo>
                  <a:pt x="3054865" y="2078682"/>
                  <a:pt x="2664941" y="2188519"/>
                  <a:pt x="2364260" y="2290119"/>
                </a:cubicBezTo>
                <a:cubicBezTo>
                  <a:pt x="2063579" y="2391719"/>
                  <a:pt x="1854886" y="2467233"/>
                  <a:pt x="1622854" y="2570206"/>
                </a:cubicBezTo>
                <a:cubicBezTo>
                  <a:pt x="1390821" y="2673179"/>
                  <a:pt x="1154670" y="2795373"/>
                  <a:pt x="972065" y="2907957"/>
                </a:cubicBezTo>
                <a:cubicBezTo>
                  <a:pt x="789460" y="3020541"/>
                  <a:pt x="659027" y="3131751"/>
                  <a:pt x="527222" y="3245708"/>
                </a:cubicBezTo>
                <a:cubicBezTo>
                  <a:pt x="395417" y="3359665"/>
                  <a:pt x="269103" y="3494216"/>
                  <a:pt x="181233" y="3591697"/>
                </a:cubicBezTo>
                <a:cubicBezTo>
                  <a:pt x="93363" y="3689178"/>
                  <a:pt x="0" y="3830595"/>
                  <a:pt x="0" y="3830595"/>
                </a:cubicBezTo>
                <a:lnTo>
                  <a:pt x="0" y="3830595"/>
                </a:lnTo>
              </a:path>
            </a:pathLst>
          </a:custGeom>
          <a:noFill/>
          <a:ln w="57150">
            <a:solidFill>
              <a:srgbClr val="2EA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49" name="Ellipse 48"/>
          <p:cNvSpPr/>
          <p:nvPr userDrawn="1"/>
        </p:nvSpPr>
        <p:spPr>
          <a:xfrm>
            <a:off x="11511026" y="1003182"/>
            <a:ext cx="1361948" cy="1361948"/>
          </a:xfrm>
          <a:prstGeom prst="ellipse">
            <a:avLst/>
          </a:prstGeom>
          <a:noFill/>
          <a:ln w="190500">
            <a:solidFill>
              <a:srgbClr val="2EA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userDrawn="1"/>
        </p:nvSpPr>
        <p:spPr>
          <a:xfrm>
            <a:off x="-418721" y="4513630"/>
            <a:ext cx="837441" cy="837441"/>
          </a:xfrm>
          <a:prstGeom prst="ellipse">
            <a:avLst/>
          </a:prstGeom>
          <a:noFill/>
          <a:ln w="139700">
            <a:solidFill>
              <a:srgbClr val="F3B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userDrawn="1"/>
        </p:nvSpPr>
        <p:spPr>
          <a:xfrm>
            <a:off x="0" y="6096000"/>
            <a:ext cx="12191999" cy="762000"/>
          </a:xfrm>
          <a:prstGeom prst="rect">
            <a:avLst/>
          </a:prstGeom>
          <a:solidFill>
            <a:srgbClr val="2EA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2975" y="6263462"/>
            <a:ext cx="485345" cy="476301"/>
          </a:xfrm>
          <a:prstGeom prst="rect">
            <a:avLst/>
          </a:prstGeom>
        </p:spPr>
      </p:pic>
      <p:pic>
        <p:nvPicPr>
          <p:cNvPr id="27" name="Imag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23248" y="6291763"/>
            <a:ext cx="1306335" cy="402223"/>
          </a:xfrm>
          <a:prstGeom prst="rect">
            <a:avLst/>
          </a:prstGeom>
        </p:spPr>
      </p:pic>
      <p:cxnSp>
        <p:nvCxnSpPr>
          <p:cNvPr id="29" name="Connecteur droit 28"/>
          <p:cNvCxnSpPr/>
          <p:nvPr userDrawn="1"/>
        </p:nvCxnSpPr>
        <p:spPr>
          <a:xfrm>
            <a:off x="8682273" y="6310002"/>
            <a:ext cx="0" cy="3657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Image 2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76583" y="6320760"/>
            <a:ext cx="362805" cy="340567"/>
          </a:xfrm>
          <a:prstGeom prst="rect">
            <a:avLst/>
          </a:prstGeom>
        </p:spPr>
      </p:pic>
      <p:pic>
        <p:nvPicPr>
          <p:cNvPr id="31" name="Imag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00955" y="6315886"/>
            <a:ext cx="1486945" cy="322230"/>
          </a:xfrm>
          <a:prstGeom prst="rect">
            <a:avLst/>
          </a:prstGeom>
        </p:spPr>
      </p:pic>
      <p:pic>
        <p:nvPicPr>
          <p:cNvPr id="32" name="Image 3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29696" y="6173093"/>
            <a:ext cx="1413466" cy="635521"/>
          </a:xfrm>
          <a:prstGeom prst="rect">
            <a:avLst/>
          </a:prstGeom>
        </p:spPr>
      </p:pic>
      <p:sp>
        <p:nvSpPr>
          <p:cNvPr id="4" name="ZoneTexte 3">
            <a:extLst>
              <a:ext uri="{FF2B5EF4-FFF2-40B4-BE49-F238E27FC236}">
                <a16:creationId xmlns:a16="http://schemas.microsoft.com/office/drawing/2014/main" id="{CAF1DD27-1DE7-2EC4-CDF0-93B7DA44A22C}"/>
              </a:ext>
            </a:extLst>
          </p:cNvPr>
          <p:cNvSpPr txBox="1"/>
          <p:nvPr userDrawn="1"/>
        </p:nvSpPr>
        <p:spPr>
          <a:xfrm>
            <a:off x="112287" y="6398540"/>
            <a:ext cx="3988668" cy="338554"/>
          </a:xfrm>
          <a:prstGeom prst="rect">
            <a:avLst/>
          </a:prstGeom>
          <a:noFill/>
        </p:spPr>
        <p:txBody>
          <a:bodyPr wrap="square" rtlCol="0">
            <a:spAutoFit/>
          </a:bodyPr>
          <a:lstStyle/>
          <a:p>
            <a:fld id="{72A1568A-D12D-BD49-ACDF-27454F9476FE}" type="datetime1">
              <a:rPr lang="fr-FR" sz="800" smtClean="0">
                <a:solidFill>
                  <a:schemeClr val="bg1"/>
                </a:solidFill>
              </a:rPr>
              <a:pPr/>
              <a:t>10/09/2025</a:t>
            </a:fld>
            <a:r>
              <a:rPr lang="fr-FR" sz="800" dirty="0">
                <a:solidFill>
                  <a:schemeClr val="bg1"/>
                </a:solidFill>
              </a:rPr>
              <a:t>	</a:t>
            </a:r>
            <a:r>
              <a:rPr lang="en-US" sz="800" dirty="0">
                <a:solidFill>
                  <a:schemeClr val="bg1"/>
                </a:solidFill>
              </a:rPr>
              <a:t>CC BY-SA 4.0</a:t>
            </a:r>
          </a:p>
          <a:p>
            <a:r>
              <a:rPr lang="en-US" sz="800" dirty="0">
                <a:solidFill>
                  <a:schemeClr val="bg1"/>
                </a:solidFill>
              </a:rPr>
              <a:t>	Authors : Pierre Le Gargasson, Nicolas Beuve, Maxime Pelcat</a:t>
            </a:r>
          </a:p>
        </p:txBody>
      </p:sp>
    </p:spTree>
    <p:extLst>
      <p:ext uri="{BB962C8B-B14F-4D97-AF65-F5344CB8AC3E}">
        <p14:creationId xmlns:p14="http://schemas.microsoft.com/office/powerpoint/2010/main" val="165457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40BDD-92E6-A741-9CC1-B41F1883C5FB}"/>
              </a:ext>
            </a:extLst>
          </p:cNvPr>
          <p:cNvSpPr>
            <a:spLocks noGrp="1"/>
          </p:cNvSpPr>
          <p:nvPr>
            <p:ph type="title"/>
          </p:nvPr>
        </p:nvSpPr>
        <p:spPr>
          <a:xfrm>
            <a:off x="894522" y="291142"/>
            <a:ext cx="10236885" cy="473367"/>
          </a:xfrm>
        </p:spPr>
        <p:txBody>
          <a:bodyPr lIns="0" tIns="0" rIns="0" bIns="0" anchor="t" anchorCtr="0"/>
          <a:lstStyle>
            <a:lvl1pPr algn="r">
              <a:defRPr>
                <a:latin typeface="+mj-lt"/>
              </a:defRPr>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contenu 2">
            <a:extLst>
              <a:ext uri="{FF2B5EF4-FFF2-40B4-BE49-F238E27FC236}">
                <a16:creationId xmlns:a16="http://schemas.microsoft.com/office/drawing/2014/main" id="{F98608D4-9C36-A84D-A3A4-1AEB096C7D16}"/>
              </a:ext>
            </a:extLst>
          </p:cNvPr>
          <p:cNvSpPr>
            <a:spLocks noGrp="1"/>
          </p:cNvSpPr>
          <p:nvPr>
            <p:ph idx="1"/>
          </p:nvPr>
        </p:nvSpPr>
        <p:spPr>
          <a:xfrm>
            <a:off x="894522" y="2367270"/>
            <a:ext cx="10409094" cy="2292257"/>
          </a:xfrm>
        </p:spPr>
        <p:txBody>
          <a:bodyPr lIns="0" tIns="0" rIns="0" bIns="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numéro de diapositive 5">
            <a:extLst>
              <a:ext uri="{FF2B5EF4-FFF2-40B4-BE49-F238E27FC236}">
                <a16:creationId xmlns:a16="http://schemas.microsoft.com/office/drawing/2014/main" id="{8EEA55F7-2499-7442-8219-F9EF9752113D}"/>
              </a:ext>
            </a:extLst>
          </p:cNvPr>
          <p:cNvSpPr>
            <a:spLocks noGrp="1"/>
          </p:cNvSpPr>
          <p:nvPr>
            <p:ph type="sldNum" sz="quarter" idx="12"/>
          </p:nvPr>
        </p:nvSpPr>
        <p:spPr>
          <a:xfrm>
            <a:off x="9007778" y="6481152"/>
            <a:ext cx="2743200" cy="246888"/>
          </a:xfrm>
          <a:prstGeom prst="rect">
            <a:avLst/>
          </a:prstGeom>
        </p:spPr>
        <p:txBody>
          <a:bodyPr/>
          <a:lstStyle>
            <a:lvl1pPr algn="r">
              <a:defRPr sz="1000">
                <a:solidFill>
                  <a:srgbClr val="4D4D4D"/>
                </a:solidFill>
              </a:defRPr>
            </a:lvl1pPr>
          </a:lstStyle>
          <a:p>
            <a:fld id="{3F394568-A123-CF43-B37D-0430507FD9CE}" type="slidenum">
              <a:rPr lang="en-US" noProof="0" smtClean="0"/>
              <a:pPr/>
              <a:t>‹N°›</a:t>
            </a:fld>
            <a:endParaRPr lang="en-US" noProof="0"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1407" y="71045"/>
            <a:ext cx="1098817" cy="1200372"/>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35922" y="6378283"/>
            <a:ext cx="343302" cy="367576"/>
          </a:xfrm>
          <a:prstGeom prst="rect">
            <a:avLst/>
          </a:prstGeom>
        </p:spPr>
      </p:pic>
      <p:sp>
        <p:nvSpPr>
          <p:cNvPr id="5" name="Ellipse 4">
            <a:extLst>
              <a:ext uri="{FF2B5EF4-FFF2-40B4-BE49-F238E27FC236}">
                <a16:creationId xmlns:a16="http://schemas.microsoft.com/office/drawing/2014/main" id="{C34339A6-1EE0-353E-810E-C604B30DF02D}"/>
              </a:ext>
            </a:extLst>
          </p:cNvPr>
          <p:cNvSpPr/>
          <p:nvPr userDrawn="1"/>
        </p:nvSpPr>
        <p:spPr>
          <a:xfrm>
            <a:off x="-418721" y="4513631"/>
            <a:ext cx="665301" cy="613174"/>
          </a:xfrm>
          <a:prstGeom prst="ellipse">
            <a:avLst/>
          </a:prstGeom>
          <a:noFill/>
          <a:ln w="139700">
            <a:solidFill>
              <a:srgbClr val="F3B7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97854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13CE155-0333-AE4B-BA6C-7AE8A6E691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E695D39D-E42A-0E4A-A507-0D6D67AEE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a16="http://schemas.microsoft.com/office/drawing/2014/main" id="{67DF04BF-3D38-E579-F4B4-0C2E84BD95B3}"/>
              </a:ext>
            </a:extLst>
          </p:cNvPr>
          <p:cNvSpPr txBox="1"/>
          <p:nvPr userDrawn="1"/>
        </p:nvSpPr>
        <p:spPr>
          <a:xfrm>
            <a:off x="87919" y="6466498"/>
            <a:ext cx="6142059" cy="338554"/>
          </a:xfrm>
          <a:prstGeom prst="rect">
            <a:avLst/>
          </a:prstGeom>
          <a:noFill/>
        </p:spPr>
        <p:txBody>
          <a:bodyPr wrap="square" rtlCol="0">
            <a:spAutoFit/>
          </a:bodyPr>
          <a:lstStyle/>
          <a:p>
            <a:fld id="{72A1568A-D12D-BD49-ACDF-27454F9476FE}" type="datetime1">
              <a:rPr lang="fr-FR" sz="800" smtClean="0">
                <a:solidFill>
                  <a:schemeClr val="tx1"/>
                </a:solidFill>
              </a:rPr>
              <a:pPr/>
              <a:t>10/09/2025</a:t>
            </a:fld>
            <a:r>
              <a:rPr lang="fr-FR" sz="800" dirty="0">
                <a:solidFill>
                  <a:schemeClr val="tx1"/>
                </a:solidFill>
              </a:rPr>
              <a:t>	</a:t>
            </a:r>
            <a:r>
              <a:rPr lang="en-US" sz="800" dirty="0">
                <a:solidFill>
                  <a:schemeClr val="tx1"/>
                </a:solidFill>
              </a:rPr>
              <a:t>CC BY-SA 4.0</a:t>
            </a:r>
          </a:p>
          <a:p>
            <a:r>
              <a:rPr lang="en-US" sz="800" dirty="0">
                <a:solidFill>
                  <a:schemeClr val="tx1"/>
                </a:solidFill>
              </a:rPr>
              <a:t>	Authors : ESOS Project Pierre Le Gargasson, Nicolas Beuve, Maxime </a:t>
            </a:r>
            <a:r>
              <a:rPr lang="en-US" sz="800" dirty="0" err="1">
                <a:solidFill>
                  <a:schemeClr val="tx1"/>
                </a:solidFill>
              </a:rPr>
              <a:t>Pelcat</a:t>
            </a:r>
            <a:r>
              <a:rPr lang="en-US" sz="800" dirty="0">
                <a:solidFill>
                  <a:schemeClr val="tx1"/>
                </a:solidFill>
              </a:rPr>
              <a:t>, Olivier </a:t>
            </a:r>
            <a:r>
              <a:rPr lang="en-US" sz="800" dirty="0" err="1">
                <a:solidFill>
                  <a:schemeClr val="tx1"/>
                </a:solidFill>
              </a:rPr>
              <a:t>Weppe</a:t>
            </a:r>
            <a:r>
              <a:rPr lang="en-US" sz="800" dirty="0">
                <a:solidFill>
                  <a:schemeClr val="tx1"/>
                </a:solidFill>
              </a:rPr>
              <a:t>, Thibaut Marty</a:t>
            </a:r>
          </a:p>
        </p:txBody>
      </p:sp>
    </p:spTree>
    <p:extLst>
      <p:ext uri="{BB962C8B-B14F-4D97-AF65-F5344CB8AC3E}">
        <p14:creationId xmlns:p14="http://schemas.microsoft.com/office/powerpoint/2010/main" val="65322416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18" Type="http://schemas.openxmlformats.org/officeDocument/2006/relationships/image" Target="../media/image71.png"/><Relationship Id="rId3" Type="http://schemas.openxmlformats.org/officeDocument/2006/relationships/image" Target="../media/image56.svg"/><Relationship Id="rId21" Type="http://schemas.openxmlformats.org/officeDocument/2006/relationships/image" Target="../media/image74.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image" Target="../media/image55.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5" Type="http://schemas.openxmlformats.org/officeDocument/2006/relationships/image" Target="../media/image68.svg"/><Relationship Id="rId10" Type="http://schemas.openxmlformats.org/officeDocument/2006/relationships/image" Target="../media/image63.png"/><Relationship Id="rId19" Type="http://schemas.openxmlformats.org/officeDocument/2006/relationships/image" Target="../media/image72.svg"/><Relationship Id="rId4" Type="http://schemas.openxmlformats.org/officeDocument/2006/relationships/image" Target="../media/image57.png"/><Relationship Id="rId9" Type="http://schemas.openxmlformats.org/officeDocument/2006/relationships/image" Target="../media/image62.svg"/><Relationship Id="rId14" Type="http://schemas.openxmlformats.org/officeDocument/2006/relationships/image" Target="../media/image67.png"/><Relationship Id="rId22" Type="http://schemas.openxmlformats.org/officeDocument/2006/relationships/image" Target="../media/image7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png"/><Relationship Id="rId18" Type="http://schemas.openxmlformats.org/officeDocument/2006/relationships/image" Target="../media/image91.sv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svg"/><Relationship Id="rId17" Type="http://schemas.openxmlformats.org/officeDocument/2006/relationships/image" Target="../media/image90.png"/><Relationship Id="rId2" Type="http://schemas.openxmlformats.org/officeDocument/2006/relationships/notesSlide" Target="../notesSlides/notesSlide4.xml"/><Relationship Id="rId16" Type="http://schemas.openxmlformats.org/officeDocument/2006/relationships/image" Target="../media/image89.svg"/><Relationship Id="rId20" Type="http://schemas.openxmlformats.org/officeDocument/2006/relationships/image" Target="../media/image93.svg"/><Relationship Id="rId1" Type="http://schemas.openxmlformats.org/officeDocument/2006/relationships/slideLayout" Target="../slideLayouts/slideLayout2.xml"/><Relationship Id="rId6" Type="http://schemas.openxmlformats.org/officeDocument/2006/relationships/image" Target="../media/image79.sv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10" Type="http://schemas.openxmlformats.org/officeDocument/2006/relationships/image" Target="../media/image83.svg"/><Relationship Id="rId19" Type="http://schemas.openxmlformats.org/officeDocument/2006/relationships/image" Target="../media/image92.png"/><Relationship Id="rId4" Type="http://schemas.openxmlformats.org/officeDocument/2006/relationships/image" Target="../media/image77.svg"/><Relationship Id="rId9" Type="http://schemas.openxmlformats.org/officeDocument/2006/relationships/image" Target="../media/image82.png"/><Relationship Id="rId14" Type="http://schemas.openxmlformats.org/officeDocument/2006/relationships/image" Target="../media/image87.svg"/></Relationships>
</file>

<file path=ppt/slides/_rels/slide15.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94.png"/><Relationship Id="rId7" Type="http://schemas.openxmlformats.org/officeDocument/2006/relationships/image" Target="../media/image8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7.svg"/><Relationship Id="rId4" Type="http://schemas.openxmlformats.org/officeDocument/2006/relationships/image" Target="../media/image95.svg"/><Relationship Id="rId9" Type="http://schemas.openxmlformats.org/officeDocument/2006/relationships/image" Target="../media/image96.png"/></Relationships>
</file>

<file path=ppt/slides/_rels/slide16.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9.svg"/><Relationship Id="rId5" Type="http://schemas.openxmlformats.org/officeDocument/2006/relationships/image" Target="../media/image98.png"/><Relationship Id="rId10" Type="http://schemas.openxmlformats.org/officeDocument/2006/relationships/image" Target="../media/image97.svg"/><Relationship Id="rId4" Type="http://schemas.openxmlformats.org/officeDocument/2006/relationships/image" Target="../media/image85.svg"/><Relationship Id="rId9" Type="http://schemas.openxmlformats.org/officeDocument/2006/relationships/image" Target="../media/image96.png"/></Relationships>
</file>

<file path=ppt/slides/_rels/slide17.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3.svg"/><Relationship Id="rId18" Type="http://schemas.openxmlformats.org/officeDocument/2006/relationships/image" Target="../media/image2210.png"/><Relationship Id="rId3" Type="http://schemas.openxmlformats.org/officeDocument/2006/relationships/image" Target="../media/image2120.png"/><Relationship Id="rId21" Type="http://schemas.openxmlformats.org/officeDocument/2006/relationships/image" Target="../media/image2240.png"/><Relationship Id="rId7" Type="http://schemas.openxmlformats.org/officeDocument/2006/relationships/image" Target="../media/image96.png"/><Relationship Id="rId12" Type="http://schemas.openxmlformats.org/officeDocument/2006/relationships/image" Target="../media/image102.png"/><Relationship Id="rId17" Type="http://schemas.openxmlformats.org/officeDocument/2006/relationships/image" Target="../media/image2200.png"/><Relationship Id="rId2" Type="http://schemas.openxmlformats.org/officeDocument/2006/relationships/notesSlide" Target="../notesSlides/notesSlide7.xml"/><Relationship Id="rId16" Type="http://schemas.openxmlformats.org/officeDocument/2006/relationships/image" Target="../media/image2190.png"/><Relationship Id="rId20" Type="http://schemas.openxmlformats.org/officeDocument/2006/relationships/image" Target="../media/image2230.png"/><Relationship Id="rId1" Type="http://schemas.openxmlformats.org/officeDocument/2006/relationships/slideLayout" Target="../slideLayouts/slideLayout2.xml"/><Relationship Id="rId6" Type="http://schemas.openxmlformats.org/officeDocument/2006/relationships/image" Target="../media/image87.svg"/><Relationship Id="rId11" Type="http://schemas.openxmlformats.org/officeDocument/2006/relationships/image" Target="../media/image101.svg"/><Relationship Id="rId5" Type="http://schemas.openxmlformats.org/officeDocument/2006/relationships/image" Target="../media/image86.png"/><Relationship Id="rId15" Type="http://schemas.openxmlformats.org/officeDocument/2006/relationships/image" Target="../media/image2180.png"/><Relationship Id="rId10" Type="http://schemas.openxmlformats.org/officeDocument/2006/relationships/image" Target="../media/image100.png"/><Relationship Id="rId19" Type="http://schemas.openxmlformats.org/officeDocument/2006/relationships/image" Target="../media/image2220.png"/><Relationship Id="rId4" Type="http://schemas.openxmlformats.org/officeDocument/2006/relationships/image" Target="../media/image2130.png"/><Relationship Id="rId9" Type="http://schemas.openxmlformats.org/officeDocument/2006/relationships/image" Target="../media/image360.png"/><Relationship Id="rId14" Type="http://schemas.openxmlformats.org/officeDocument/2006/relationships/image" Target="../media/image410.png"/><Relationship Id="rId22" Type="http://schemas.openxmlformats.org/officeDocument/2006/relationships/image" Target="../media/image2250.png"/></Relationships>
</file>

<file path=ppt/slides/_rels/slide1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2280.png"/><Relationship Id="rId18" Type="http://schemas.openxmlformats.org/officeDocument/2006/relationships/image" Target="../media/image580.png"/><Relationship Id="rId3" Type="http://schemas.openxmlformats.org/officeDocument/2006/relationships/image" Target="../media/image2260.png"/><Relationship Id="rId21" Type="http://schemas.openxmlformats.org/officeDocument/2006/relationships/image" Target="../media/image360.png"/><Relationship Id="rId7" Type="http://schemas.openxmlformats.org/officeDocument/2006/relationships/image" Target="../media/image520.png"/><Relationship Id="rId12" Type="http://schemas.openxmlformats.org/officeDocument/2006/relationships/image" Target="../media/image530.png"/><Relationship Id="rId17" Type="http://schemas.openxmlformats.org/officeDocument/2006/relationships/image" Target="../media/image104.png"/><Relationship Id="rId2" Type="http://schemas.openxmlformats.org/officeDocument/2006/relationships/notesSlide" Target="../notesSlides/notesSlide8.xml"/><Relationship Id="rId16" Type="http://schemas.openxmlformats.org/officeDocument/2006/relationships/image" Target="../media/image2310.png"/><Relationship Id="rId1" Type="http://schemas.openxmlformats.org/officeDocument/2006/relationships/slideLayout" Target="../slideLayouts/slideLayout2.xml"/><Relationship Id="rId6" Type="http://schemas.openxmlformats.org/officeDocument/2006/relationships/image" Target="../media/image87.svg"/><Relationship Id="rId11" Type="http://schemas.openxmlformats.org/officeDocument/2006/relationships/image" Target="../media/image103.svg"/><Relationship Id="rId5" Type="http://schemas.openxmlformats.org/officeDocument/2006/relationships/image" Target="../media/image86.png"/><Relationship Id="rId15" Type="http://schemas.openxmlformats.org/officeDocument/2006/relationships/image" Target="../media/image2300.png"/><Relationship Id="rId23" Type="http://schemas.openxmlformats.org/officeDocument/2006/relationships/image" Target="../media/image610.png"/><Relationship Id="rId10" Type="http://schemas.openxmlformats.org/officeDocument/2006/relationships/image" Target="../media/image102.png"/><Relationship Id="rId19" Type="http://schemas.openxmlformats.org/officeDocument/2006/relationships/image" Target="../media/image590.png"/><Relationship Id="rId4" Type="http://schemas.openxmlformats.org/officeDocument/2006/relationships/image" Target="../media/image2270.png"/><Relationship Id="rId9" Type="http://schemas.openxmlformats.org/officeDocument/2006/relationships/image" Target="../media/image101.svg"/><Relationship Id="rId14" Type="http://schemas.openxmlformats.org/officeDocument/2006/relationships/image" Target="../media/image2290.png"/><Relationship Id="rId22" Type="http://schemas.openxmlformats.org/officeDocument/2006/relationships/image" Target="../media/image600.png"/></Relationships>
</file>

<file path=ppt/slides/_rels/slide1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2350.png"/><Relationship Id="rId18" Type="http://schemas.openxmlformats.org/officeDocument/2006/relationships/image" Target="../media/image660.png"/><Relationship Id="rId26" Type="http://schemas.openxmlformats.org/officeDocument/2006/relationships/image" Target="../media/image720.png"/><Relationship Id="rId3" Type="http://schemas.openxmlformats.org/officeDocument/2006/relationships/image" Target="../media/image2330.png"/><Relationship Id="rId21" Type="http://schemas.openxmlformats.org/officeDocument/2006/relationships/image" Target="../media/image600.png"/><Relationship Id="rId7" Type="http://schemas.openxmlformats.org/officeDocument/2006/relationships/image" Target="../media/image630.png"/><Relationship Id="rId12" Type="http://schemas.openxmlformats.org/officeDocument/2006/relationships/image" Target="../media/image640.png"/><Relationship Id="rId17" Type="http://schemas.openxmlformats.org/officeDocument/2006/relationships/image" Target="../media/image239.png"/><Relationship Id="rId25" Type="http://schemas.openxmlformats.org/officeDocument/2006/relationships/image" Target="../media/image710.png"/><Relationship Id="rId2" Type="http://schemas.openxmlformats.org/officeDocument/2006/relationships/notesSlide" Target="../notesSlides/notesSlide9.xml"/><Relationship Id="rId16" Type="http://schemas.openxmlformats.org/officeDocument/2006/relationships/image" Target="../media/image238.png"/><Relationship Id="rId20" Type="http://schemas.openxmlformats.org/officeDocument/2006/relationships/image" Target="../media/image670.png"/><Relationship Id="rId1" Type="http://schemas.openxmlformats.org/officeDocument/2006/relationships/slideLayout" Target="../slideLayouts/slideLayout2.xml"/><Relationship Id="rId6" Type="http://schemas.openxmlformats.org/officeDocument/2006/relationships/image" Target="../media/image87.svg"/><Relationship Id="rId11" Type="http://schemas.openxmlformats.org/officeDocument/2006/relationships/image" Target="../media/image103.svg"/><Relationship Id="rId24" Type="http://schemas.openxmlformats.org/officeDocument/2006/relationships/image" Target="../media/image700.png"/><Relationship Id="rId5" Type="http://schemas.openxmlformats.org/officeDocument/2006/relationships/image" Target="../media/image86.png"/><Relationship Id="rId15" Type="http://schemas.openxmlformats.org/officeDocument/2006/relationships/image" Target="../media/image237.png"/><Relationship Id="rId23" Type="http://schemas.openxmlformats.org/officeDocument/2006/relationships/image" Target="../media/image690.png"/><Relationship Id="rId28" Type="http://schemas.openxmlformats.org/officeDocument/2006/relationships/image" Target="../media/image740.png"/><Relationship Id="rId10" Type="http://schemas.openxmlformats.org/officeDocument/2006/relationships/image" Target="../media/image102.png"/><Relationship Id="rId19" Type="http://schemas.openxmlformats.org/officeDocument/2006/relationships/image" Target="../media/image520.png"/><Relationship Id="rId4" Type="http://schemas.openxmlformats.org/officeDocument/2006/relationships/image" Target="../media/image2340.png"/><Relationship Id="rId9" Type="http://schemas.openxmlformats.org/officeDocument/2006/relationships/image" Target="../media/image101.svg"/><Relationship Id="rId14" Type="http://schemas.openxmlformats.org/officeDocument/2006/relationships/image" Target="../media/image236.png"/><Relationship Id="rId22" Type="http://schemas.openxmlformats.org/officeDocument/2006/relationships/image" Target="../media/image680.png"/><Relationship Id="rId27" Type="http://schemas.openxmlformats.org/officeDocument/2006/relationships/image" Target="../media/image73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850.png"/><Relationship Id="rId18" Type="http://schemas.openxmlformats.org/officeDocument/2006/relationships/image" Target="../media/image245.png"/><Relationship Id="rId3" Type="http://schemas.openxmlformats.org/officeDocument/2006/relationships/image" Target="../media/image240.png"/><Relationship Id="rId21" Type="http://schemas.openxmlformats.org/officeDocument/2006/relationships/image" Target="../media/image100.png"/><Relationship Id="rId7" Type="http://schemas.openxmlformats.org/officeDocument/2006/relationships/image" Target="../media/image97.svg"/><Relationship Id="rId17" Type="http://schemas.openxmlformats.org/officeDocument/2006/relationships/image" Target="../media/image244.png"/><Relationship Id="rId2" Type="http://schemas.openxmlformats.org/officeDocument/2006/relationships/notesSlide" Target="../notesSlides/notesSlide10.xml"/><Relationship Id="rId16" Type="http://schemas.openxmlformats.org/officeDocument/2006/relationships/image" Target="../media/image243.png"/><Relationship Id="rId20"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96.png"/><Relationship Id="rId24" Type="http://schemas.openxmlformats.org/officeDocument/2006/relationships/image" Target="../media/image2.svg"/><Relationship Id="rId5" Type="http://schemas.openxmlformats.org/officeDocument/2006/relationships/image" Target="../media/image87.svg"/><Relationship Id="rId15" Type="http://schemas.openxmlformats.org/officeDocument/2006/relationships/image" Target="../media/image242.png"/><Relationship Id="rId23" Type="http://schemas.openxmlformats.org/officeDocument/2006/relationships/image" Target="../media/image1.png"/><Relationship Id="rId19" Type="http://schemas.openxmlformats.org/officeDocument/2006/relationships/image" Target="../media/image1061.png"/><Relationship Id="rId4" Type="http://schemas.openxmlformats.org/officeDocument/2006/relationships/image" Target="../media/image86.png"/><Relationship Id="rId9" Type="http://schemas.openxmlformats.org/officeDocument/2006/relationships/image" Target="../media/image103.svg"/><Relationship Id="rId14" Type="http://schemas.openxmlformats.org/officeDocument/2006/relationships/image" Target="../media/image241.png"/><Relationship Id="rId22" Type="http://schemas.openxmlformats.org/officeDocument/2006/relationships/image" Target="../media/image101.svg"/></Relationships>
</file>

<file path=ppt/slides/_rels/slide21.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3.png"/><Relationship Id="rId18" Type="http://schemas.openxmlformats.org/officeDocument/2006/relationships/image" Target="../media/image2.svg"/><Relationship Id="rId3" Type="http://schemas.openxmlformats.org/officeDocument/2006/relationships/image" Target="../media/image247.png"/><Relationship Id="rId7" Type="http://schemas.openxmlformats.org/officeDocument/2006/relationships/image" Target="../media/image251.png"/><Relationship Id="rId12" Type="http://schemas.openxmlformats.org/officeDocument/2006/relationships/image" Target="../media/image990.png"/><Relationship Id="rId17" Type="http://schemas.openxmlformats.org/officeDocument/2006/relationships/image" Target="../media/image1.png"/><Relationship Id="rId2" Type="http://schemas.openxmlformats.org/officeDocument/2006/relationships/notesSlide" Target="../notesSlides/notesSlide11.xml"/><Relationship Id="rId16" Type="http://schemas.openxmlformats.org/officeDocument/2006/relationships/image" Target="../media/image256.png"/><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image" Target="../media/image980.png"/><Relationship Id="rId5" Type="http://schemas.openxmlformats.org/officeDocument/2006/relationships/image" Target="../media/image249.png"/><Relationship Id="rId15" Type="http://schemas.openxmlformats.org/officeDocument/2006/relationships/image" Target="../media/image255.png"/><Relationship Id="rId10" Type="http://schemas.openxmlformats.org/officeDocument/2006/relationships/image" Target="../media/image970.png"/><Relationship Id="rId4" Type="http://schemas.openxmlformats.org/officeDocument/2006/relationships/image" Target="../media/image248.png"/><Relationship Id="rId9" Type="http://schemas.openxmlformats.org/officeDocument/2006/relationships/image" Target="../media/image840.png"/><Relationship Id="rId14" Type="http://schemas.openxmlformats.org/officeDocument/2006/relationships/image" Target="../media/image254.png"/></Relationships>
</file>

<file path=ppt/slides/_rels/slide22.xml.rels><?xml version="1.0" encoding="UTF-8" standalone="yes"?>
<Relationships xmlns="http://schemas.openxmlformats.org/package/2006/relationships"><Relationship Id="rId8" Type="http://schemas.openxmlformats.org/officeDocument/2006/relationships/image" Target="../media/image1060.png"/><Relationship Id="rId13" Type="http://schemas.openxmlformats.org/officeDocument/2006/relationships/image" Target="../media/image260.png"/><Relationship Id="rId3" Type="http://schemas.openxmlformats.org/officeDocument/2006/relationships/image" Target="../media/image920.png"/><Relationship Id="rId7" Type="http://schemas.openxmlformats.org/officeDocument/2006/relationships/image" Target="../media/image257.png"/><Relationship Id="rId12" Type="http://schemas.openxmlformats.org/officeDocument/2006/relationships/image" Target="../media/image25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50.png"/><Relationship Id="rId11" Type="http://schemas.openxmlformats.org/officeDocument/2006/relationships/image" Target="../media/image258.png"/><Relationship Id="rId5" Type="http://schemas.openxmlformats.org/officeDocument/2006/relationships/image" Target="../media/image1040.png"/><Relationship Id="rId10" Type="http://schemas.openxmlformats.org/officeDocument/2006/relationships/image" Target="../media/image1080.png"/><Relationship Id="rId4" Type="http://schemas.openxmlformats.org/officeDocument/2006/relationships/image" Target="../media/image1030.png"/><Relationship Id="rId9" Type="http://schemas.openxmlformats.org/officeDocument/2006/relationships/image" Target="../media/image1070.png"/></Relationships>
</file>

<file path=ppt/slides/_rels/slide2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850.png"/><Relationship Id="rId3" Type="http://schemas.openxmlformats.org/officeDocument/2006/relationships/image" Target="../media/image261.png"/><Relationship Id="rId21" Type="http://schemas.openxmlformats.org/officeDocument/2006/relationships/image" Target="../media/image100.png"/><Relationship Id="rId7" Type="http://schemas.openxmlformats.org/officeDocument/2006/relationships/image" Target="../media/image262.png"/><Relationship Id="rId2" Type="http://schemas.openxmlformats.org/officeDocument/2006/relationships/notesSlide" Target="../notesSlides/notesSlide13.xml"/><Relationship Id="rId20"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2340.png"/><Relationship Id="rId5" Type="http://schemas.openxmlformats.org/officeDocument/2006/relationships/image" Target="../media/image1140.png"/><Relationship Id="rId4" Type="http://schemas.openxmlformats.org/officeDocument/2006/relationships/image" Target="../media/image1130.png"/><Relationship Id="rId9" Type="http://schemas.openxmlformats.org/officeDocument/2006/relationships/image" Target="../media/image103.svg"/><Relationship Id="rId22" Type="http://schemas.openxmlformats.org/officeDocument/2006/relationships/image" Target="../media/image101.svg"/></Relationships>
</file>

<file path=ppt/slides/_rels/slide24.xml.rels><?xml version="1.0" encoding="UTF-8" standalone="yes"?>
<Relationships xmlns="http://schemas.openxmlformats.org/package/2006/relationships"><Relationship Id="rId8" Type="http://schemas.openxmlformats.org/officeDocument/2006/relationships/image" Target="../media/image268.png"/><Relationship Id="rId3" Type="http://schemas.openxmlformats.org/officeDocument/2006/relationships/image" Target="../media/image263.png"/><Relationship Id="rId7" Type="http://schemas.openxmlformats.org/officeDocument/2006/relationships/image" Target="../media/image267.png"/><Relationship Id="rId12" Type="http://schemas.openxmlformats.org/officeDocument/2006/relationships/image" Target="../media/image2.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6.png"/><Relationship Id="rId11" Type="http://schemas.openxmlformats.org/officeDocument/2006/relationships/image" Target="../media/image1.png"/><Relationship Id="rId5" Type="http://schemas.openxmlformats.org/officeDocument/2006/relationships/image" Target="../media/image265.png"/><Relationship Id="rId10" Type="http://schemas.openxmlformats.org/officeDocument/2006/relationships/image" Target="../media/image270.png"/><Relationship Id="rId4" Type="http://schemas.openxmlformats.org/officeDocument/2006/relationships/image" Target="../media/image264.png"/><Relationship Id="rId9" Type="http://schemas.openxmlformats.org/officeDocument/2006/relationships/image" Target="../media/image269.png"/></Relationships>
</file>

<file path=ppt/slides/_rels/slide25.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image" Target="../media/image271.png"/><Relationship Id="rId1" Type="http://schemas.openxmlformats.org/officeDocument/2006/relationships/slideLayout" Target="../slideLayouts/slideLayout2.xml"/><Relationship Id="rId4" Type="http://schemas.openxmlformats.org/officeDocument/2006/relationships/image" Target="../media/image273.png"/></Relationships>
</file>

<file path=ppt/slides/_rels/slide26.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274.png"/><Relationship Id="rId7" Type="http://schemas.openxmlformats.org/officeDocument/2006/relationships/image" Target="../media/image27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7.png"/><Relationship Id="rId5" Type="http://schemas.openxmlformats.org/officeDocument/2006/relationships/image" Target="../media/image276.png"/><Relationship Id="rId4" Type="http://schemas.openxmlformats.org/officeDocument/2006/relationships/image" Target="../media/image275.png"/><Relationship Id="rId9" Type="http://schemas.openxmlformats.org/officeDocument/2006/relationships/image" Target="../media/image280.png"/></Relationships>
</file>

<file path=ppt/slides/_rels/slide27.xml.rels><?xml version="1.0" encoding="UTF-8" standalone="yes"?>
<Relationships xmlns="http://schemas.openxmlformats.org/package/2006/relationships"><Relationship Id="rId8" Type="http://schemas.openxmlformats.org/officeDocument/2006/relationships/image" Target="../media/image283.png"/><Relationship Id="rId3" Type="http://schemas.openxmlformats.org/officeDocument/2006/relationships/image" Target="../media/image281.png"/><Relationship Id="rId7" Type="http://schemas.openxmlformats.org/officeDocument/2006/relationships/image" Target="../media/image280.png"/><Relationship Id="rId12" Type="http://schemas.openxmlformats.org/officeDocument/2006/relationships/image" Target="../media/image275.png"/><Relationship Id="rId2" Type="http://schemas.openxmlformats.org/officeDocument/2006/relationships/image" Target="../media/image274.png"/><Relationship Id="rId1" Type="http://schemas.openxmlformats.org/officeDocument/2006/relationships/slideLayout" Target="../slideLayouts/slideLayout2.xml"/><Relationship Id="rId6" Type="http://schemas.openxmlformats.org/officeDocument/2006/relationships/image" Target="../media/image282.png"/><Relationship Id="rId11" Type="http://schemas.openxmlformats.org/officeDocument/2006/relationships/image" Target="../media/image1330.png"/><Relationship Id="rId5" Type="http://schemas.openxmlformats.org/officeDocument/2006/relationships/image" Target="../media/image278.png"/><Relationship Id="rId10" Type="http://schemas.openxmlformats.org/officeDocument/2006/relationships/image" Target="../media/image1300.png"/><Relationship Id="rId4" Type="http://schemas.openxmlformats.org/officeDocument/2006/relationships/image" Target="../media/image277.png"/><Relationship Id="rId9" Type="http://schemas.openxmlformats.org/officeDocument/2006/relationships/image" Target="../media/image1290.png"/></Relationships>
</file>

<file path=ppt/slides/_rels/slide28.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275.png"/><Relationship Id="rId7" Type="http://schemas.openxmlformats.org/officeDocument/2006/relationships/image" Target="../media/image278.png"/><Relationship Id="rId12" Type="http://schemas.openxmlformats.org/officeDocument/2006/relationships/image" Target="../media/image135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7.png"/><Relationship Id="rId11" Type="http://schemas.openxmlformats.org/officeDocument/2006/relationships/image" Target="../media/image1300.png"/><Relationship Id="rId5" Type="http://schemas.openxmlformats.org/officeDocument/2006/relationships/image" Target="../media/image281.png"/><Relationship Id="rId10" Type="http://schemas.openxmlformats.org/officeDocument/2006/relationships/image" Target="../media/image1340.png"/><Relationship Id="rId4" Type="http://schemas.openxmlformats.org/officeDocument/2006/relationships/image" Target="../media/image274.png"/><Relationship Id="rId9" Type="http://schemas.openxmlformats.org/officeDocument/2006/relationships/image" Target="../media/image283.png"/></Relationships>
</file>

<file path=ppt/slides/_rels/slide29.xml.rels><?xml version="1.0" encoding="UTF-8" standalone="yes"?>
<Relationships xmlns="http://schemas.openxmlformats.org/package/2006/relationships"><Relationship Id="rId8" Type="http://schemas.openxmlformats.org/officeDocument/2006/relationships/image" Target="../media/image282.png"/><Relationship Id="rId7" Type="http://schemas.openxmlformats.org/officeDocument/2006/relationships/image" Target="../media/image278.png"/><Relationship Id="rId12" Type="http://schemas.openxmlformats.org/officeDocument/2006/relationships/image" Target="../media/image13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7.png"/><Relationship Id="rId11" Type="http://schemas.openxmlformats.org/officeDocument/2006/relationships/image" Target="../media/image1300.png"/><Relationship Id="rId5" Type="http://schemas.openxmlformats.org/officeDocument/2006/relationships/image" Target="../media/image107.png"/><Relationship Id="rId10" Type="http://schemas.openxmlformats.org/officeDocument/2006/relationships/image" Target="../media/image1340.png"/><Relationship Id="rId4" Type="http://schemas.openxmlformats.org/officeDocument/2006/relationships/image" Target="../media/image274.png"/><Relationship Id="rId9" Type="http://schemas.openxmlformats.org/officeDocument/2006/relationships/image" Target="../media/image283.png"/></Relationships>
</file>

<file path=ppt/slides/_rels/slide3.xml.rels><?xml version="1.0" encoding="UTF-8" standalone="yes"?>
<Relationships xmlns="http://schemas.openxmlformats.org/package/2006/relationships"><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svg"/><Relationship Id="rId21" Type="http://schemas.openxmlformats.org/officeDocument/2006/relationships/image" Target="../media/image31.svg"/><Relationship Id="rId34" Type="http://schemas.openxmlformats.org/officeDocument/2006/relationships/image" Target="../media/image44.png"/><Relationship Id="rId42" Type="http://schemas.openxmlformats.org/officeDocument/2006/relationships/image" Target="../media/image52.png"/><Relationship Id="rId7" Type="http://schemas.openxmlformats.org/officeDocument/2006/relationships/image" Target="../media/image1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svg"/><Relationship Id="rId41"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svg"/><Relationship Id="rId40" Type="http://schemas.openxmlformats.org/officeDocument/2006/relationships/image" Target="../media/image50.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 Id="rId30" Type="http://schemas.openxmlformats.org/officeDocument/2006/relationships/image" Target="../media/image40.png"/><Relationship Id="rId35" Type="http://schemas.openxmlformats.org/officeDocument/2006/relationships/image" Target="../media/image45.svg"/><Relationship Id="rId43" Type="http://schemas.openxmlformats.org/officeDocument/2006/relationships/image" Target="../media/image53.svg"/><Relationship Id="rId8" Type="http://schemas.openxmlformats.org/officeDocument/2006/relationships/image" Target="../media/image18.png"/><Relationship Id="rId3"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image" Target="../media/image43.svg"/><Relationship Id="rId38" Type="http://schemas.openxmlformats.org/officeDocument/2006/relationships/image" Target="../media/image48.png"/></Relationships>
</file>

<file path=ppt/slides/_rels/slide3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6.svg"/><Relationship Id="rId7" Type="http://schemas.openxmlformats.org/officeDocument/2006/relationships/image" Target="../media/image111.sv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115.svg"/><Relationship Id="rId5" Type="http://schemas.openxmlformats.org/officeDocument/2006/relationships/image" Target="../media/image109.sv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svg"/></Relationships>
</file>

<file path=ppt/slides/_rels/slide3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3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122.png"/><Relationship Id="rId7" Type="http://schemas.openxmlformats.org/officeDocument/2006/relationships/image" Target="../media/image124.png"/><Relationship Id="rId12" Type="http://schemas.openxmlformats.org/officeDocument/2006/relationships/image" Target="../media/image13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7.png"/><Relationship Id="rId11" Type="http://schemas.openxmlformats.org/officeDocument/2006/relationships/image" Target="../media/image125.png"/><Relationship Id="rId10" Type="http://schemas.openxmlformats.org/officeDocument/2006/relationships/image" Target="../media/image1340.png"/><Relationship Id="rId4" Type="http://schemas.openxmlformats.org/officeDocument/2006/relationships/image" Target="../media/image123.png"/><Relationship Id="rId9" Type="http://schemas.openxmlformats.org/officeDocument/2006/relationships/image" Target="../media/image283.png"/></Relationships>
</file>

<file path=ppt/slides/_rels/slide35.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050.png"/><Relationship Id="rId3" Type="http://schemas.openxmlformats.org/officeDocument/2006/relationships/image" Target="../media/image2000.png"/><Relationship Id="rId7" Type="http://schemas.openxmlformats.org/officeDocument/2006/relationships/image" Target="../media/image20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30.png"/><Relationship Id="rId5" Type="http://schemas.openxmlformats.org/officeDocument/2006/relationships/image" Target="../media/image2020.png"/><Relationship Id="rId4" Type="http://schemas.openxmlformats.org/officeDocument/2006/relationships/image" Target="../media/image2010.png"/><Relationship Id="rId9" Type="http://schemas.openxmlformats.org/officeDocument/2006/relationships/image" Target="../media/image2060.png"/></Relationships>
</file>

<file path=ppt/slides/_rels/slide37.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00.png"/><Relationship Id="rId2" Type="http://schemas.openxmlformats.org/officeDocument/2006/relationships/image" Target="../media/image2090.png"/><Relationship Id="rId1" Type="http://schemas.openxmlformats.org/officeDocument/2006/relationships/slideLayout" Target="../slideLayouts/slideLayout2.xml"/><Relationship Id="rId4" Type="http://schemas.openxmlformats.org/officeDocument/2006/relationships/image" Target="../media/image2110.png"/></Relationships>
</file>

<file path=ppt/slides/_rels/slide3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svg"/><Relationship Id="rId21" Type="http://schemas.openxmlformats.org/officeDocument/2006/relationships/image" Target="../media/image31.svg"/><Relationship Id="rId34" Type="http://schemas.openxmlformats.org/officeDocument/2006/relationships/image" Target="../media/image44.png"/><Relationship Id="rId42" Type="http://schemas.openxmlformats.org/officeDocument/2006/relationships/image" Target="../media/image52.png"/><Relationship Id="rId7" Type="http://schemas.openxmlformats.org/officeDocument/2006/relationships/image" Target="../media/image1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svg"/><Relationship Id="rId41"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svg"/><Relationship Id="rId40" Type="http://schemas.openxmlformats.org/officeDocument/2006/relationships/image" Target="../media/image50.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 Id="rId30" Type="http://schemas.openxmlformats.org/officeDocument/2006/relationships/image" Target="../media/image40.png"/><Relationship Id="rId35" Type="http://schemas.openxmlformats.org/officeDocument/2006/relationships/image" Target="../media/image45.svg"/><Relationship Id="rId43" Type="http://schemas.openxmlformats.org/officeDocument/2006/relationships/image" Target="../media/image53.svg"/><Relationship Id="rId8" Type="http://schemas.openxmlformats.org/officeDocument/2006/relationships/image" Target="../media/image18.png"/><Relationship Id="rId3"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image" Target="../media/image43.svg"/><Relationship Id="rId38" Type="http://schemas.openxmlformats.org/officeDocument/2006/relationships/image" Target="../media/image48.png"/></Relationships>
</file>

<file path=ppt/slides/_rels/slide4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130.png"/><Relationship Id="rId7" Type="http://schemas.openxmlformats.org/officeDocument/2006/relationships/image" Target="../media/image278.png"/><Relationship Id="rId12" Type="http://schemas.openxmlformats.org/officeDocument/2006/relationships/image" Target="../media/image13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7.png"/><Relationship Id="rId11" Type="http://schemas.openxmlformats.org/officeDocument/2006/relationships/image" Target="../media/image1300.png"/><Relationship Id="rId10" Type="http://schemas.openxmlformats.org/officeDocument/2006/relationships/image" Target="../media/image1340.png"/><Relationship Id="rId4" Type="http://schemas.openxmlformats.org/officeDocument/2006/relationships/image" Target="../media/image123.png"/><Relationship Id="rId9" Type="http://schemas.openxmlformats.org/officeDocument/2006/relationships/image" Target="../media/image28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0.jpg"/><Relationship Id="rId4" Type="http://schemas.openxmlformats.org/officeDocument/2006/relationships/image" Target="../media/image129.svg"/></Relationships>
</file>

<file path=ppt/slides/_rels/slide4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129.svg"/></Relationships>
</file>

<file path=ppt/slides/_rels/slide47.xml.rels><?xml version="1.0" encoding="UTF-8" standalone="yes"?>
<Relationships xmlns="http://schemas.openxmlformats.org/package/2006/relationships"><Relationship Id="rId8" Type="http://schemas.openxmlformats.org/officeDocument/2006/relationships/image" Target="../media/image282.png"/><Relationship Id="rId3" Type="http://schemas.openxmlformats.org/officeDocument/2006/relationships/image" Target="../media/image135.png"/><Relationship Id="rId7" Type="http://schemas.openxmlformats.org/officeDocument/2006/relationships/image" Target="../media/image278.png"/><Relationship Id="rId12" Type="http://schemas.openxmlformats.org/officeDocument/2006/relationships/image" Target="../media/image13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7.png"/><Relationship Id="rId11" Type="http://schemas.openxmlformats.org/officeDocument/2006/relationships/image" Target="../media/image1300.png"/><Relationship Id="rId10" Type="http://schemas.openxmlformats.org/officeDocument/2006/relationships/image" Target="../media/image1340.png"/><Relationship Id="rId4" Type="http://schemas.openxmlformats.org/officeDocument/2006/relationships/image" Target="../media/image123.png"/><Relationship Id="rId9" Type="http://schemas.openxmlformats.org/officeDocument/2006/relationships/image" Target="../media/image283.png"/></Relationships>
</file>

<file path=ppt/slides/_rels/slide4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32.jpg"/><Relationship Id="rId1" Type="http://schemas.openxmlformats.org/officeDocument/2006/relationships/slideLayout" Target="../slideLayouts/slideLayout2.xml"/><Relationship Id="rId4" Type="http://schemas.openxmlformats.org/officeDocument/2006/relationships/image" Target="../media/image129.svg"/></Relationships>
</file>

<file path=ppt/slides/_rels/slide49.xml.rels><?xml version="1.0" encoding="UTF-8" standalone="yes"?>
<Relationships xmlns="http://schemas.openxmlformats.org/package/2006/relationships"><Relationship Id="rId8" Type="http://schemas.openxmlformats.org/officeDocument/2006/relationships/image" Target="../media/image139.svg"/><Relationship Id="rId13" Type="http://schemas.openxmlformats.org/officeDocument/2006/relationships/image" Target="../media/image100.png"/><Relationship Id="rId18" Type="http://schemas.openxmlformats.org/officeDocument/2006/relationships/image" Target="../media/image147.svg"/><Relationship Id="rId26" Type="http://schemas.openxmlformats.org/officeDocument/2006/relationships/image" Target="../media/image155.svg"/><Relationship Id="rId3" Type="http://schemas.openxmlformats.org/officeDocument/2006/relationships/image" Target="../media/image133.png"/><Relationship Id="rId21" Type="http://schemas.openxmlformats.org/officeDocument/2006/relationships/image" Target="../media/image150.png"/><Relationship Id="rId7" Type="http://schemas.openxmlformats.org/officeDocument/2006/relationships/image" Target="../media/image138.png"/><Relationship Id="rId12" Type="http://schemas.openxmlformats.org/officeDocument/2006/relationships/image" Target="../media/image143.sv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notesSlide" Target="../notesSlides/notesSlide23.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37.svg"/><Relationship Id="rId11" Type="http://schemas.openxmlformats.org/officeDocument/2006/relationships/image" Target="../media/image142.png"/><Relationship Id="rId24" Type="http://schemas.openxmlformats.org/officeDocument/2006/relationships/image" Target="../media/image153.svg"/><Relationship Id="rId32" Type="http://schemas.openxmlformats.org/officeDocument/2006/relationships/image" Target="../media/image161.svg"/><Relationship Id="rId5" Type="http://schemas.openxmlformats.org/officeDocument/2006/relationships/image" Target="../media/image136.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svg"/><Relationship Id="rId10" Type="http://schemas.openxmlformats.org/officeDocument/2006/relationships/image" Target="../media/image141.sv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4.svg"/><Relationship Id="rId9" Type="http://schemas.openxmlformats.org/officeDocument/2006/relationships/image" Target="../media/image140.png"/><Relationship Id="rId14" Type="http://schemas.openxmlformats.org/officeDocument/2006/relationships/image" Target="../media/image101.svg"/><Relationship Id="rId22" Type="http://schemas.openxmlformats.org/officeDocument/2006/relationships/image" Target="../media/image151.svg"/><Relationship Id="rId27" Type="http://schemas.openxmlformats.org/officeDocument/2006/relationships/image" Target="../media/image156.png"/><Relationship Id="rId30" Type="http://schemas.openxmlformats.org/officeDocument/2006/relationships/image" Target="../media/image159.svg"/></Relationships>
</file>

<file path=ppt/slides/_rels/slide5.xml.rels><?xml version="1.0" encoding="UTF-8" standalone="yes"?>
<Relationships xmlns="http://schemas.openxmlformats.org/package/2006/relationships"><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21" Type="http://schemas.openxmlformats.org/officeDocument/2006/relationships/image" Target="../media/image31.svg"/><Relationship Id="rId34" Type="http://schemas.openxmlformats.org/officeDocument/2006/relationships/image" Target="../media/image48.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image" Target="../media/image4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32" Type="http://schemas.openxmlformats.org/officeDocument/2006/relationships/image" Target="../media/image46.png"/><Relationship Id="rId37" Type="http://schemas.openxmlformats.org/officeDocument/2006/relationships/image" Target="../media/image51.sv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38.png"/><Relationship Id="rId36" Type="http://schemas.openxmlformats.org/officeDocument/2006/relationships/image" Target="../media/image50.png"/><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 Id="rId30" Type="http://schemas.openxmlformats.org/officeDocument/2006/relationships/image" Target="../media/image40.png"/><Relationship Id="rId35" Type="http://schemas.openxmlformats.org/officeDocument/2006/relationships/image" Target="../media/image49.svg"/><Relationship Id="rId8" Type="http://schemas.openxmlformats.org/officeDocument/2006/relationships/image" Target="../media/image18.png"/><Relationship Id="rId3" Type="http://schemas.openxmlformats.org/officeDocument/2006/relationships/image" Target="../media/image13.svg"/></Relationships>
</file>

<file path=ppt/slides/_rels/slide50.xml.rels><?xml version="1.0" encoding="UTF-8" standalone="yes"?>
<Relationships xmlns="http://schemas.openxmlformats.org/package/2006/relationships"><Relationship Id="rId2" Type="http://schemas.openxmlformats.org/officeDocument/2006/relationships/image" Target="../media/image16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39.svg"/><Relationship Id="rId13" Type="http://schemas.openxmlformats.org/officeDocument/2006/relationships/image" Target="../media/image100.png"/><Relationship Id="rId18" Type="http://schemas.openxmlformats.org/officeDocument/2006/relationships/image" Target="../media/image147.svg"/><Relationship Id="rId26" Type="http://schemas.openxmlformats.org/officeDocument/2006/relationships/image" Target="../media/image155.svg"/><Relationship Id="rId3" Type="http://schemas.openxmlformats.org/officeDocument/2006/relationships/image" Target="../media/image133.png"/><Relationship Id="rId21" Type="http://schemas.openxmlformats.org/officeDocument/2006/relationships/image" Target="../media/image150.png"/><Relationship Id="rId7" Type="http://schemas.openxmlformats.org/officeDocument/2006/relationships/image" Target="../media/image138.png"/><Relationship Id="rId12" Type="http://schemas.openxmlformats.org/officeDocument/2006/relationships/image" Target="../media/image143.sv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notesSlide" Target="../notesSlides/notesSlide24.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37.svg"/><Relationship Id="rId11" Type="http://schemas.openxmlformats.org/officeDocument/2006/relationships/image" Target="../media/image142.png"/><Relationship Id="rId24" Type="http://schemas.openxmlformats.org/officeDocument/2006/relationships/image" Target="../media/image153.svg"/><Relationship Id="rId32" Type="http://schemas.openxmlformats.org/officeDocument/2006/relationships/image" Target="../media/image161.svg"/><Relationship Id="rId5" Type="http://schemas.openxmlformats.org/officeDocument/2006/relationships/image" Target="../media/image136.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svg"/><Relationship Id="rId10" Type="http://schemas.openxmlformats.org/officeDocument/2006/relationships/image" Target="../media/image141.sv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4.svg"/><Relationship Id="rId9" Type="http://schemas.openxmlformats.org/officeDocument/2006/relationships/image" Target="../media/image140.png"/><Relationship Id="rId14" Type="http://schemas.openxmlformats.org/officeDocument/2006/relationships/image" Target="../media/image101.svg"/><Relationship Id="rId22" Type="http://schemas.openxmlformats.org/officeDocument/2006/relationships/image" Target="../media/image151.svg"/><Relationship Id="rId27" Type="http://schemas.openxmlformats.org/officeDocument/2006/relationships/image" Target="../media/image156.png"/><Relationship Id="rId30" Type="http://schemas.openxmlformats.org/officeDocument/2006/relationships/image" Target="../media/image159.svg"/></Relationships>
</file>

<file path=ppt/slides/_rels/slide52.xml.rels><?xml version="1.0" encoding="UTF-8" standalone="yes"?>
<Relationships xmlns="http://schemas.openxmlformats.org/package/2006/relationships"><Relationship Id="rId8" Type="http://schemas.openxmlformats.org/officeDocument/2006/relationships/image" Target="../media/image139.svg"/><Relationship Id="rId13" Type="http://schemas.openxmlformats.org/officeDocument/2006/relationships/image" Target="../media/image100.png"/><Relationship Id="rId18" Type="http://schemas.openxmlformats.org/officeDocument/2006/relationships/image" Target="../media/image147.svg"/><Relationship Id="rId26" Type="http://schemas.openxmlformats.org/officeDocument/2006/relationships/image" Target="../media/image155.svg"/><Relationship Id="rId3" Type="http://schemas.openxmlformats.org/officeDocument/2006/relationships/image" Target="../media/image133.png"/><Relationship Id="rId21" Type="http://schemas.openxmlformats.org/officeDocument/2006/relationships/image" Target="../media/image150.png"/><Relationship Id="rId7" Type="http://schemas.openxmlformats.org/officeDocument/2006/relationships/image" Target="../media/image138.png"/><Relationship Id="rId12" Type="http://schemas.openxmlformats.org/officeDocument/2006/relationships/image" Target="../media/image143.sv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notesSlide" Target="../notesSlides/notesSlide25.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37.svg"/><Relationship Id="rId11" Type="http://schemas.openxmlformats.org/officeDocument/2006/relationships/image" Target="../media/image142.png"/><Relationship Id="rId24" Type="http://schemas.openxmlformats.org/officeDocument/2006/relationships/image" Target="../media/image153.svg"/><Relationship Id="rId32" Type="http://schemas.openxmlformats.org/officeDocument/2006/relationships/image" Target="../media/image161.svg"/><Relationship Id="rId5" Type="http://schemas.openxmlformats.org/officeDocument/2006/relationships/image" Target="../media/image136.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svg"/><Relationship Id="rId10" Type="http://schemas.openxmlformats.org/officeDocument/2006/relationships/image" Target="../media/image141.sv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4.svg"/><Relationship Id="rId9" Type="http://schemas.openxmlformats.org/officeDocument/2006/relationships/image" Target="../media/image140.png"/><Relationship Id="rId14" Type="http://schemas.openxmlformats.org/officeDocument/2006/relationships/image" Target="../media/image101.svg"/><Relationship Id="rId22" Type="http://schemas.openxmlformats.org/officeDocument/2006/relationships/image" Target="../media/image151.svg"/><Relationship Id="rId27" Type="http://schemas.openxmlformats.org/officeDocument/2006/relationships/image" Target="../media/image156.png"/><Relationship Id="rId30" Type="http://schemas.openxmlformats.org/officeDocument/2006/relationships/image" Target="../media/image159.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39.svg"/><Relationship Id="rId13" Type="http://schemas.openxmlformats.org/officeDocument/2006/relationships/image" Target="../media/image100.png"/><Relationship Id="rId18" Type="http://schemas.openxmlformats.org/officeDocument/2006/relationships/image" Target="../media/image147.svg"/><Relationship Id="rId26" Type="http://schemas.openxmlformats.org/officeDocument/2006/relationships/image" Target="../media/image155.svg"/><Relationship Id="rId3" Type="http://schemas.openxmlformats.org/officeDocument/2006/relationships/image" Target="../media/image133.png"/><Relationship Id="rId21" Type="http://schemas.openxmlformats.org/officeDocument/2006/relationships/image" Target="../media/image150.png"/><Relationship Id="rId7" Type="http://schemas.openxmlformats.org/officeDocument/2006/relationships/image" Target="../media/image138.png"/><Relationship Id="rId12" Type="http://schemas.openxmlformats.org/officeDocument/2006/relationships/image" Target="../media/image143.sv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notesSlide" Target="../notesSlides/notesSlide26.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37.svg"/><Relationship Id="rId11" Type="http://schemas.openxmlformats.org/officeDocument/2006/relationships/image" Target="../media/image142.png"/><Relationship Id="rId24" Type="http://schemas.openxmlformats.org/officeDocument/2006/relationships/image" Target="../media/image153.svg"/><Relationship Id="rId32" Type="http://schemas.openxmlformats.org/officeDocument/2006/relationships/image" Target="../media/image161.svg"/><Relationship Id="rId5" Type="http://schemas.openxmlformats.org/officeDocument/2006/relationships/image" Target="../media/image136.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svg"/><Relationship Id="rId10" Type="http://schemas.openxmlformats.org/officeDocument/2006/relationships/image" Target="../media/image141.sv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4.svg"/><Relationship Id="rId9" Type="http://schemas.openxmlformats.org/officeDocument/2006/relationships/image" Target="../media/image140.png"/><Relationship Id="rId14" Type="http://schemas.openxmlformats.org/officeDocument/2006/relationships/image" Target="../media/image101.svg"/><Relationship Id="rId22" Type="http://schemas.openxmlformats.org/officeDocument/2006/relationships/image" Target="../media/image151.svg"/><Relationship Id="rId27" Type="http://schemas.openxmlformats.org/officeDocument/2006/relationships/image" Target="../media/image156.png"/><Relationship Id="rId30" Type="http://schemas.openxmlformats.org/officeDocument/2006/relationships/image" Target="../media/image159.svg"/></Relationships>
</file>

<file path=ppt/slides/_rels/slide58.xml.rels><?xml version="1.0" encoding="UTF-8" standalone="yes"?>
<Relationships xmlns="http://schemas.openxmlformats.org/package/2006/relationships"><Relationship Id="rId8" Type="http://schemas.openxmlformats.org/officeDocument/2006/relationships/image" Target="../media/image139.svg"/><Relationship Id="rId13" Type="http://schemas.openxmlformats.org/officeDocument/2006/relationships/image" Target="../media/image100.png"/><Relationship Id="rId18" Type="http://schemas.openxmlformats.org/officeDocument/2006/relationships/image" Target="../media/image147.svg"/><Relationship Id="rId26" Type="http://schemas.openxmlformats.org/officeDocument/2006/relationships/image" Target="../media/image155.svg"/><Relationship Id="rId3" Type="http://schemas.openxmlformats.org/officeDocument/2006/relationships/image" Target="../media/image133.png"/><Relationship Id="rId21" Type="http://schemas.openxmlformats.org/officeDocument/2006/relationships/image" Target="../media/image150.png"/><Relationship Id="rId7" Type="http://schemas.openxmlformats.org/officeDocument/2006/relationships/image" Target="../media/image138.png"/><Relationship Id="rId12" Type="http://schemas.openxmlformats.org/officeDocument/2006/relationships/image" Target="../media/image143.sv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notesSlide" Target="../notesSlides/notesSlide27.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37.svg"/><Relationship Id="rId11" Type="http://schemas.openxmlformats.org/officeDocument/2006/relationships/image" Target="../media/image142.png"/><Relationship Id="rId24" Type="http://schemas.openxmlformats.org/officeDocument/2006/relationships/image" Target="../media/image153.svg"/><Relationship Id="rId32" Type="http://schemas.openxmlformats.org/officeDocument/2006/relationships/image" Target="../media/image161.svg"/><Relationship Id="rId5" Type="http://schemas.openxmlformats.org/officeDocument/2006/relationships/image" Target="../media/image136.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svg"/><Relationship Id="rId10" Type="http://schemas.openxmlformats.org/officeDocument/2006/relationships/image" Target="../media/image141.sv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4.svg"/><Relationship Id="rId9" Type="http://schemas.openxmlformats.org/officeDocument/2006/relationships/image" Target="../media/image140.png"/><Relationship Id="rId14" Type="http://schemas.openxmlformats.org/officeDocument/2006/relationships/image" Target="../media/image101.svg"/><Relationship Id="rId22" Type="http://schemas.openxmlformats.org/officeDocument/2006/relationships/image" Target="../media/image151.svg"/><Relationship Id="rId27" Type="http://schemas.openxmlformats.org/officeDocument/2006/relationships/image" Target="../media/image156.png"/><Relationship Id="rId30" Type="http://schemas.openxmlformats.org/officeDocument/2006/relationships/image" Target="../media/image159.svg"/></Relationships>
</file>

<file path=ppt/slides/_rels/slide59.xml.rels><?xml version="1.0" encoding="UTF-8" standalone="yes"?>
<Relationships xmlns="http://schemas.openxmlformats.org/package/2006/relationships"><Relationship Id="rId8" Type="http://schemas.openxmlformats.org/officeDocument/2006/relationships/image" Target="../media/image139.svg"/><Relationship Id="rId13" Type="http://schemas.openxmlformats.org/officeDocument/2006/relationships/image" Target="../media/image100.png"/><Relationship Id="rId18" Type="http://schemas.openxmlformats.org/officeDocument/2006/relationships/image" Target="../media/image147.svg"/><Relationship Id="rId26" Type="http://schemas.openxmlformats.org/officeDocument/2006/relationships/image" Target="../media/image155.svg"/><Relationship Id="rId3" Type="http://schemas.openxmlformats.org/officeDocument/2006/relationships/image" Target="../media/image133.png"/><Relationship Id="rId21" Type="http://schemas.openxmlformats.org/officeDocument/2006/relationships/image" Target="../media/image150.png"/><Relationship Id="rId7" Type="http://schemas.openxmlformats.org/officeDocument/2006/relationships/image" Target="../media/image138.png"/><Relationship Id="rId12" Type="http://schemas.openxmlformats.org/officeDocument/2006/relationships/image" Target="../media/image143.sv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notesSlide" Target="../notesSlides/notesSlide28.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37.svg"/><Relationship Id="rId11" Type="http://schemas.openxmlformats.org/officeDocument/2006/relationships/image" Target="../media/image142.png"/><Relationship Id="rId24" Type="http://schemas.openxmlformats.org/officeDocument/2006/relationships/image" Target="../media/image153.svg"/><Relationship Id="rId32" Type="http://schemas.openxmlformats.org/officeDocument/2006/relationships/image" Target="../media/image161.svg"/><Relationship Id="rId5" Type="http://schemas.openxmlformats.org/officeDocument/2006/relationships/image" Target="../media/image136.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svg"/><Relationship Id="rId10" Type="http://schemas.openxmlformats.org/officeDocument/2006/relationships/image" Target="../media/image141.sv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4.svg"/><Relationship Id="rId9" Type="http://schemas.openxmlformats.org/officeDocument/2006/relationships/image" Target="../media/image140.png"/><Relationship Id="rId14" Type="http://schemas.openxmlformats.org/officeDocument/2006/relationships/image" Target="../media/image101.svg"/><Relationship Id="rId22" Type="http://schemas.openxmlformats.org/officeDocument/2006/relationships/image" Target="../media/image151.svg"/><Relationship Id="rId27" Type="http://schemas.openxmlformats.org/officeDocument/2006/relationships/image" Target="../media/image156.png"/><Relationship Id="rId30" Type="http://schemas.openxmlformats.org/officeDocument/2006/relationships/image" Target="../media/image159.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0.xml.rels><?xml version="1.0" encoding="UTF-8" standalone="yes"?>
<Relationships xmlns="http://schemas.openxmlformats.org/package/2006/relationships"><Relationship Id="rId8" Type="http://schemas.openxmlformats.org/officeDocument/2006/relationships/image" Target="../media/image139.svg"/><Relationship Id="rId13" Type="http://schemas.openxmlformats.org/officeDocument/2006/relationships/image" Target="../media/image100.png"/><Relationship Id="rId18" Type="http://schemas.openxmlformats.org/officeDocument/2006/relationships/image" Target="../media/image147.svg"/><Relationship Id="rId26" Type="http://schemas.openxmlformats.org/officeDocument/2006/relationships/image" Target="../media/image155.svg"/><Relationship Id="rId3" Type="http://schemas.openxmlformats.org/officeDocument/2006/relationships/image" Target="../media/image133.png"/><Relationship Id="rId21" Type="http://schemas.openxmlformats.org/officeDocument/2006/relationships/image" Target="../media/image150.png"/><Relationship Id="rId7" Type="http://schemas.openxmlformats.org/officeDocument/2006/relationships/image" Target="../media/image138.png"/><Relationship Id="rId12" Type="http://schemas.openxmlformats.org/officeDocument/2006/relationships/image" Target="../media/image143.sv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notesSlide" Target="../notesSlides/notesSlide29.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37.svg"/><Relationship Id="rId11" Type="http://schemas.openxmlformats.org/officeDocument/2006/relationships/image" Target="../media/image142.png"/><Relationship Id="rId24" Type="http://schemas.openxmlformats.org/officeDocument/2006/relationships/image" Target="../media/image153.svg"/><Relationship Id="rId32" Type="http://schemas.openxmlformats.org/officeDocument/2006/relationships/image" Target="../media/image161.svg"/><Relationship Id="rId5" Type="http://schemas.openxmlformats.org/officeDocument/2006/relationships/image" Target="../media/image136.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svg"/><Relationship Id="rId10" Type="http://schemas.openxmlformats.org/officeDocument/2006/relationships/image" Target="../media/image141.sv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4.svg"/><Relationship Id="rId9" Type="http://schemas.openxmlformats.org/officeDocument/2006/relationships/image" Target="../media/image140.png"/><Relationship Id="rId14" Type="http://schemas.openxmlformats.org/officeDocument/2006/relationships/image" Target="../media/image101.svg"/><Relationship Id="rId22" Type="http://schemas.openxmlformats.org/officeDocument/2006/relationships/image" Target="../media/image151.svg"/><Relationship Id="rId27" Type="http://schemas.openxmlformats.org/officeDocument/2006/relationships/image" Target="../media/image156.png"/><Relationship Id="rId30" Type="http://schemas.openxmlformats.org/officeDocument/2006/relationships/image" Target="../media/image159.svg"/></Relationships>
</file>

<file path=ppt/slides/_rels/slide61.xml.rels><?xml version="1.0" encoding="UTF-8" standalone="yes"?>
<Relationships xmlns="http://schemas.openxmlformats.org/package/2006/relationships"><Relationship Id="rId8" Type="http://schemas.openxmlformats.org/officeDocument/2006/relationships/image" Target="../media/image139.svg"/><Relationship Id="rId13" Type="http://schemas.openxmlformats.org/officeDocument/2006/relationships/image" Target="../media/image100.png"/><Relationship Id="rId18" Type="http://schemas.openxmlformats.org/officeDocument/2006/relationships/image" Target="../media/image147.svg"/><Relationship Id="rId26" Type="http://schemas.openxmlformats.org/officeDocument/2006/relationships/image" Target="../media/image155.svg"/><Relationship Id="rId3" Type="http://schemas.openxmlformats.org/officeDocument/2006/relationships/image" Target="../media/image133.png"/><Relationship Id="rId21" Type="http://schemas.openxmlformats.org/officeDocument/2006/relationships/image" Target="../media/image150.png"/><Relationship Id="rId7" Type="http://schemas.openxmlformats.org/officeDocument/2006/relationships/image" Target="../media/image138.png"/><Relationship Id="rId12" Type="http://schemas.openxmlformats.org/officeDocument/2006/relationships/image" Target="../media/image143.svg"/><Relationship Id="rId17" Type="http://schemas.openxmlformats.org/officeDocument/2006/relationships/image" Target="../media/image146.png"/><Relationship Id="rId25" Type="http://schemas.openxmlformats.org/officeDocument/2006/relationships/image" Target="../media/image154.png"/><Relationship Id="rId2" Type="http://schemas.openxmlformats.org/officeDocument/2006/relationships/notesSlide" Target="../notesSlides/notesSlide30.xml"/><Relationship Id="rId16" Type="http://schemas.openxmlformats.org/officeDocument/2006/relationships/image" Target="../media/image145.svg"/><Relationship Id="rId20" Type="http://schemas.openxmlformats.org/officeDocument/2006/relationships/image" Target="../media/image149.svg"/><Relationship Id="rId29"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37.svg"/><Relationship Id="rId11" Type="http://schemas.openxmlformats.org/officeDocument/2006/relationships/image" Target="../media/image142.png"/><Relationship Id="rId24" Type="http://schemas.openxmlformats.org/officeDocument/2006/relationships/image" Target="../media/image153.svg"/><Relationship Id="rId32" Type="http://schemas.openxmlformats.org/officeDocument/2006/relationships/image" Target="../media/image161.svg"/><Relationship Id="rId5" Type="http://schemas.openxmlformats.org/officeDocument/2006/relationships/image" Target="../media/image136.png"/><Relationship Id="rId15" Type="http://schemas.openxmlformats.org/officeDocument/2006/relationships/image" Target="../media/image144.png"/><Relationship Id="rId23" Type="http://schemas.openxmlformats.org/officeDocument/2006/relationships/image" Target="../media/image152.png"/><Relationship Id="rId28" Type="http://schemas.openxmlformats.org/officeDocument/2006/relationships/image" Target="../media/image157.svg"/><Relationship Id="rId10" Type="http://schemas.openxmlformats.org/officeDocument/2006/relationships/image" Target="../media/image141.svg"/><Relationship Id="rId19" Type="http://schemas.openxmlformats.org/officeDocument/2006/relationships/image" Target="../media/image148.png"/><Relationship Id="rId31" Type="http://schemas.openxmlformats.org/officeDocument/2006/relationships/image" Target="../media/image160.png"/><Relationship Id="rId4" Type="http://schemas.openxmlformats.org/officeDocument/2006/relationships/image" Target="../media/image134.svg"/><Relationship Id="rId9" Type="http://schemas.openxmlformats.org/officeDocument/2006/relationships/image" Target="../media/image140.png"/><Relationship Id="rId14" Type="http://schemas.openxmlformats.org/officeDocument/2006/relationships/image" Target="../media/image101.svg"/><Relationship Id="rId22" Type="http://schemas.openxmlformats.org/officeDocument/2006/relationships/image" Target="../media/image151.svg"/><Relationship Id="rId27" Type="http://schemas.openxmlformats.org/officeDocument/2006/relationships/image" Target="../media/image156.png"/><Relationship Id="rId30" Type="http://schemas.openxmlformats.org/officeDocument/2006/relationships/image" Target="../media/image159.svg"/></Relationships>
</file>

<file path=ppt/slides/_rels/slide6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6.jpg"/><Relationship Id="rId4" Type="http://schemas.openxmlformats.org/officeDocument/2006/relationships/hyperlink" Target="https://eplca.jrc.ec.europa.eu/uploads/JRC128571_S4P_ConsumptionFootprint.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66.jpg"/><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6.png"/><Relationship Id="rId2" Type="http://schemas.microsoft.com/office/2014/relationships/chartEx" Target="../charts/chartEx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171.svg"/><Relationship Id="rId4" Type="http://schemas.openxmlformats.org/officeDocument/2006/relationships/image" Target="../media/image170.png"/></Relationships>
</file>

<file path=ppt/slides/_rels/slide69.xml.rels><?xml version="1.0" encoding="UTF-8" standalone="yes"?>
<Relationships xmlns="http://schemas.openxmlformats.org/package/2006/relationships"><Relationship Id="rId3" Type="http://schemas.openxmlformats.org/officeDocument/2006/relationships/hyperlink" Target="https://doi.org/10.1126/sciadv.adh245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179.svg"/><Relationship Id="rId13" Type="http://schemas.openxmlformats.org/officeDocument/2006/relationships/image" Target="../media/image184.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183.sv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77.svg"/><Relationship Id="rId11" Type="http://schemas.openxmlformats.org/officeDocument/2006/relationships/image" Target="../media/image182.png"/><Relationship Id="rId5" Type="http://schemas.openxmlformats.org/officeDocument/2006/relationships/image" Target="../media/image176.png"/><Relationship Id="rId10" Type="http://schemas.openxmlformats.org/officeDocument/2006/relationships/image" Target="../media/image181.svg"/><Relationship Id="rId4" Type="http://schemas.openxmlformats.org/officeDocument/2006/relationships/image" Target="../media/image175.svg"/><Relationship Id="rId9" Type="http://schemas.openxmlformats.org/officeDocument/2006/relationships/image" Target="../media/image180.png"/><Relationship Id="rId14" Type="http://schemas.openxmlformats.org/officeDocument/2006/relationships/image" Target="../media/image185.svg"/></Relationships>
</file>

<file path=ppt/slides/_rels/slide73.xml.rels><?xml version="1.0" encoding="UTF-8" standalone="yes"?>
<Relationships xmlns="http://schemas.openxmlformats.org/package/2006/relationships"><Relationship Id="rId8" Type="http://schemas.openxmlformats.org/officeDocument/2006/relationships/image" Target="../media/image179.svg"/><Relationship Id="rId13" Type="http://schemas.openxmlformats.org/officeDocument/2006/relationships/image" Target="../media/image184.png"/><Relationship Id="rId18" Type="http://schemas.openxmlformats.org/officeDocument/2006/relationships/image" Target="../media/image189.sv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183.svg"/><Relationship Id="rId17" Type="http://schemas.openxmlformats.org/officeDocument/2006/relationships/image" Target="../media/image188.png"/><Relationship Id="rId2" Type="http://schemas.openxmlformats.org/officeDocument/2006/relationships/notesSlide" Target="../notesSlides/notesSlide35.xml"/><Relationship Id="rId16" Type="http://schemas.openxmlformats.org/officeDocument/2006/relationships/image" Target="../media/image187.svg"/><Relationship Id="rId1" Type="http://schemas.openxmlformats.org/officeDocument/2006/relationships/slideLayout" Target="../slideLayouts/slideLayout2.xml"/><Relationship Id="rId6" Type="http://schemas.openxmlformats.org/officeDocument/2006/relationships/image" Target="../media/image177.svg"/><Relationship Id="rId11" Type="http://schemas.openxmlformats.org/officeDocument/2006/relationships/image" Target="../media/image182.png"/><Relationship Id="rId5" Type="http://schemas.openxmlformats.org/officeDocument/2006/relationships/image" Target="../media/image176.png"/><Relationship Id="rId15" Type="http://schemas.openxmlformats.org/officeDocument/2006/relationships/image" Target="../media/image186.png"/><Relationship Id="rId10" Type="http://schemas.openxmlformats.org/officeDocument/2006/relationships/image" Target="../media/image181.svg"/><Relationship Id="rId4" Type="http://schemas.openxmlformats.org/officeDocument/2006/relationships/image" Target="../media/image175.svg"/><Relationship Id="rId9" Type="http://schemas.openxmlformats.org/officeDocument/2006/relationships/image" Target="../media/image180.png"/><Relationship Id="rId14" Type="http://schemas.openxmlformats.org/officeDocument/2006/relationships/image" Target="../media/image185.svg"/></Relationships>
</file>

<file path=ppt/slides/_rels/slide74.xml.rels><?xml version="1.0" encoding="UTF-8" standalone="yes"?>
<Relationships xmlns="http://schemas.openxmlformats.org/package/2006/relationships"><Relationship Id="rId8" Type="http://schemas.openxmlformats.org/officeDocument/2006/relationships/image" Target="../media/image179.sv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183.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77.svg"/><Relationship Id="rId11" Type="http://schemas.openxmlformats.org/officeDocument/2006/relationships/image" Target="../media/image182.png"/><Relationship Id="rId5" Type="http://schemas.openxmlformats.org/officeDocument/2006/relationships/image" Target="../media/image176.png"/><Relationship Id="rId10" Type="http://schemas.openxmlformats.org/officeDocument/2006/relationships/image" Target="../media/image181.svg"/><Relationship Id="rId4" Type="http://schemas.openxmlformats.org/officeDocument/2006/relationships/image" Target="../media/image175.svg"/><Relationship Id="rId9" Type="http://schemas.openxmlformats.org/officeDocument/2006/relationships/image" Target="../media/image18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svg"/><Relationship Id="rId21" Type="http://schemas.openxmlformats.org/officeDocument/2006/relationships/image" Target="../media/image31.svg"/><Relationship Id="rId34" Type="http://schemas.openxmlformats.org/officeDocument/2006/relationships/image" Target="../media/image44.png"/><Relationship Id="rId42" Type="http://schemas.openxmlformats.org/officeDocument/2006/relationships/image" Target="../media/image52.png"/><Relationship Id="rId7" Type="http://schemas.openxmlformats.org/officeDocument/2006/relationships/image" Target="../media/image17.sv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svg"/><Relationship Id="rId41"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svg"/><Relationship Id="rId40" Type="http://schemas.openxmlformats.org/officeDocument/2006/relationships/image" Target="../media/image50.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38.png"/><Relationship Id="rId36" Type="http://schemas.openxmlformats.org/officeDocument/2006/relationships/image" Target="../media/image46.png"/><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image" Target="../media/image41.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 Id="rId30" Type="http://schemas.openxmlformats.org/officeDocument/2006/relationships/image" Target="../media/image40.png"/><Relationship Id="rId35" Type="http://schemas.openxmlformats.org/officeDocument/2006/relationships/image" Target="../media/image45.svg"/><Relationship Id="rId43" Type="http://schemas.openxmlformats.org/officeDocument/2006/relationships/image" Target="../media/image53.svg"/><Relationship Id="rId8" Type="http://schemas.openxmlformats.org/officeDocument/2006/relationships/image" Target="../media/image18.png"/><Relationship Id="rId3"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image" Target="../media/image43.svg"/><Relationship Id="rId38"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6FAD5AC-B4BA-6F36-E1F5-BB60DF680925}"/>
              </a:ext>
            </a:extLst>
          </p:cNvPr>
          <p:cNvPicPr>
            <a:picLocks noChangeAspect="1"/>
          </p:cNvPicPr>
          <p:nvPr/>
        </p:nvPicPr>
        <p:blipFill rotWithShape="1">
          <a:blip r:embed="rId2">
            <a:alphaModFix amt="20000"/>
          </a:blip>
          <a:srcRect t="10000"/>
          <a:stretch/>
        </p:blipFill>
        <p:spPr>
          <a:xfrm>
            <a:off x="0" y="0"/>
            <a:ext cx="12192000" cy="6858000"/>
          </a:xfrm>
          <a:prstGeom prst="rect">
            <a:avLst/>
          </a:prstGeom>
        </p:spPr>
      </p:pic>
      <p:sp>
        <p:nvSpPr>
          <p:cNvPr id="2" name="Titre 1">
            <a:extLst>
              <a:ext uri="{FF2B5EF4-FFF2-40B4-BE49-F238E27FC236}">
                <a16:creationId xmlns:a16="http://schemas.microsoft.com/office/drawing/2014/main" id="{1503AF94-F5CA-7542-A72B-1789CD957480}"/>
              </a:ext>
            </a:extLst>
          </p:cNvPr>
          <p:cNvSpPr>
            <a:spLocks noGrp="1"/>
          </p:cNvSpPr>
          <p:nvPr>
            <p:ph type="ctrTitle"/>
          </p:nvPr>
        </p:nvSpPr>
        <p:spPr>
          <a:xfrm>
            <a:off x="2144485" y="2640769"/>
            <a:ext cx="8649206" cy="720676"/>
          </a:xfrm>
        </p:spPr>
        <p:txBody>
          <a:bodyPr>
            <a:normAutofit/>
          </a:bodyPr>
          <a:lstStyle/>
          <a:p>
            <a:r>
              <a:rPr lang="en-US" dirty="0"/>
              <a:t>Life Cycle Analysis in Electronics</a:t>
            </a:r>
          </a:p>
        </p:txBody>
      </p:sp>
      <p:sp>
        <p:nvSpPr>
          <p:cNvPr id="6" name="Sous-titre 5">
            <a:extLst>
              <a:ext uri="{FF2B5EF4-FFF2-40B4-BE49-F238E27FC236}">
                <a16:creationId xmlns:a16="http://schemas.microsoft.com/office/drawing/2014/main" id="{F483E16B-B3B6-3858-6CE5-93410C4EB561}"/>
              </a:ext>
            </a:extLst>
          </p:cNvPr>
          <p:cNvSpPr>
            <a:spLocks noGrp="1"/>
          </p:cNvSpPr>
          <p:nvPr>
            <p:ph type="subTitle" idx="1"/>
          </p:nvPr>
        </p:nvSpPr>
        <p:spPr/>
        <p:txBody>
          <a:bodyPr/>
          <a:lstStyle/>
          <a:p>
            <a:r>
              <a:rPr lang="fr-FR" dirty="0"/>
              <a:t>2025</a:t>
            </a:r>
            <a:endParaRPr lang="en-US" dirty="0"/>
          </a:p>
        </p:txBody>
      </p:sp>
    </p:spTree>
    <p:extLst>
      <p:ext uri="{BB962C8B-B14F-4D97-AF65-F5344CB8AC3E}">
        <p14:creationId xmlns:p14="http://schemas.microsoft.com/office/powerpoint/2010/main" val="72335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6F28D-CD0E-4935-89B7-B55D227C32E2}"/>
              </a:ext>
            </a:extLst>
          </p:cNvPr>
          <p:cNvSpPr>
            <a:spLocks noGrp="1"/>
          </p:cNvSpPr>
          <p:nvPr>
            <p:ph type="title"/>
          </p:nvPr>
        </p:nvSpPr>
        <p:spPr/>
        <p:txBody>
          <a:bodyPr/>
          <a:lstStyle/>
          <a:p>
            <a:r>
              <a:rPr lang="fr-FR" dirty="0" err="1"/>
              <a:t>Ecosphere</a:t>
            </a:r>
            <a:r>
              <a:rPr lang="fr-FR" dirty="0"/>
              <a:t>/</a:t>
            </a:r>
            <a:r>
              <a:rPr lang="fr-FR" dirty="0" err="1"/>
              <a:t>Technosphere</a:t>
            </a:r>
            <a:r>
              <a:rPr lang="fr-FR" dirty="0"/>
              <a:t> </a:t>
            </a:r>
            <a:r>
              <a:rPr lang="fr-FR" dirty="0" err="1"/>
              <a:t>Foreground</a:t>
            </a:r>
            <a:r>
              <a:rPr lang="fr-FR" dirty="0"/>
              <a:t>/Background</a:t>
            </a:r>
            <a:endParaRPr lang="en-US" dirty="0"/>
          </a:p>
        </p:txBody>
      </p:sp>
      <p:sp>
        <p:nvSpPr>
          <p:cNvPr id="4" name="Espace réservé du numéro de diapositive 3">
            <a:extLst>
              <a:ext uri="{FF2B5EF4-FFF2-40B4-BE49-F238E27FC236}">
                <a16:creationId xmlns:a16="http://schemas.microsoft.com/office/drawing/2014/main" id="{DBF46B44-1B9B-4E24-A758-2B3B50F227CD}"/>
              </a:ext>
            </a:extLst>
          </p:cNvPr>
          <p:cNvSpPr>
            <a:spLocks noGrp="1"/>
          </p:cNvSpPr>
          <p:nvPr>
            <p:ph type="sldNum" sz="quarter" idx="12"/>
          </p:nvPr>
        </p:nvSpPr>
        <p:spPr/>
        <p:txBody>
          <a:bodyPr/>
          <a:lstStyle/>
          <a:p>
            <a:fld id="{3F394568-A123-CF43-B37D-0430507FD9CE}" type="slidenum">
              <a:rPr lang="en-US" noProof="0" smtClean="0"/>
              <a:pPr/>
              <a:t>10</a:t>
            </a:fld>
            <a:endParaRPr lang="en-US" noProof="0" dirty="0"/>
          </a:p>
        </p:txBody>
      </p:sp>
      <p:sp>
        <p:nvSpPr>
          <p:cNvPr id="13" name="ZoneTexte 12">
            <a:extLst>
              <a:ext uri="{FF2B5EF4-FFF2-40B4-BE49-F238E27FC236}">
                <a16:creationId xmlns:a16="http://schemas.microsoft.com/office/drawing/2014/main" id="{1572D65F-021C-4DEC-8BFC-1CB730DBBC2C}"/>
              </a:ext>
            </a:extLst>
          </p:cNvPr>
          <p:cNvSpPr txBox="1"/>
          <p:nvPr/>
        </p:nvSpPr>
        <p:spPr>
          <a:xfrm>
            <a:off x="531446" y="1145866"/>
            <a:ext cx="4532010" cy="369332"/>
          </a:xfrm>
          <a:prstGeom prst="rect">
            <a:avLst/>
          </a:prstGeom>
          <a:noFill/>
        </p:spPr>
        <p:txBody>
          <a:bodyPr wrap="none" rtlCol="0">
            <a:spAutoFit/>
          </a:bodyPr>
          <a:lstStyle/>
          <a:p>
            <a:r>
              <a:rPr lang="fr-FR" dirty="0"/>
              <a:t>Example of a PCB </a:t>
            </a:r>
            <a:r>
              <a:rPr lang="fr-FR" dirty="0" err="1"/>
              <a:t>producer</a:t>
            </a:r>
            <a:r>
              <a:rPr lang="fr-FR" dirty="0"/>
              <a:t> and </a:t>
            </a:r>
            <a:r>
              <a:rPr lang="fr-FR" dirty="0" err="1"/>
              <a:t>integrator</a:t>
            </a:r>
            <a:endParaRPr lang="en-US" dirty="0"/>
          </a:p>
        </p:txBody>
      </p:sp>
      <p:pic>
        <p:nvPicPr>
          <p:cNvPr id="15" name="Image 14">
            <a:extLst>
              <a:ext uri="{FF2B5EF4-FFF2-40B4-BE49-F238E27FC236}">
                <a16:creationId xmlns:a16="http://schemas.microsoft.com/office/drawing/2014/main" id="{451590D6-965E-4BDC-B22B-F505DA946C29}"/>
              </a:ext>
            </a:extLst>
          </p:cNvPr>
          <p:cNvPicPr>
            <a:picLocks noChangeAspect="1"/>
          </p:cNvPicPr>
          <p:nvPr/>
        </p:nvPicPr>
        <p:blipFill>
          <a:blip r:embed="rId3"/>
          <a:stretch>
            <a:fillRect/>
          </a:stretch>
        </p:blipFill>
        <p:spPr>
          <a:xfrm>
            <a:off x="531446" y="1515198"/>
            <a:ext cx="11422115" cy="4447940"/>
          </a:xfrm>
          <a:prstGeom prst="rect">
            <a:avLst/>
          </a:prstGeom>
        </p:spPr>
      </p:pic>
      <p:sp>
        <p:nvSpPr>
          <p:cNvPr id="5" name="ZoneTexte 4">
            <a:extLst>
              <a:ext uri="{FF2B5EF4-FFF2-40B4-BE49-F238E27FC236}">
                <a16:creationId xmlns:a16="http://schemas.microsoft.com/office/drawing/2014/main" id="{16B5C70C-6370-4B89-9257-1E9AD8C62AA7}"/>
              </a:ext>
            </a:extLst>
          </p:cNvPr>
          <p:cNvSpPr txBox="1"/>
          <p:nvPr/>
        </p:nvSpPr>
        <p:spPr>
          <a:xfrm>
            <a:off x="9247527" y="4712274"/>
            <a:ext cx="2811692" cy="1615827"/>
          </a:xfrm>
          <a:prstGeom prst="rect">
            <a:avLst/>
          </a:prstGeom>
          <a:noFill/>
        </p:spPr>
        <p:txBody>
          <a:bodyPr wrap="square">
            <a:spAutoFit/>
          </a:bodyPr>
          <a:lstStyle/>
          <a:p>
            <a:r>
              <a:rPr lang="en-US" sz="1100" i="1" dirty="0">
                <a:solidFill>
                  <a:schemeClr val="accent3"/>
                </a:solidFill>
              </a:rPr>
              <a:t>From ESOS, inspired from</a:t>
            </a:r>
          </a:p>
          <a:p>
            <a:endParaRPr lang="en-US" sz="1100" i="1" dirty="0">
              <a:solidFill>
                <a:schemeClr val="accent3"/>
              </a:solidFill>
            </a:endParaRPr>
          </a:p>
          <a:p>
            <a:r>
              <a:rPr lang="en-US" sz="1100" i="1" dirty="0">
                <a:solidFill>
                  <a:schemeClr val="accent3"/>
                </a:solidFill>
              </a:rPr>
              <a:t>JRC-IEA (2010) International Reference Life Cycle Data System (ILCD) Handbook—General guide for Life Cycle Assessment—Detailed guidance. First edition March 2010. Publications Office of the European Union, Luxembourg. Available at http://lct.jrc.ec.europa.eu/</a:t>
            </a:r>
          </a:p>
        </p:txBody>
      </p:sp>
    </p:spTree>
    <p:extLst>
      <p:ext uri="{BB962C8B-B14F-4D97-AF65-F5344CB8AC3E}">
        <p14:creationId xmlns:p14="http://schemas.microsoft.com/office/powerpoint/2010/main" val="233578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65091-C20A-4611-BD0C-E8893ED07A79}"/>
              </a:ext>
            </a:extLst>
          </p:cNvPr>
          <p:cNvSpPr>
            <a:spLocks noGrp="1"/>
          </p:cNvSpPr>
          <p:nvPr>
            <p:ph type="title"/>
          </p:nvPr>
        </p:nvSpPr>
        <p:spPr/>
        <p:txBody>
          <a:bodyPr/>
          <a:lstStyle/>
          <a:p>
            <a:r>
              <a:rPr lang="fr-FR" dirty="0"/>
              <a:t>Inventory data </a:t>
            </a:r>
            <a:r>
              <a:rPr lang="fr-FR" dirty="0" err="1"/>
              <a:t>retrieval</a:t>
            </a:r>
            <a:endParaRPr lang="en-US" dirty="0"/>
          </a:p>
        </p:txBody>
      </p:sp>
      <p:sp>
        <p:nvSpPr>
          <p:cNvPr id="4" name="Espace réservé du numéro de diapositive 3">
            <a:extLst>
              <a:ext uri="{FF2B5EF4-FFF2-40B4-BE49-F238E27FC236}">
                <a16:creationId xmlns:a16="http://schemas.microsoft.com/office/drawing/2014/main" id="{0CF3D35D-B263-4ADF-AA2E-0F99F1261BFA}"/>
              </a:ext>
            </a:extLst>
          </p:cNvPr>
          <p:cNvSpPr>
            <a:spLocks noGrp="1"/>
          </p:cNvSpPr>
          <p:nvPr>
            <p:ph type="sldNum" sz="quarter" idx="12"/>
          </p:nvPr>
        </p:nvSpPr>
        <p:spPr/>
        <p:txBody>
          <a:bodyPr/>
          <a:lstStyle/>
          <a:p>
            <a:fld id="{3F394568-A123-CF43-B37D-0430507FD9CE}" type="slidenum">
              <a:rPr lang="en-US" noProof="0" smtClean="0"/>
              <a:pPr/>
              <a:t>11</a:t>
            </a:fld>
            <a:endParaRPr lang="en-US" noProof="0" dirty="0"/>
          </a:p>
        </p:txBody>
      </p:sp>
      <p:sp>
        <p:nvSpPr>
          <p:cNvPr id="7" name="Espace réservé du contenu 2">
            <a:extLst>
              <a:ext uri="{FF2B5EF4-FFF2-40B4-BE49-F238E27FC236}">
                <a16:creationId xmlns:a16="http://schemas.microsoft.com/office/drawing/2014/main" id="{67008BD5-366C-4AC4-A969-0F940AA880A3}"/>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Foreground/background distinction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Foreground: own operations and fixed suppliers  </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800" dirty="0"/>
              <a:t>data for the specific e.g. technology, supplier etc. is most appropriate.</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800" dirty="0"/>
              <a:t>Primary data</a:t>
            </a:r>
          </a:p>
          <a:p>
            <a:pPr marL="1341438" lvl="2" indent="-342900" defTabSz="2271004">
              <a:lnSpc>
                <a:spcPct val="120000"/>
              </a:lnSpc>
              <a:spcBef>
                <a:spcPts val="0"/>
              </a:spcBef>
              <a:buClr>
                <a:schemeClr val="accent1"/>
              </a:buClr>
              <a:buFont typeface="Wingdings" panose="05000000000000000000" pitchFamily="2" charset="2"/>
              <a:buChar char="q"/>
              <a:defRPr/>
            </a:pPr>
            <a:endParaRPr lang="en-US" sz="18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Background: purchased via a (theoretically fully homogenous) market </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800" dirty="0"/>
              <a:t> Averaging effect across suppliers makes databases relevant</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800" dirty="0"/>
              <a:t>Secondary data</a:t>
            </a:r>
          </a:p>
          <a:p>
            <a:pPr marL="1341438" lvl="2" indent="-342900" defTabSz="2271004">
              <a:lnSpc>
                <a:spcPct val="120000"/>
              </a:lnSpc>
              <a:spcBef>
                <a:spcPts val="0"/>
              </a:spcBef>
              <a:buClr>
                <a:schemeClr val="accent1"/>
              </a:buClr>
              <a:buFont typeface="Wingdings" panose="05000000000000000000" pitchFamily="2" charset="2"/>
              <a:buChar char="q"/>
              <a:defRPr/>
            </a:pPr>
            <a:endParaRPr lang="en-US" sz="18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Two perspectives</a:t>
            </a:r>
            <a:endParaRPr lang="en-US" sz="2800" dirty="0"/>
          </a:p>
          <a:p>
            <a:pPr marL="1341438" lvl="2" indent="-342900" defTabSz="2271004">
              <a:lnSpc>
                <a:spcPct val="120000"/>
              </a:lnSpc>
              <a:spcBef>
                <a:spcPts val="0"/>
              </a:spcBef>
              <a:buClr>
                <a:schemeClr val="accent1"/>
              </a:buClr>
              <a:buFont typeface="Wingdings" panose="05000000000000000000" pitchFamily="2" charset="2"/>
              <a:buChar char="q"/>
              <a:defRPr/>
            </a:pPr>
            <a:r>
              <a:rPr lang="en-US" sz="1800" dirty="0"/>
              <a:t>Specificity perspective: foreground = where specific data should be used versus background = where average or generic data can be used by default</a:t>
            </a:r>
          </a:p>
          <a:p>
            <a:pPr marL="1341438" lvl="2" indent="-342900" defTabSz="2271004">
              <a:lnSpc>
                <a:spcPct val="120000"/>
              </a:lnSpc>
              <a:spcBef>
                <a:spcPts val="0"/>
              </a:spcBef>
              <a:buClr>
                <a:schemeClr val="accent1"/>
              </a:buClr>
              <a:buFont typeface="Wingdings" panose="05000000000000000000" pitchFamily="2" charset="2"/>
              <a:buChar char="q"/>
              <a:defRPr/>
            </a:pPr>
            <a:endParaRPr lang="en-US" sz="1800" dirty="0"/>
          </a:p>
          <a:p>
            <a:pPr marL="1341438" lvl="2" indent="-342900" defTabSz="2271004">
              <a:lnSpc>
                <a:spcPct val="120000"/>
              </a:lnSpc>
              <a:spcBef>
                <a:spcPts val="0"/>
              </a:spcBef>
              <a:buClr>
                <a:schemeClr val="accent1"/>
              </a:buClr>
              <a:buFont typeface="Wingdings" panose="05000000000000000000" pitchFamily="2" charset="2"/>
              <a:buChar char="q"/>
              <a:defRPr/>
            </a:pPr>
            <a:r>
              <a:rPr lang="en-US" sz="1800" dirty="0"/>
              <a:t>management perspective: foreground = processes under direct control or decisive influence from the point of view of the decision-context of a study </a:t>
            </a:r>
          </a:p>
        </p:txBody>
      </p:sp>
    </p:spTree>
    <p:extLst>
      <p:ext uri="{BB962C8B-B14F-4D97-AF65-F5344CB8AC3E}">
        <p14:creationId xmlns:p14="http://schemas.microsoft.com/office/powerpoint/2010/main" val="380849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0" end="10"/>
                                            </p:txEl>
                                          </p:spTgt>
                                        </p:tgtEl>
                                        <p:attrNameLst>
                                          <p:attrName>style.visibility</p:attrName>
                                        </p:attrNameLst>
                                      </p:cBhvr>
                                      <p:to>
                                        <p:strVal val="visible"/>
                                      </p:to>
                                    </p:set>
                                    <p:animEffect transition="in" filter="fade">
                                      <p:cBhvr>
                                        <p:cTn id="10" dur="500"/>
                                        <p:tgtEl>
                                          <p:spTgt spid="7">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12" end="12"/>
                                            </p:txEl>
                                          </p:spTgt>
                                        </p:tgtEl>
                                        <p:attrNameLst>
                                          <p:attrName>style.visibility</p:attrName>
                                        </p:attrNameLst>
                                      </p:cBhvr>
                                      <p:to>
                                        <p:strVal val="visible"/>
                                      </p:to>
                                    </p:set>
                                    <p:animEffect transition="in" filter="fade">
                                      <p:cBhvr>
                                        <p:cTn id="1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12</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Inputs / outputs list</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Raw materials, chemicals</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Energy, water, air</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Packaging</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Transport</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Waste</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p:txBody>
      </p:sp>
      <p:pic>
        <p:nvPicPr>
          <p:cNvPr id="4" name="Graphique 3" descr="Fret contour">
            <a:extLst>
              <a:ext uri="{FF2B5EF4-FFF2-40B4-BE49-F238E27FC236}">
                <a16:creationId xmlns:a16="http://schemas.microsoft.com/office/drawing/2014/main" id="{17FF30E0-C0D2-7709-6EA5-D900DD1116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103" y="4141763"/>
            <a:ext cx="589415" cy="589415"/>
          </a:xfrm>
          <a:prstGeom prst="rect">
            <a:avLst/>
          </a:prstGeom>
        </p:spPr>
      </p:pic>
      <p:pic>
        <p:nvPicPr>
          <p:cNvPr id="7" name="Graphique 6" descr="Camion contour">
            <a:extLst>
              <a:ext uri="{FF2B5EF4-FFF2-40B4-BE49-F238E27FC236}">
                <a16:creationId xmlns:a16="http://schemas.microsoft.com/office/drawing/2014/main" id="{4BB565BB-CB50-E8D8-81D9-D86B120DD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6921" y="4181519"/>
            <a:ext cx="589415" cy="589415"/>
          </a:xfrm>
          <a:prstGeom prst="rect">
            <a:avLst/>
          </a:prstGeom>
        </p:spPr>
      </p:pic>
      <p:pic>
        <p:nvPicPr>
          <p:cNvPr id="10" name="Graphique 9" descr="Diable contour">
            <a:extLst>
              <a:ext uri="{FF2B5EF4-FFF2-40B4-BE49-F238E27FC236}">
                <a16:creationId xmlns:a16="http://schemas.microsoft.com/office/drawing/2014/main" id="{98E35F05-8366-8DC5-226F-9C00CAD5AD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81810" y="3292333"/>
            <a:ext cx="589415" cy="589415"/>
          </a:xfrm>
          <a:prstGeom prst="rect">
            <a:avLst/>
          </a:prstGeom>
        </p:spPr>
      </p:pic>
      <p:pic>
        <p:nvPicPr>
          <p:cNvPr id="14" name="Graphique 13" descr="Bécher contour">
            <a:extLst>
              <a:ext uri="{FF2B5EF4-FFF2-40B4-BE49-F238E27FC236}">
                <a16:creationId xmlns:a16="http://schemas.microsoft.com/office/drawing/2014/main" id="{0BE4AECF-04BB-1C73-38CE-9454860FAE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25884" y="1590135"/>
            <a:ext cx="589415" cy="589415"/>
          </a:xfrm>
          <a:prstGeom prst="rect">
            <a:avLst/>
          </a:prstGeom>
        </p:spPr>
      </p:pic>
      <p:pic>
        <p:nvPicPr>
          <p:cNvPr id="16" name="Graphique 15" descr="Cristaux contour">
            <a:extLst>
              <a:ext uri="{FF2B5EF4-FFF2-40B4-BE49-F238E27FC236}">
                <a16:creationId xmlns:a16="http://schemas.microsoft.com/office/drawing/2014/main" id="{8902D7B7-6B3E-0330-6D2D-8B616CC2B3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92392" y="1590135"/>
            <a:ext cx="589415" cy="589415"/>
          </a:xfrm>
          <a:prstGeom prst="rect">
            <a:avLst/>
          </a:prstGeom>
        </p:spPr>
      </p:pic>
      <p:pic>
        <p:nvPicPr>
          <p:cNvPr id="18" name="Graphique 17" descr="Baril de pétrole contour">
            <a:extLst>
              <a:ext uri="{FF2B5EF4-FFF2-40B4-BE49-F238E27FC236}">
                <a16:creationId xmlns:a16="http://schemas.microsoft.com/office/drawing/2014/main" id="{133CA210-7E80-C1B8-7CCE-5039F5FC4C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4839" y="2527497"/>
            <a:ext cx="589415" cy="589415"/>
          </a:xfrm>
          <a:prstGeom prst="rect">
            <a:avLst/>
          </a:prstGeom>
        </p:spPr>
      </p:pic>
      <p:pic>
        <p:nvPicPr>
          <p:cNvPr id="20" name="Graphique 19" descr="Tour électrique contour">
            <a:extLst>
              <a:ext uri="{FF2B5EF4-FFF2-40B4-BE49-F238E27FC236}">
                <a16:creationId xmlns:a16="http://schemas.microsoft.com/office/drawing/2014/main" id="{B1B17767-FFC7-EF2E-E874-5B84EE09879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65089" y="2527497"/>
            <a:ext cx="589415" cy="589415"/>
          </a:xfrm>
          <a:prstGeom prst="rect">
            <a:avLst/>
          </a:prstGeom>
        </p:spPr>
      </p:pic>
      <p:pic>
        <p:nvPicPr>
          <p:cNvPr id="26" name="Graphique 25" descr="Lavage des mains contour">
            <a:extLst>
              <a:ext uri="{FF2B5EF4-FFF2-40B4-BE49-F238E27FC236}">
                <a16:creationId xmlns:a16="http://schemas.microsoft.com/office/drawing/2014/main" id="{BE0EA6A3-B593-6A23-BE32-2DFFA38D28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06585" y="2527496"/>
            <a:ext cx="589415" cy="589415"/>
          </a:xfrm>
          <a:prstGeom prst="rect">
            <a:avLst/>
          </a:prstGeom>
        </p:spPr>
      </p:pic>
      <p:pic>
        <p:nvPicPr>
          <p:cNvPr id="28" name="Graphique 27" descr="Boîte contour">
            <a:extLst>
              <a:ext uri="{FF2B5EF4-FFF2-40B4-BE49-F238E27FC236}">
                <a16:creationId xmlns:a16="http://schemas.microsoft.com/office/drawing/2014/main" id="{9B356ED1-A04E-FFE8-DC60-50B18A26DEA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836875" y="3292332"/>
            <a:ext cx="589416" cy="589416"/>
          </a:xfrm>
          <a:prstGeom prst="rect">
            <a:avLst/>
          </a:prstGeom>
        </p:spPr>
      </p:pic>
      <p:pic>
        <p:nvPicPr>
          <p:cNvPr id="30" name="Image 29" descr="Une image contenant Appareils électroniques, Appareil électronique, machine, texte&#10;&#10;Description générée automatiquement">
            <a:extLst>
              <a:ext uri="{FF2B5EF4-FFF2-40B4-BE49-F238E27FC236}">
                <a16:creationId xmlns:a16="http://schemas.microsoft.com/office/drawing/2014/main" id="{C2C6F7C5-23B8-48AF-75AE-BA98E44BFFCF}"/>
              </a:ext>
            </a:extLst>
          </p:cNvPr>
          <p:cNvPicPr>
            <a:picLocks noChangeAspect="1"/>
          </p:cNvPicPr>
          <p:nvPr/>
        </p:nvPicPr>
        <p:blipFill>
          <a:blip r:embed="rId20"/>
          <a:stretch>
            <a:fillRect/>
          </a:stretch>
        </p:blipFill>
        <p:spPr>
          <a:xfrm>
            <a:off x="6490094" y="2714881"/>
            <a:ext cx="6116171" cy="3443178"/>
          </a:xfrm>
          <a:prstGeom prst="rect">
            <a:avLst/>
          </a:prstGeom>
        </p:spPr>
      </p:pic>
      <p:sp>
        <p:nvSpPr>
          <p:cNvPr id="31" name="ZoneTexte 30">
            <a:extLst>
              <a:ext uri="{FF2B5EF4-FFF2-40B4-BE49-F238E27FC236}">
                <a16:creationId xmlns:a16="http://schemas.microsoft.com/office/drawing/2014/main" id="{5ACC797E-5D6C-4AC8-47AD-4D90C5C85EE8}"/>
              </a:ext>
            </a:extLst>
          </p:cNvPr>
          <p:cNvSpPr txBox="1"/>
          <p:nvPr/>
        </p:nvSpPr>
        <p:spPr>
          <a:xfrm>
            <a:off x="9557646" y="6013569"/>
            <a:ext cx="2392142" cy="184666"/>
          </a:xfrm>
          <a:prstGeom prst="rect">
            <a:avLst/>
          </a:prstGeom>
          <a:noFill/>
        </p:spPr>
        <p:txBody>
          <a:bodyPr wrap="square" rtlCol="0">
            <a:spAutoFit/>
          </a:bodyPr>
          <a:lstStyle/>
          <a:p>
            <a:r>
              <a:rPr lang="en-US" sz="600" dirty="0"/>
              <a:t>https://shop.fairphone.com/fr/fairphone-4</a:t>
            </a:r>
          </a:p>
        </p:txBody>
      </p:sp>
      <p:pic>
        <p:nvPicPr>
          <p:cNvPr id="6" name="Graphique 5" descr="Ordures contour">
            <a:extLst>
              <a:ext uri="{FF2B5EF4-FFF2-40B4-BE49-F238E27FC236}">
                <a16:creationId xmlns:a16="http://schemas.microsoft.com/office/drawing/2014/main" id="{BA31AC16-83F3-E89B-2B16-9CE88EDD914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525848" y="4844340"/>
            <a:ext cx="593868" cy="593868"/>
          </a:xfrm>
          <a:prstGeom prst="rect">
            <a:avLst/>
          </a:prstGeom>
        </p:spPr>
      </p:pic>
    </p:spTree>
    <p:extLst>
      <p:ext uri="{BB962C8B-B14F-4D97-AF65-F5344CB8AC3E}">
        <p14:creationId xmlns:p14="http://schemas.microsoft.com/office/powerpoint/2010/main" val="6705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500"/>
                                        <p:tgtEl>
                                          <p:spTgt spid="9">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9" end="9"/>
                                            </p:txEl>
                                          </p:spTgt>
                                        </p:tgtEl>
                                        <p:attrNameLst>
                                          <p:attrName>style.visibility</p:attrName>
                                        </p:attrNameLst>
                                      </p:cBhvr>
                                      <p:to>
                                        <p:strVal val="visible"/>
                                      </p:to>
                                    </p:set>
                                    <p:animEffect transition="in" filter="fade">
                                      <p:cBhvr>
                                        <p:cTn id="54" dur="500"/>
                                        <p:tgtEl>
                                          <p:spTgt spid="9">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11" end="11"/>
                                            </p:txEl>
                                          </p:spTgt>
                                        </p:tgtEl>
                                        <p:attrNameLst>
                                          <p:attrName>style.visibility</p:attrName>
                                        </p:attrNameLst>
                                      </p:cBhvr>
                                      <p:to>
                                        <p:strVal val="visible"/>
                                      </p:to>
                                    </p:set>
                                    <p:animEffect transition="in" filter="fade">
                                      <p:cBhvr>
                                        <p:cTn id="60"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65091-C20A-4611-BD0C-E8893ED07A79}"/>
              </a:ext>
            </a:extLst>
          </p:cNvPr>
          <p:cNvSpPr>
            <a:spLocks noGrp="1"/>
          </p:cNvSpPr>
          <p:nvPr>
            <p:ph type="title"/>
          </p:nvPr>
        </p:nvSpPr>
        <p:spPr/>
        <p:txBody>
          <a:bodyPr/>
          <a:lstStyle/>
          <a:p>
            <a:r>
              <a:rPr lang="fr-FR" dirty="0" err="1"/>
              <a:t>Mathematical</a:t>
            </a:r>
            <a:r>
              <a:rPr lang="fr-FR" dirty="0"/>
              <a:t> </a:t>
            </a:r>
            <a:r>
              <a:rPr lang="fr-FR" dirty="0" err="1"/>
              <a:t>methods</a:t>
            </a:r>
            <a:r>
              <a:rPr lang="fr-FR" dirty="0"/>
              <a:t> for </a:t>
            </a:r>
            <a:r>
              <a:rPr lang="fr-FR" dirty="0" err="1"/>
              <a:t>cost</a:t>
            </a:r>
            <a:r>
              <a:rPr lang="fr-FR" dirty="0"/>
              <a:t> computation</a:t>
            </a:r>
            <a:endParaRPr lang="en-US" dirty="0"/>
          </a:p>
        </p:txBody>
      </p:sp>
      <p:sp>
        <p:nvSpPr>
          <p:cNvPr id="4" name="Espace réservé du numéro de diapositive 3">
            <a:extLst>
              <a:ext uri="{FF2B5EF4-FFF2-40B4-BE49-F238E27FC236}">
                <a16:creationId xmlns:a16="http://schemas.microsoft.com/office/drawing/2014/main" id="{0CF3D35D-B263-4ADF-AA2E-0F99F1261BFA}"/>
              </a:ext>
            </a:extLst>
          </p:cNvPr>
          <p:cNvSpPr>
            <a:spLocks noGrp="1"/>
          </p:cNvSpPr>
          <p:nvPr>
            <p:ph type="sldNum" sz="quarter" idx="12"/>
          </p:nvPr>
        </p:nvSpPr>
        <p:spPr/>
        <p:txBody>
          <a:bodyPr/>
          <a:lstStyle/>
          <a:p>
            <a:fld id="{3F394568-A123-CF43-B37D-0430507FD9CE}" type="slidenum">
              <a:rPr lang="en-US" noProof="0" smtClean="0"/>
              <a:pPr/>
              <a:t>13</a:t>
            </a:fld>
            <a:endParaRPr lang="en-US" noProof="0" dirty="0"/>
          </a:p>
        </p:txBody>
      </p:sp>
      <p:sp>
        <p:nvSpPr>
          <p:cNvPr id="7" name="Espace réservé du contenu 2">
            <a:extLst>
              <a:ext uri="{FF2B5EF4-FFF2-40B4-BE49-F238E27FC236}">
                <a16:creationId xmlns:a16="http://schemas.microsoft.com/office/drawing/2014/main" id="{67008BD5-366C-4AC4-A969-0F940AA880A3}"/>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The linear  assumption dominates</a:t>
            </a:r>
          </a:p>
          <a:p>
            <a:pPr marL="884238" lvl="1" indent="-342900" defTabSz="2271004">
              <a:lnSpc>
                <a:spcPct val="120000"/>
              </a:lnSpc>
              <a:spcBef>
                <a:spcPts val="0"/>
              </a:spcBef>
              <a:buClr>
                <a:schemeClr val="accent1"/>
              </a:buClr>
              <a:buFont typeface="Wingdings" panose="05000000000000000000" pitchFamily="2" charset="2"/>
              <a:buChar char="q"/>
              <a:defRPr/>
            </a:pPr>
            <a:r>
              <a:rPr lang="en-US" dirty="0"/>
              <a:t>Producing N times more costs N times more</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Several mathematical methods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Linear sequential cost aggregation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Linear matrix cost aggregation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Non-linear cost aggregation</a:t>
            </a:r>
          </a:p>
        </p:txBody>
      </p:sp>
      <p:sp>
        <p:nvSpPr>
          <p:cNvPr id="3" name="Flèche : droite 2">
            <a:extLst>
              <a:ext uri="{FF2B5EF4-FFF2-40B4-BE49-F238E27FC236}">
                <a16:creationId xmlns:a16="http://schemas.microsoft.com/office/drawing/2014/main" id="{163E0A5E-679D-481A-9F8B-B47F60A3D07B}"/>
              </a:ext>
            </a:extLst>
          </p:cNvPr>
          <p:cNvSpPr/>
          <p:nvPr/>
        </p:nvSpPr>
        <p:spPr>
          <a:xfrm flipH="1">
            <a:off x="5861538" y="3059723"/>
            <a:ext cx="668216" cy="47336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12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Cost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14</a:t>
            </a:fld>
            <a:endParaRPr lang="fr-FR" dirty="0"/>
          </a:p>
        </p:txBody>
      </p:sp>
      <p:grpSp>
        <p:nvGrpSpPr>
          <p:cNvPr id="7" name="Groupe 6">
            <a:extLst>
              <a:ext uri="{FF2B5EF4-FFF2-40B4-BE49-F238E27FC236}">
                <a16:creationId xmlns:a16="http://schemas.microsoft.com/office/drawing/2014/main" id="{0E0D612A-43BF-52C9-BD3B-551D4175DB75}"/>
              </a:ext>
            </a:extLst>
          </p:cNvPr>
          <p:cNvGrpSpPr/>
          <p:nvPr/>
        </p:nvGrpSpPr>
        <p:grpSpPr>
          <a:xfrm>
            <a:off x="4251061" y="1489097"/>
            <a:ext cx="1335969" cy="1688211"/>
            <a:chOff x="10146141" y="3083495"/>
            <a:chExt cx="1335969" cy="1688211"/>
          </a:xfrm>
        </p:grpSpPr>
        <p:sp>
          <p:nvSpPr>
            <p:cNvPr id="8" name="Rectangle : coins arrondis 7">
              <a:extLst>
                <a:ext uri="{FF2B5EF4-FFF2-40B4-BE49-F238E27FC236}">
                  <a16:creationId xmlns:a16="http://schemas.microsoft.com/office/drawing/2014/main" id="{AB700283-3C8D-DDD4-6E44-5FF77A53072A}"/>
                </a:ext>
              </a:extLst>
            </p:cNvPr>
            <p:cNvSpPr/>
            <p:nvPr/>
          </p:nvSpPr>
          <p:spPr>
            <a:xfrm>
              <a:off x="10165959" y="3083495"/>
              <a:ext cx="1289370"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 avec coins arrondis en haut 31">
              <a:extLst>
                <a:ext uri="{FF2B5EF4-FFF2-40B4-BE49-F238E27FC236}">
                  <a16:creationId xmlns:a16="http://schemas.microsoft.com/office/drawing/2014/main" id="{B57685B1-F058-B60F-C219-06EDA00A47DE}"/>
                </a:ext>
              </a:extLst>
            </p:cNvPr>
            <p:cNvSpPr/>
            <p:nvPr/>
          </p:nvSpPr>
          <p:spPr>
            <a:xfrm rot="10800000">
              <a:off x="10184547" y="4309214"/>
              <a:ext cx="1270398"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D92D5031-DBBF-662D-EAD6-D17B97F697A0}"/>
                </a:ext>
              </a:extLst>
            </p:cNvPr>
            <p:cNvSpPr txBox="1"/>
            <p:nvPr/>
          </p:nvSpPr>
          <p:spPr>
            <a:xfrm>
              <a:off x="10146141" y="4318123"/>
              <a:ext cx="952705" cy="430887"/>
            </a:xfrm>
            <a:prstGeom prst="rect">
              <a:avLst/>
            </a:prstGeom>
            <a:noFill/>
          </p:spPr>
          <p:txBody>
            <a:bodyPr wrap="square" rtlCol="0">
              <a:spAutoFit/>
            </a:bodyPr>
            <a:lstStyle/>
            <a:p>
              <a:r>
                <a:rPr lang="en-US" sz="1100">
                  <a:solidFill>
                    <a:schemeClr val="bg1"/>
                  </a:solidFill>
                  <a:latin typeface="Biome" panose="020B0604020202020204" pitchFamily="34" charset="0"/>
                  <a:ea typeface="STHupo" panose="02010800040101010101" pitchFamily="2" charset="-122"/>
                  <a:cs typeface="Biome" panose="020B0604020202020204" pitchFamily="34" charset="0"/>
                </a:rPr>
                <a:t>Phone case</a:t>
              </a:r>
            </a:p>
          </p:txBody>
        </p:sp>
        <p:sp>
          <p:nvSpPr>
            <p:cNvPr id="34" name="ZoneTexte 33">
              <a:extLst>
                <a:ext uri="{FF2B5EF4-FFF2-40B4-BE49-F238E27FC236}">
                  <a16:creationId xmlns:a16="http://schemas.microsoft.com/office/drawing/2014/main" id="{F6869EF5-5B97-81FC-9A40-95D13E3D11CC}"/>
                </a:ext>
              </a:extLst>
            </p:cNvPr>
            <p:cNvSpPr txBox="1"/>
            <p:nvPr/>
          </p:nvSpPr>
          <p:spPr>
            <a:xfrm>
              <a:off x="10982512" y="4343059"/>
              <a:ext cx="499598" cy="369332"/>
            </a:xfrm>
            <a:prstGeom prst="rect">
              <a:avLst/>
            </a:prstGeom>
            <a:noFill/>
          </p:spPr>
          <p:txBody>
            <a:bodyPr wrap="square" rtlCol="0">
              <a:spAutoFit/>
            </a:bodyPr>
            <a:lstStyle/>
            <a:p>
              <a:pPr algn="ctr"/>
              <a:r>
                <a:rPr lang="en-GB"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2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cxnSp>
          <p:nvCxnSpPr>
            <p:cNvPr id="35" name="Connecteur droit 34">
              <a:extLst>
                <a:ext uri="{FF2B5EF4-FFF2-40B4-BE49-F238E27FC236}">
                  <a16:creationId xmlns:a16="http://schemas.microsoft.com/office/drawing/2014/main" id="{83CFDE83-0485-8D9B-478B-A1D7A26C39D1}"/>
                </a:ext>
              </a:extLst>
            </p:cNvPr>
            <p:cNvCxnSpPr>
              <a:cxnSpLocks/>
            </p:cNvCxnSpPr>
            <p:nvPr/>
          </p:nvCxnSpPr>
          <p:spPr>
            <a:xfrm>
              <a:off x="11009334" y="4296895"/>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Graphique 35">
              <a:extLst>
                <a:ext uri="{FF2B5EF4-FFF2-40B4-BE49-F238E27FC236}">
                  <a16:creationId xmlns:a16="http://schemas.microsoft.com/office/drawing/2014/main" id="{048B978D-F715-B1ED-BEC6-93BC4F054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8427" y="3294355"/>
              <a:ext cx="620237" cy="826983"/>
            </a:xfrm>
            <a:prstGeom prst="rect">
              <a:avLst/>
            </a:prstGeom>
          </p:spPr>
        </p:pic>
      </p:grpSp>
      <p:grpSp>
        <p:nvGrpSpPr>
          <p:cNvPr id="37" name="Groupe 36">
            <a:extLst>
              <a:ext uri="{FF2B5EF4-FFF2-40B4-BE49-F238E27FC236}">
                <a16:creationId xmlns:a16="http://schemas.microsoft.com/office/drawing/2014/main" id="{68CA8BE4-2B59-0D9E-2EFE-599DA6F395B8}"/>
              </a:ext>
            </a:extLst>
          </p:cNvPr>
          <p:cNvGrpSpPr/>
          <p:nvPr/>
        </p:nvGrpSpPr>
        <p:grpSpPr>
          <a:xfrm>
            <a:off x="4234588" y="3472159"/>
            <a:ext cx="1355703" cy="1688211"/>
            <a:chOff x="9474111" y="4481820"/>
            <a:chExt cx="1355703" cy="1688211"/>
          </a:xfrm>
        </p:grpSpPr>
        <p:sp>
          <p:nvSpPr>
            <p:cNvPr id="38" name="Rectangle : coins arrondis 37">
              <a:extLst>
                <a:ext uri="{FF2B5EF4-FFF2-40B4-BE49-F238E27FC236}">
                  <a16:creationId xmlns:a16="http://schemas.microsoft.com/office/drawing/2014/main" id="{7FFDEC6E-D542-A6EC-85A8-61445F6C15C0}"/>
                </a:ext>
              </a:extLst>
            </p:cNvPr>
            <p:cNvSpPr/>
            <p:nvPr/>
          </p:nvSpPr>
          <p:spPr>
            <a:xfrm>
              <a:off x="9513663" y="4481820"/>
              <a:ext cx="1289370" cy="1654660"/>
            </a:xfrm>
            <a:prstGeom prst="roundRect">
              <a:avLst>
                <a:gd name="adj" fmla="val 6589"/>
              </a:avLst>
            </a:prstGeom>
            <a:solidFill>
              <a:schemeClr val="bg1"/>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 avec coins arrondis en haut 38">
              <a:extLst>
                <a:ext uri="{FF2B5EF4-FFF2-40B4-BE49-F238E27FC236}">
                  <a16:creationId xmlns:a16="http://schemas.microsoft.com/office/drawing/2014/main" id="{9370F75E-5491-7DC8-C6E3-7B0C333AAA53}"/>
                </a:ext>
              </a:extLst>
            </p:cNvPr>
            <p:cNvSpPr/>
            <p:nvPr/>
          </p:nvSpPr>
          <p:spPr>
            <a:xfrm rot="10800000">
              <a:off x="9532251" y="5707539"/>
              <a:ext cx="1273770" cy="417054"/>
            </a:xfrm>
            <a:prstGeom prst="round2Same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ZoneTexte 39">
              <a:extLst>
                <a:ext uri="{FF2B5EF4-FFF2-40B4-BE49-F238E27FC236}">
                  <a16:creationId xmlns:a16="http://schemas.microsoft.com/office/drawing/2014/main" id="{932E56D4-6B7F-1F01-0503-3A1689EB208B}"/>
                </a:ext>
              </a:extLst>
            </p:cNvPr>
            <p:cNvSpPr txBox="1"/>
            <p:nvPr/>
          </p:nvSpPr>
          <p:spPr>
            <a:xfrm>
              <a:off x="9474111" y="5716448"/>
              <a:ext cx="952705" cy="430887"/>
            </a:xfrm>
            <a:prstGeom prst="rect">
              <a:avLst/>
            </a:prstGeom>
            <a:noFill/>
          </p:spPr>
          <p:txBody>
            <a:bodyPr wrap="square" rtlCol="0">
              <a:spAutoFit/>
            </a:bodyPr>
            <a:lstStyle/>
            <a:p>
              <a:r>
                <a:rPr lang="en-US" sz="1100" dirty="0">
                  <a:solidFill>
                    <a:schemeClr val="bg1"/>
                  </a:solidFill>
                  <a:latin typeface="Biome" panose="020B0604020202020204" pitchFamily="34" charset="0"/>
                  <a:ea typeface="STHupo" panose="02010800040101010101" pitchFamily="2" charset="-122"/>
                  <a:cs typeface="Biome" panose="020B0604020202020204" pitchFamily="34" charset="0"/>
                </a:rPr>
                <a:t>Phone camera</a:t>
              </a:r>
            </a:p>
          </p:txBody>
        </p:sp>
        <p:sp>
          <p:nvSpPr>
            <p:cNvPr id="41" name="ZoneTexte 40">
              <a:extLst>
                <a:ext uri="{FF2B5EF4-FFF2-40B4-BE49-F238E27FC236}">
                  <a16:creationId xmlns:a16="http://schemas.microsoft.com/office/drawing/2014/main" id="{EDA6B580-33BD-F1DF-B89D-4DA7B415886B}"/>
                </a:ext>
              </a:extLst>
            </p:cNvPr>
            <p:cNvSpPr txBox="1"/>
            <p:nvPr/>
          </p:nvSpPr>
          <p:spPr>
            <a:xfrm>
              <a:off x="10330216" y="5741384"/>
              <a:ext cx="499598" cy="369332"/>
            </a:xfrm>
            <a:prstGeom prst="rect">
              <a:avLst/>
            </a:prstGeom>
            <a:noFill/>
          </p:spPr>
          <p:txBody>
            <a:bodyPr wrap="square" rtlCol="0">
              <a:spAutoFit/>
            </a:bodyPr>
            <a:lstStyle/>
            <a:p>
              <a:pPr algn="ctr"/>
              <a:r>
                <a:rPr lang="en-GB"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2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cxnSp>
          <p:nvCxnSpPr>
            <p:cNvPr id="42" name="Connecteur droit 41">
              <a:extLst>
                <a:ext uri="{FF2B5EF4-FFF2-40B4-BE49-F238E27FC236}">
                  <a16:creationId xmlns:a16="http://schemas.microsoft.com/office/drawing/2014/main" id="{D90EA4D0-1399-D398-EE4B-33C0B005AC13}"/>
                </a:ext>
              </a:extLst>
            </p:cNvPr>
            <p:cNvCxnSpPr>
              <a:cxnSpLocks/>
            </p:cNvCxnSpPr>
            <p:nvPr/>
          </p:nvCxnSpPr>
          <p:spPr>
            <a:xfrm>
              <a:off x="10357038" y="5695220"/>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Graphique 42">
              <a:extLst>
                <a:ext uri="{FF2B5EF4-FFF2-40B4-BE49-F238E27FC236}">
                  <a16:creationId xmlns:a16="http://schemas.microsoft.com/office/drawing/2014/main" id="{0896C731-DEAF-3901-D954-B5B148911F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73210" y="4727080"/>
              <a:ext cx="769045" cy="769045"/>
            </a:xfrm>
            <a:prstGeom prst="rect">
              <a:avLst/>
            </a:prstGeom>
          </p:spPr>
        </p:pic>
      </p:grpSp>
      <p:grpSp>
        <p:nvGrpSpPr>
          <p:cNvPr id="44" name="Groupe 43">
            <a:extLst>
              <a:ext uri="{FF2B5EF4-FFF2-40B4-BE49-F238E27FC236}">
                <a16:creationId xmlns:a16="http://schemas.microsoft.com/office/drawing/2014/main" id="{64E3BB47-741B-4F0F-0CFB-4EC45692AF63}"/>
              </a:ext>
            </a:extLst>
          </p:cNvPr>
          <p:cNvGrpSpPr/>
          <p:nvPr/>
        </p:nvGrpSpPr>
        <p:grpSpPr>
          <a:xfrm>
            <a:off x="2520574" y="3476071"/>
            <a:ext cx="1366031" cy="1688211"/>
            <a:chOff x="4978053" y="4481820"/>
            <a:chExt cx="1366031" cy="1688211"/>
          </a:xfrm>
        </p:grpSpPr>
        <p:sp>
          <p:nvSpPr>
            <p:cNvPr id="45" name="Rectangle : coins arrondis 44">
              <a:extLst>
                <a:ext uri="{FF2B5EF4-FFF2-40B4-BE49-F238E27FC236}">
                  <a16:creationId xmlns:a16="http://schemas.microsoft.com/office/drawing/2014/main" id="{F068027C-CEBB-2D43-9729-BB2C10C97C13}"/>
                </a:ext>
              </a:extLst>
            </p:cNvPr>
            <p:cNvSpPr/>
            <p:nvPr/>
          </p:nvSpPr>
          <p:spPr>
            <a:xfrm>
              <a:off x="5027933" y="4481820"/>
              <a:ext cx="1289370" cy="1654660"/>
            </a:xfrm>
            <a:prstGeom prst="roundRect">
              <a:avLst>
                <a:gd name="adj" fmla="val 6589"/>
              </a:avLst>
            </a:prstGeom>
            <a:solidFill>
              <a:schemeClr val="bg1"/>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 avec coins arrondis en haut 45">
              <a:extLst>
                <a:ext uri="{FF2B5EF4-FFF2-40B4-BE49-F238E27FC236}">
                  <a16:creationId xmlns:a16="http://schemas.microsoft.com/office/drawing/2014/main" id="{38C292E9-6C60-5BE3-FF6C-17C59930D8AD}"/>
                </a:ext>
              </a:extLst>
            </p:cNvPr>
            <p:cNvSpPr/>
            <p:nvPr/>
          </p:nvSpPr>
          <p:spPr>
            <a:xfrm rot="10800000">
              <a:off x="5046521" y="5707539"/>
              <a:ext cx="1281720" cy="417054"/>
            </a:xfrm>
            <a:prstGeom prst="round2Same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ZoneTexte 46">
              <a:extLst>
                <a:ext uri="{FF2B5EF4-FFF2-40B4-BE49-F238E27FC236}">
                  <a16:creationId xmlns:a16="http://schemas.microsoft.com/office/drawing/2014/main" id="{25DD4E44-1098-316E-A255-B765F3F85279}"/>
                </a:ext>
              </a:extLst>
            </p:cNvPr>
            <p:cNvSpPr txBox="1"/>
            <p:nvPr/>
          </p:nvSpPr>
          <p:spPr>
            <a:xfrm>
              <a:off x="4978053" y="5743689"/>
              <a:ext cx="952705"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Phone electronics</a:t>
              </a:r>
            </a:p>
          </p:txBody>
        </p:sp>
        <p:sp>
          <p:nvSpPr>
            <p:cNvPr id="48" name="ZoneTexte 47">
              <a:extLst>
                <a:ext uri="{FF2B5EF4-FFF2-40B4-BE49-F238E27FC236}">
                  <a16:creationId xmlns:a16="http://schemas.microsoft.com/office/drawing/2014/main" id="{C357ECA4-34C0-E1FD-CA66-CEDA2BAE1FEE}"/>
                </a:ext>
              </a:extLst>
            </p:cNvPr>
            <p:cNvSpPr txBox="1"/>
            <p:nvPr/>
          </p:nvSpPr>
          <p:spPr>
            <a:xfrm>
              <a:off x="5844486" y="5741384"/>
              <a:ext cx="499598" cy="369332"/>
            </a:xfrm>
            <a:prstGeom prst="rect">
              <a:avLst/>
            </a:prstGeom>
            <a:noFill/>
          </p:spPr>
          <p:txBody>
            <a:bodyPr wrap="square" rtlCol="0">
              <a:spAutoFit/>
            </a:bodyPr>
            <a:lstStyle/>
            <a:p>
              <a:pPr algn="ctr"/>
              <a:r>
                <a:rPr lang="en-GB"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2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cxnSp>
          <p:nvCxnSpPr>
            <p:cNvPr id="49" name="Connecteur droit 48">
              <a:extLst>
                <a:ext uri="{FF2B5EF4-FFF2-40B4-BE49-F238E27FC236}">
                  <a16:creationId xmlns:a16="http://schemas.microsoft.com/office/drawing/2014/main" id="{A92AD3B6-291B-A01A-DAFB-E73A4679BC98}"/>
                </a:ext>
              </a:extLst>
            </p:cNvPr>
            <p:cNvCxnSpPr>
              <a:cxnSpLocks/>
            </p:cNvCxnSpPr>
            <p:nvPr/>
          </p:nvCxnSpPr>
          <p:spPr>
            <a:xfrm>
              <a:off x="5871308" y="5695220"/>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Graphique 49">
              <a:extLst>
                <a:ext uri="{FF2B5EF4-FFF2-40B4-BE49-F238E27FC236}">
                  <a16:creationId xmlns:a16="http://schemas.microsoft.com/office/drawing/2014/main" id="{B653E835-2A5E-8346-D160-FAB4418030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3533" y="4684525"/>
              <a:ext cx="876937" cy="876937"/>
            </a:xfrm>
            <a:prstGeom prst="rect">
              <a:avLst/>
            </a:prstGeom>
          </p:spPr>
        </p:pic>
      </p:grpSp>
      <p:grpSp>
        <p:nvGrpSpPr>
          <p:cNvPr id="51" name="Groupe 50">
            <a:extLst>
              <a:ext uri="{FF2B5EF4-FFF2-40B4-BE49-F238E27FC236}">
                <a16:creationId xmlns:a16="http://schemas.microsoft.com/office/drawing/2014/main" id="{C3EFA395-8085-D745-77C9-787B93024865}"/>
              </a:ext>
            </a:extLst>
          </p:cNvPr>
          <p:cNvGrpSpPr/>
          <p:nvPr/>
        </p:nvGrpSpPr>
        <p:grpSpPr>
          <a:xfrm>
            <a:off x="7097633" y="2526940"/>
            <a:ext cx="1316151" cy="1660047"/>
            <a:chOff x="7097633" y="2526940"/>
            <a:chExt cx="1316151" cy="1660047"/>
          </a:xfrm>
        </p:grpSpPr>
        <p:sp>
          <p:nvSpPr>
            <p:cNvPr id="52" name="Rectangle : coins arrondis 51">
              <a:extLst>
                <a:ext uri="{FF2B5EF4-FFF2-40B4-BE49-F238E27FC236}">
                  <a16:creationId xmlns:a16="http://schemas.microsoft.com/office/drawing/2014/main" id="{7CA7DEC2-E3D2-3C92-B658-33D374CB503D}"/>
                </a:ext>
              </a:extLst>
            </p:cNvPr>
            <p:cNvSpPr/>
            <p:nvPr/>
          </p:nvSpPr>
          <p:spPr>
            <a:xfrm>
              <a:off x="7124414" y="2526940"/>
              <a:ext cx="1289370" cy="1654660"/>
            </a:xfrm>
            <a:prstGeom prst="roundRect">
              <a:avLst>
                <a:gd name="adj" fmla="val 6589"/>
              </a:avLst>
            </a:prstGeom>
            <a:solidFill>
              <a:schemeClr val="accent5">
                <a:lumMod val="75000"/>
              </a:schemeClr>
            </a:solid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3" name="Graphique 52">
              <a:extLst>
                <a:ext uri="{FF2B5EF4-FFF2-40B4-BE49-F238E27FC236}">
                  <a16:creationId xmlns:a16="http://schemas.microsoft.com/office/drawing/2014/main" id="{22B7AA15-64F2-E5D1-286E-C7662A1AE2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11970" y="2699430"/>
              <a:ext cx="878796" cy="869472"/>
            </a:xfrm>
            <a:prstGeom prst="rect">
              <a:avLst/>
            </a:prstGeom>
          </p:spPr>
        </p:pic>
        <p:sp>
          <p:nvSpPr>
            <p:cNvPr id="54" name="Rectangle : avec coins arrondis en haut 53">
              <a:extLst>
                <a:ext uri="{FF2B5EF4-FFF2-40B4-BE49-F238E27FC236}">
                  <a16:creationId xmlns:a16="http://schemas.microsoft.com/office/drawing/2014/main" id="{CA1C150D-4186-72C8-7F8E-40437A8C35CC}"/>
                </a:ext>
              </a:extLst>
            </p:cNvPr>
            <p:cNvSpPr/>
            <p:nvPr/>
          </p:nvSpPr>
          <p:spPr>
            <a:xfrm rot="10800000">
              <a:off x="7124414" y="3768027"/>
              <a:ext cx="1288800" cy="417054"/>
            </a:xfrm>
            <a:prstGeom prst="round2SameRect">
              <a:avLst>
                <a:gd name="adj1" fmla="val 22757"/>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3BD25D4B-FC93-CC14-0E87-E21BC1852F56}"/>
                </a:ext>
              </a:extLst>
            </p:cNvPr>
            <p:cNvSpPr txBox="1"/>
            <p:nvPr/>
          </p:nvSpPr>
          <p:spPr>
            <a:xfrm>
              <a:off x="7097633" y="3805527"/>
              <a:ext cx="952705" cy="338554"/>
            </a:xfrm>
            <a:prstGeom prst="rect">
              <a:avLst/>
            </a:prstGeom>
            <a:noFill/>
          </p:spPr>
          <p:txBody>
            <a:bodyPr wrap="square" rtlCol="0">
              <a:spAutoFit/>
            </a:bodyPr>
            <a:lstStyle/>
            <a:p>
              <a:r>
                <a:rPr lang="en-US" sz="800">
                  <a:solidFill>
                    <a:schemeClr val="accent5">
                      <a:lumMod val="75000"/>
                    </a:schemeClr>
                  </a:solidFill>
                  <a:latin typeface="Biome" panose="020B0604020202020204" pitchFamily="34" charset="0"/>
                  <a:ea typeface="STHupo" panose="02010800040101010101" pitchFamily="2" charset="-122"/>
                  <a:cs typeface="Biome" panose="020B0604020202020204" pitchFamily="34" charset="0"/>
                </a:rPr>
                <a:t>Phone assembly</a:t>
              </a:r>
            </a:p>
          </p:txBody>
        </p:sp>
        <p:cxnSp>
          <p:nvCxnSpPr>
            <p:cNvPr id="56" name="Connecteur droit 55">
              <a:extLst>
                <a:ext uri="{FF2B5EF4-FFF2-40B4-BE49-F238E27FC236}">
                  <a16:creationId xmlns:a16="http://schemas.microsoft.com/office/drawing/2014/main" id="{FB77ED16-4D82-4A0A-D597-BEA43C65F408}"/>
                </a:ext>
              </a:extLst>
            </p:cNvPr>
            <p:cNvCxnSpPr>
              <a:cxnSpLocks/>
            </p:cNvCxnSpPr>
            <p:nvPr/>
          </p:nvCxnSpPr>
          <p:spPr>
            <a:xfrm>
              <a:off x="7967789" y="3723762"/>
              <a:ext cx="0" cy="463225"/>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7" name="ZoneTexte 56">
              <a:extLst>
                <a:ext uri="{FF2B5EF4-FFF2-40B4-BE49-F238E27FC236}">
                  <a16:creationId xmlns:a16="http://schemas.microsoft.com/office/drawing/2014/main" id="{8CA1FEE0-EC77-472C-586F-382E09BAA440}"/>
                </a:ext>
              </a:extLst>
            </p:cNvPr>
            <p:cNvSpPr txBox="1"/>
            <p:nvPr/>
          </p:nvSpPr>
          <p:spPr>
            <a:xfrm>
              <a:off x="8047792" y="3799174"/>
              <a:ext cx="296184" cy="369332"/>
            </a:xfrm>
            <a:prstGeom prst="rect">
              <a:avLst/>
            </a:prstGeom>
            <a:noFill/>
          </p:spPr>
          <p:txBody>
            <a:bodyPr wrap="square" rtlCol="0">
              <a:spAutoFit/>
            </a:bodyPr>
            <a:lstStyle/>
            <a:p>
              <a:pPr algn="ctr"/>
              <a:r>
                <a:rPr lang="en-GB" dirty="0">
                  <a:solidFill>
                    <a:schemeClr val="accent5">
                      <a:lumMod val="75000"/>
                    </a:schemeClr>
                  </a:solidFill>
                  <a:latin typeface="Biome" panose="020B0604020202020204" pitchFamily="34" charset="0"/>
                  <a:ea typeface="STHupo" panose="02010800040101010101" pitchFamily="2" charset="-122"/>
                  <a:cs typeface="Biome" panose="020B0604020202020204" pitchFamily="34" charset="0"/>
                </a:rPr>
                <a:t>1</a:t>
              </a:r>
              <a:endParaRPr lang="en-GB" sz="1200" dirty="0">
                <a:solidFill>
                  <a:schemeClr val="accent5">
                    <a:lumMod val="75000"/>
                  </a:schemeClr>
                </a:solidFill>
                <a:latin typeface="Biome" panose="020B0604020202020204" pitchFamily="34" charset="0"/>
                <a:ea typeface="STHupo" panose="02010800040101010101" pitchFamily="2" charset="-122"/>
                <a:cs typeface="Biome" panose="020B0604020202020204" pitchFamily="34" charset="0"/>
              </a:endParaRPr>
            </a:p>
          </p:txBody>
        </p:sp>
      </p:grpSp>
      <p:grpSp>
        <p:nvGrpSpPr>
          <p:cNvPr id="58" name="Groupe 57">
            <a:extLst>
              <a:ext uri="{FF2B5EF4-FFF2-40B4-BE49-F238E27FC236}">
                <a16:creationId xmlns:a16="http://schemas.microsoft.com/office/drawing/2014/main" id="{5849699B-A4B1-A5E5-DB2A-6D3D3685BCFD}"/>
              </a:ext>
            </a:extLst>
          </p:cNvPr>
          <p:cNvGrpSpPr/>
          <p:nvPr/>
        </p:nvGrpSpPr>
        <p:grpSpPr>
          <a:xfrm>
            <a:off x="7140018" y="4774912"/>
            <a:ext cx="1316151" cy="1688211"/>
            <a:chOff x="7054931" y="4696372"/>
            <a:chExt cx="1316151" cy="1688211"/>
          </a:xfrm>
        </p:grpSpPr>
        <p:sp>
          <p:nvSpPr>
            <p:cNvPr id="59" name="Rectangle : coins arrondis 58">
              <a:extLst>
                <a:ext uri="{FF2B5EF4-FFF2-40B4-BE49-F238E27FC236}">
                  <a16:creationId xmlns:a16="http://schemas.microsoft.com/office/drawing/2014/main" id="{85107966-0645-6464-C8E9-3BA10F797E42}"/>
                </a:ext>
              </a:extLst>
            </p:cNvPr>
            <p:cNvSpPr/>
            <p:nvPr/>
          </p:nvSpPr>
          <p:spPr>
            <a:xfrm>
              <a:off x="7054931" y="4696372"/>
              <a:ext cx="1289370"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Rectangle : avec coins arrondis en haut 59">
              <a:extLst>
                <a:ext uri="{FF2B5EF4-FFF2-40B4-BE49-F238E27FC236}">
                  <a16:creationId xmlns:a16="http://schemas.microsoft.com/office/drawing/2014/main" id="{379ACFA1-47E4-E52B-E1CB-F3AEAFFA58E8}"/>
                </a:ext>
              </a:extLst>
            </p:cNvPr>
            <p:cNvSpPr/>
            <p:nvPr/>
          </p:nvSpPr>
          <p:spPr>
            <a:xfrm rot="10800000">
              <a:off x="7073518" y="5922091"/>
              <a:ext cx="1261429" cy="417054"/>
            </a:xfrm>
            <a:prstGeom prst="round2SameRect">
              <a:avLst>
                <a:gd name="adj1" fmla="val 9537"/>
                <a:gd name="adj2" fmla="val 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ZoneTexte 60">
              <a:extLst>
                <a:ext uri="{FF2B5EF4-FFF2-40B4-BE49-F238E27FC236}">
                  <a16:creationId xmlns:a16="http://schemas.microsoft.com/office/drawing/2014/main" id="{4AED89C9-9C4D-126E-EB25-6752E3437CED}"/>
                </a:ext>
              </a:extLst>
            </p:cNvPr>
            <p:cNvSpPr txBox="1"/>
            <p:nvPr/>
          </p:nvSpPr>
          <p:spPr>
            <a:xfrm>
              <a:off x="7202944" y="5981532"/>
              <a:ext cx="578031" cy="338554"/>
            </a:xfrm>
            <a:prstGeom prst="rect">
              <a:avLst/>
            </a:prstGeom>
            <a:noFill/>
          </p:spPr>
          <p:txBody>
            <a:bodyPr wrap="square" rtlCol="0">
              <a:spAutoFit/>
            </a:bodyPr>
            <a:lstStyle/>
            <a:p>
              <a:pPr algn="ctr"/>
              <a:r>
                <a:rPr lang="en-GB" sz="1600" dirty="0">
                  <a:solidFill>
                    <a:schemeClr val="bg1"/>
                  </a:solidFill>
                  <a:latin typeface="Biome" panose="020B0604020202020204" pitchFamily="34" charset="0"/>
                  <a:ea typeface="STHupo" panose="02010800040101010101" pitchFamily="2" charset="-122"/>
                  <a:cs typeface="Biome" panose="020B0604020202020204" pitchFamily="34" charset="0"/>
                </a:rPr>
                <a:t>CO</a:t>
              </a:r>
              <a:r>
                <a:rPr lang="en-GB" sz="1600" baseline="-25000" dirty="0">
                  <a:solidFill>
                    <a:schemeClr val="bg1"/>
                  </a:solidFill>
                  <a:latin typeface="Biome" panose="020B0604020202020204" pitchFamily="34" charset="0"/>
                  <a:ea typeface="STHupo" panose="02010800040101010101" pitchFamily="2" charset="-122"/>
                  <a:cs typeface="Biome" panose="020B0604020202020204" pitchFamily="34" charset="0"/>
                </a:rPr>
                <a:t>2</a:t>
              </a:r>
              <a:endParaRPr lang="en-GB" sz="16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2" name="ZoneTexte 61">
              <a:extLst>
                <a:ext uri="{FF2B5EF4-FFF2-40B4-BE49-F238E27FC236}">
                  <a16:creationId xmlns:a16="http://schemas.microsoft.com/office/drawing/2014/main" id="{DC7BF7F5-07E9-6043-D85D-D456C23EC07B}"/>
                </a:ext>
              </a:extLst>
            </p:cNvPr>
            <p:cNvSpPr txBox="1"/>
            <p:nvPr/>
          </p:nvSpPr>
          <p:spPr>
            <a:xfrm>
              <a:off x="7871484" y="5921450"/>
              <a:ext cx="499598" cy="430887"/>
            </a:xfrm>
            <a:prstGeom prst="rect">
              <a:avLst/>
            </a:prstGeom>
            <a:noFill/>
          </p:spPr>
          <p:txBody>
            <a:bodyPr wrap="square" rtlCol="0">
              <a:spAutoFit/>
            </a:bodyPr>
            <a:lstStyle/>
            <a:p>
              <a:pPr algn="ctr"/>
              <a:r>
                <a:rPr lang="en-GB" sz="1200"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000" dirty="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en-GB" sz="1000" dirty="0">
                  <a:solidFill>
                    <a:schemeClr val="bg1"/>
                  </a:solidFill>
                  <a:latin typeface="Biome" panose="020B0604020202020204" pitchFamily="34" charset="0"/>
                  <a:ea typeface="STHupo" panose="02010800040101010101" pitchFamily="2" charset="-122"/>
                  <a:cs typeface="Biome" panose="020B0604020202020204" pitchFamily="34" charset="0"/>
                </a:rPr>
                <a:t>kg</a:t>
              </a:r>
            </a:p>
          </p:txBody>
        </p:sp>
        <p:cxnSp>
          <p:nvCxnSpPr>
            <p:cNvPr id="63" name="Connecteur droit 62">
              <a:extLst>
                <a:ext uri="{FF2B5EF4-FFF2-40B4-BE49-F238E27FC236}">
                  <a16:creationId xmlns:a16="http://schemas.microsoft.com/office/drawing/2014/main" id="{F6D58281-80D3-6F1B-90E6-FC3C1AB67ADA}"/>
                </a:ext>
              </a:extLst>
            </p:cNvPr>
            <p:cNvCxnSpPr>
              <a:cxnSpLocks/>
            </p:cNvCxnSpPr>
            <p:nvPr/>
          </p:nvCxnSpPr>
          <p:spPr>
            <a:xfrm>
              <a:off x="7898306" y="5909772"/>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Graphique 63">
              <a:extLst>
                <a:ext uri="{FF2B5EF4-FFF2-40B4-BE49-F238E27FC236}">
                  <a16:creationId xmlns:a16="http://schemas.microsoft.com/office/drawing/2014/main" id="{1CE02285-B82D-1D14-2BD0-A7782252A0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7420" y="5011608"/>
              <a:ext cx="853863" cy="683090"/>
            </a:xfrm>
            <a:prstGeom prst="rect">
              <a:avLst/>
            </a:prstGeom>
          </p:spPr>
        </p:pic>
      </p:grpSp>
      <p:grpSp>
        <p:nvGrpSpPr>
          <p:cNvPr id="65" name="Groupe 64">
            <a:extLst>
              <a:ext uri="{FF2B5EF4-FFF2-40B4-BE49-F238E27FC236}">
                <a16:creationId xmlns:a16="http://schemas.microsoft.com/office/drawing/2014/main" id="{B1E08120-869F-F558-9946-A0B376A9CFB0}"/>
              </a:ext>
            </a:extLst>
          </p:cNvPr>
          <p:cNvGrpSpPr/>
          <p:nvPr/>
        </p:nvGrpSpPr>
        <p:grpSpPr>
          <a:xfrm>
            <a:off x="943436" y="3478272"/>
            <a:ext cx="1335969" cy="1688211"/>
            <a:chOff x="1444734" y="1671847"/>
            <a:chExt cx="1335969" cy="1688211"/>
          </a:xfrm>
        </p:grpSpPr>
        <p:sp>
          <p:nvSpPr>
            <p:cNvPr id="66" name="Rectangle : coins arrondis 65">
              <a:extLst>
                <a:ext uri="{FF2B5EF4-FFF2-40B4-BE49-F238E27FC236}">
                  <a16:creationId xmlns:a16="http://schemas.microsoft.com/office/drawing/2014/main" id="{56168462-3D47-3CBB-6510-10388BBBC385}"/>
                </a:ext>
              </a:extLst>
            </p:cNvPr>
            <p:cNvSpPr/>
            <p:nvPr/>
          </p:nvSpPr>
          <p:spPr>
            <a:xfrm>
              <a:off x="1464552" y="1671847"/>
              <a:ext cx="1289370" cy="1654660"/>
            </a:xfrm>
            <a:prstGeom prst="roundRect">
              <a:avLst>
                <a:gd name="adj" fmla="val 6589"/>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Rectangle : avec coins arrondis en haut 66">
              <a:extLst>
                <a:ext uri="{FF2B5EF4-FFF2-40B4-BE49-F238E27FC236}">
                  <a16:creationId xmlns:a16="http://schemas.microsoft.com/office/drawing/2014/main" id="{B115A4DE-F824-7CE0-31B8-15EBB43843B5}"/>
                </a:ext>
              </a:extLst>
            </p:cNvPr>
            <p:cNvSpPr/>
            <p:nvPr/>
          </p:nvSpPr>
          <p:spPr>
            <a:xfrm rot="10800000">
              <a:off x="1483140" y="2908583"/>
              <a:ext cx="1270398" cy="417054"/>
            </a:xfrm>
            <a:prstGeom prst="round2Same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ZoneTexte 67">
              <a:extLst>
                <a:ext uri="{FF2B5EF4-FFF2-40B4-BE49-F238E27FC236}">
                  <a16:creationId xmlns:a16="http://schemas.microsoft.com/office/drawing/2014/main" id="{ABC7566F-1CDD-BF11-48E0-C316303B81FF}"/>
                </a:ext>
              </a:extLst>
            </p:cNvPr>
            <p:cNvSpPr txBox="1"/>
            <p:nvPr/>
          </p:nvSpPr>
          <p:spPr>
            <a:xfrm>
              <a:off x="1444734" y="2991379"/>
              <a:ext cx="952705" cy="253916"/>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Electricity</a:t>
              </a:r>
            </a:p>
          </p:txBody>
        </p:sp>
        <p:sp>
          <p:nvSpPr>
            <p:cNvPr id="69" name="ZoneTexte 68">
              <a:extLst>
                <a:ext uri="{FF2B5EF4-FFF2-40B4-BE49-F238E27FC236}">
                  <a16:creationId xmlns:a16="http://schemas.microsoft.com/office/drawing/2014/main" id="{598B478B-2620-34AE-4426-02A1067FDFAE}"/>
                </a:ext>
              </a:extLst>
            </p:cNvPr>
            <p:cNvSpPr txBox="1"/>
            <p:nvPr/>
          </p:nvSpPr>
          <p:spPr>
            <a:xfrm>
              <a:off x="2281105" y="2896925"/>
              <a:ext cx="499598" cy="430887"/>
            </a:xfrm>
            <a:prstGeom prst="rect">
              <a:avLst/>
            </a:prstGeom>
            <a:noFill/>
          </p:spPr>
          <p:txBody>
            <a:bodyPr wrap="square" rtlCol="0">
              <a:spAutoFit/>
            </a:bodyPr>
            <a:lstStyle/>
            <a:p>
              <a:pPr algn="ctr"/>
              <a:r>
                <a:rPr lang="en-GB" sz="1200"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000" dirty="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en-GB" sz="1000" dirty="0">
                  <a:solidFill>
                    <a:schemeClr val="bg1"/>
                  </a:solidFill>
                  <a:latin typeface="Biome" panose="020B0604020202020204" pitchFamily="34" charset="0"/>
                  <a:ea typeface="STHupo" panose="02010800040101010101" pitchFamily="2" charset="-122"/>
                  <a:cs typeface="Biome" panose="020B0604020202020204" pitchFamily="34" charset="0"/>
                </a:rPr>
                <a:t>kWh</a:t>
              </a:r>
            </a:p>
          </p:txBody>
        </p:sp>
        <p:cxnSp>
          <p:nvCxnSpPr>
            <p:cNvPr id="70" name="Connecteur droit 69">
              <a:extLst>
                <a:ext uri="{FF2B5EF4-FFF2-40B4-BE49-F238E27FC236}">
                  <a16:creationId xmlns:a16="http://schemas.microsoft.com/office/drawing/2014/main" id="{1D9643EF-5E31-89C4-BBA0-C850B15D8988}"/>
                </a:ext>
              </a:extLst>
            </p:cNvPr>
            <p:cNvCxnSpPr>
              <a:cxnSpLocks/>
            </p:cNvCxnSpPr>
            <p:nvPr/>
          </p:nvCxnSpPr>
          <p:spPr>
            <a:xfrm>
              <a:off x="2307927" y="2885247"/>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1" name="Graphique 70">
              <a:extLst>
                <a:ext uri="{FF2B5EF4-FFF2-40B4-BE49-F238E27FC236}">
                  <a16:creationId xmlns:a16="http://schemas.microsoft.com/office/drawing/2014/main" id="{99A691E0-085F-CEC9-332E-753564BC651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36791" y="1835090"/>
              <a:ext cx="753016" cy="903619"/>
            </a:xfrm>
            <a:prstGeom prst="rect">
              <a:avLst/>
            </a:prstGeom>
          </p:spPr>
        </p:pic>
      </p:grpSp>
      <p:grpSp>
        <p:nvGrpSpPr>
          <p:cNvPr id="72" name="Groupe 71">
            <a:extLst>
              <a:ext uri="{FF2B5EF4-FFF2-40B4-BE49-F238E27FC236}">
                <a16:creationId xmlns:a16="http://schemas.microsoft.com/office/drawing/2014/main" id="{099FCD5B-FB07-6908-FBF1-B73B4DE06835}"/>
              </a:ext>
            </a:extLst>
          </p:cNvPr>
          <p:cNvGrpSpPr/>
          <p:nvPr/>
        </p:nvGrpSpPr>
        <p:grpSpPr>
          <a:xfrm>
            <a:off x="943436" y="1487005"/>
            <a:ext cx="1335969" cy="1688211"/>
            <a:chOff x="3834764" y="3851691"/>
            <a:chExt cx="1335969" cy="1688211"/>
          </a:xfrm>
        </p:grpSpPr>
        <p:sp>
          <p:nvSpPr>
            <p:cNvPr id="73" name="Rectangle : coins arrondis 72">
              <a:extLst>
                <a:ext uri="{FF2B5EF4-FFF2-40B4-BE49-F238E27FC236}">
                  <a16:creationId xmlns:a16="http://schemas.microsoft.com/office/drawing/2014/main" id="{24199113-A7D9-67D3-AACC-F12E3C84EB75}"/>
                </a:ext>
              </a:extLst>
            </p:cNvPr>
            <p:cNvSpPr/>
            <p:nvPr/>
          </p:nvSpPr>
          <p:spPr>
            <a:xfrm>
              <a:off x="3854582" y="3851691"/>
              <a:ext cx="1289370" cy="1654660"/>
            </a:xfrm>
            <a:prstGeom prst="roundRect">
              <a:avLst>
                <a:gd name="adj" fmla="val 6589"/>
              </a:avLst>
            </a:prstGeom>
            <a:solidFill>
              <a:schemeClr val="bg1"/>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Rectangle : avec coins arrondis en haut 73">
              <a:extLst>
                <a:ext uri="{FF2B5EF4-FFF2-40B4-BE49-F238E27FC236}">
                  <a16:creationId xmlns:a16="http://schemas.microsoft.com/office/drawing/2014/main" id="{DE1E5AC7-269C-E2DC-3084-4547003E334A}"/>
                </a:ext>
              </a:extLst>
            </p:cNvPr>
            <p:cNvSpPr/>
            <p:nvPr/>
          </p:nvSpPr>
          <p:spPr>
            <a:xfrm rot="10800000">
              <a:off x="3873170" y="5077410"/>
              <a:ext cx="1273770" cy="417054"/>
            </a:xfrm>
            <a:prstGeom prst="round2Same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ZoneTexte 74">
              <a:extLst>
                <a:ext uri="{FF2B5EF4-FFF2-40B4-BE49-F238E27FC236}">
                  <a16:creationId xmlns:a16="http://schemas.microsoft.com/office/drawing/2014/main" id="{B68B2D08-A14D-B194-83CA-6570CBB7C0AD}"/>
                </a:ext>
              </a:extLst>
            </p:cNvPr>
            <p:cNvSpPr txBox="1"/>
            <p:nvPr/>
          </p:nvSpPr>
          <p:spPr>
            <a:xfrm>
              <a:off x="3834764" y="5086319"/>
              <a:ext cx="952705" cy="430887"/>
            </a:xfrm>
            <a:prstGeom prst="rect">
              <a:avLst/>
            </a:prstGeom>
            <a:noFill/>
          </p:spPr>
          <p:txBody>
            <a:bodyPr wrap="square" rtlCol="0">
              <a:spAutoFit/>
            </a:bodyPr>
            <a:lstStyle/>
            <a:p>
              <a:r>
                <a:rPr lang="en-US" sz="1100">
                  <a:solidFill>
                    <a:schemeClr val="bg1"/>
                  </a:solidFill>
                  <a:latin typeface="Biome" panose="020B0604020202020204" pitchFamily="34" charset="0"/>
                  <a:ea typeface="STHupo" panose="02010800040101010101" pitchFamily="2" charset="-122"/>
                  <a:cs typeface="Biome" panose="020B0604020202020204" pitchFamily="34" charset="0"/>
                </a:rPr>
                <a:t>Phone display</a:t>
              </a:r>
            </a:p>
          </p:txBody>
        </p:sp>
        <p:sp>
          <p:nvSpPr>
            <p:cNvPr id="76" name="ZoneTexte 75">
              <a:extLst>
                <a:ext uri="{FF2B5EF4-FFF2-40B4-BE49-F238E27FC236}">
                  <a16:creationId xmlns:a16="http://schemas.microsoft.com/office/drawing/2014/main" id="{C2E824FC-4344-19AA-3748-B237E0F5F713}"/>
                </a:ext>
              </a:extLst>
            </p:cNvPr>
            <p:cNvSpPr txBox="1"/>
            <p:nvPr/>
          </p:nvSpPr>
          <p:spPr>
            <a:xfrm>
              <a:off x="4671135" y="5111255"/>
              <a:ext cx="499598" cy="369332"/>
            </a:xfrm>
            <a:prstGeom prst="rect">
              <a:avLst/>
            </a:prstGeom>
            <a:noFill/>
          </p:spPr>
          <p:txBody>
            <a:bodyPr wrap="square" rtlCol="0">
              <a:spAutoFit/>
            </a:bodyPr>
            <a:lstStyle/>
            <a:p>
              <a:pPr algn="ctr"/>
              <a:r>
                <a:rPr lang="en-GB"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2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cxnSp>
          <p:nvCxnSpPr>
            <p:cNvPr id="77" name="Connecteur droit 76">
              <a:extLst>
                <a:ext uri="{FF2B5EF4-FFF2-40B4-BE49-F238E27FC236}">
                  <a16:creationId xmlns:a16="http://schemas.microsoft.com/office/drawing/2014/main" id="{1CF27335-1B0A-23AC-E1DA-6D2C5DB50771}"/>
                </a:ext>
              </a:extLst>
            </p:cNvPr>
            <p:cNvCxnSpPr>
              <a:cxnSpLocks/>
            </p:cNvCxnSpPr>
            <p:nvPr/>
          </p:nvCxnSpPr>
          <p:spPr>
            <a:xfrm>
              <a:off x="4697957" y="5065091"/>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8" name="Graphique 77">
              <a:extLst>
                <a:ext uri="{FF2B5EF4-FFF2-40B4-BE49-F238E27FC236}">
                  <a16:creationId xmlns:a16="http://schemas.microsoft.com/office/drawing/2014/main" id="{B4E42BBF-F045-40FE-5182-C6BFEE1823E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24422" y="4149263"/>
              <a:ext cx="549690" cy="732920"/>
            </a:xfrm>
            <a:prstGeom prst="rect">
              <a:avLst/>
            </a:prstGeom>
          </p:spPr>
        </p:pic>
      </p:grpSp>
      <p:grpSp>
        <p:nvGrpSpPr>
          <p:cNvPr id="79" name="Groupe 78">
            <a:extLst>
              <a:ext uri="{FF2B5EF4-FFF2-40B4-BE49-F238E27FC236}">
                <a16:creationId xmlns:a16="http://schemas.microsoft.com/office/drawing/2014/main" id="{AEDEF0BE-4ED7-3844-8A90-EA299B379C51}"/>
              </a:ext>
            </a:extLst>
          </p:cNvPr>
          <p:cNvGrpSpPr/>
          <p:nvPr/>
        </p:nvGrpSpPr>
        <p:grpSpPr>
          <a:xfrm>
            <a:off x="2531336" y="1488191"/>
            <a:ext cx="1355269" cy="1688211"/>
            <a:chOff x="2531336" y="1488191"/>
            <a:chExt cx="1355269" cy="1688211"/>
          </a:xfrm>
        </p:grpSpPr>
        <p:sp>
          <p:nvSpPr>
            <p:cNvPr id="80" name="Rectangle : coins arrondis 79">
              <a:extLst>
                <a:ext uri="{FF2B5EF4-FFF2-40B4-BE49-F238E27FC236}">
                  <a16:creationId xmlns:a16="http://schemas.microsoft.com/office/drawing/2014/main" id="{248835D7-6986-475E-FF31-EE46BFB3750F}"/>
                </a:ext>
              </a:extLst>
            </p:cNvPr>
            <p:cNvSpPr/>
            <p:nvPr/>
          </p:nvSpPr>
          <p:spPr>
            <a:xfrm>
              <a:off x="2564310" y="1488191"/>
              <a:ext cx="1289370" cy="1654660"/>
            </a:xfrm>
            <a:prstGeom prst="roundRect">
              <a:avLst>
                <a:gd name="adj" fmla="val 6589"/>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Rectangle : avec coins arrondis en haut 80">
              <a:extLst>
                <a:ext uri="{FF2B5EF4-FFF2-40B4-BE49-F238E27FC236}">
                  <a16:creationId xmlns:a16="http://schemas.microsoft.com/office/drawing/2014/main" id="{253DACC4-07E0-5E46-A180-FC5B156EA1A5}"/>
                </a:ext>
              </a:extLst>
            </p:cNvPr>
            <p:cNvSpPr/>
            <p:nvPr/>
          </p:nvSpPr>
          <p:spPr>
            <a:xfrm rot="10800000">
              <a:off x="2582898" y="2713910"/>
              <a:ext cx="1273770" cy="417054"/>
            </a:xfrm>
            <a:prstGeom prst="round2Same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ZoneTexte 81">
              <a:extLst>
                <a:ext uri="{FF2B5EF4-FFF2-40B4-BE49-F238E27FC236}">
                  <a16:creationId xmlns:a16="http://schemas.microsoft.com/office/drawing/2014/main" id="{4D49D276-9D20-554F-A7D8-6C89F770A90D}"/>
                </a:ext>
              </a:extLst>
            </p:cNvPr>
            <p:cNvSpPr txBox="1"/>
            <p:nvPr/>
          </p:nvSpPr>
          <p:spPr>
            <a:xfrm>
              <a:off x="2531336" y="2722819"/>
              <a:ext cx="95270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Phone battery</a:t>
              </a:r>
            </a:p>
          </p:txBody>
        </p:sp>
        <p:cxnSp>
          <p:nvCxnSpPr>
            <p:cNvPr id="83" name="Connecteur droit 82">
              <a:extLst>
                <a:ext uri="{FF2B5EF4-FFF2-40B4-BE49-F238E27FC236}">
                  <a16:creationId xmlns:a16="http://schemas.microsoft.com/office/drawing/2014/main" id="{7D6DA6E8-DFBF-645D-BD1F-3D4E96180991}"/>
                </a:ext>
              </a:extLst>
            </p:cNvPr>
            <p:cNvCxnSpPr>
              <a:cxnSpLocks/>
            </p:cNvCxnSpPr>
            <p:nvPr/>
          </p:nvCxnSpPr>
          <p:spPr>
            <a:xfrm>
              <a:off x="3407685" y="2701591"/>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84" name="Graphique 83">
              <a:extLst>
                <a:ext uri="{FF2B5EF4-FFF2-40B4-BE49-F238E27FC236}">
                  <a16:creationId xmlns:a16="http://schemas.microsoft.com/office/drawing/2014/main" id="{86B29A07-57A3-6CAB-A8D8-CFA366A88D8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21609" y="1815783"/>
              <a:ext cx="763498" cy="763498"/>
            </a:xfrm>
            <a:prstGeom prst="rect">
              <a:avLst/>
            </a:prstGeom>
          </p:spPr>
        </p:pic>
        <p:sp>
          <p:nvSpPr>
            <p:cNvPr id="85" name="ZoneTexte 84">
              <a:extLst>
                <a:ext uri="{FF2B5EF4-FFF2-40B4-BE49-F238E27FC236}">
                  <a16:creationId xmlns:a16="http://schemas.microsoft.com/office/drawing/2014/main" id="{2CD6A639-89F8-D118-572A-335355289F80}"/>
                </a:ext>
              </a:extLst>
            </p:cNvPr>
            <p:cNvSpPr txBox="1"/>
            <p:nvPr/>
          </p:nvSpPr>
          <p:spPr>
            <a:xfrm>
              <a:off x="3387007" y="2707818"/>
              <a:ext cx="499598" cy="430887"/>
            </a:xfrm>
            <a:prstGeom prst="rect">
              <a:avLst/>
            </a:prstGeom>
            <a:noFill/>
          </p:spPr>
          <p:txBody>
            <a:bodyPr wrap="square" rtlCol="0">
              <a:spAutoFit/>
            </a:bodyPr>
            <a:lstStyle/>
            <a:p>
              <a:pPr algn="ctr"/>
              <a:r>
                <a:rPr lang="en-GB" sz="1200" dirty="0">
                  <a:solidFill>
                    <a:schemeClr val="bg1"/>
                  </a:solidFill>
                  <a:latin typeface="Biome" panose="020B0604020202020204" pitchFamily="34" charset="0"/>
                  <a:ea typeface="STHupo" panose="02010800040101010101" pitchFamily="2" charset="-122"/>
                  <a:cs typeface="Biome" panose="020B0604020202020204" pitchFamily="34" charset="0"/>
                </a:rPr>
                <a:t>4</a:t>
              </a:r>
              <a:endParaRPr lang="en-GB" sz="1000" dirty="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en-GB" sz="1000" dirty="0">
                  <a:solidFill>
                    <a:schemeClr val="bg1"/>
                  </a:solidFill>
                  <a:latin typeface="Biome" panose="020B0604020202020204" pitchFamily="34" charset="0"/>
                  <a:ea typeface="STHupo" panose="02010800040101010101" pitchFamily="2" charset="-122"/>
                  <a:cs typeface="Biome" panose="020B0604020202020204" pitchFamily="34" charset="0"/>
                </a:rPr>
                <a:t>Ah</a:t>
              </a:r>
            </a:p>
          </p:txBody>
        </p:sp>
      </p:grpSp>
      <p:cxnSp>
        <p:nvCxnSpPr>
          <p:cNvPr id="86" name="Connecteur droit avec flèche 85">
            <a:extLst>
              <a:ext uri="{FF2B5EF4-FFF2-40B4-BE49-F238E27FC236}">
                <a16:creationId xmlns:a16="http://schemas.microsoft.com/office/drawing/2014/main" id="{EB50E6F6-E0AE-B1B4-6380-4E1AEBC31150}"/>
              </a:ext>
            </a:extLst>
          </p:cNvPr>
          <p:cNvCxnSpPr/>
          <p:nvPr/>
        </p:nvCxnSpPr>
        <p:spPr>
          <a:xfrm>
            <a:off x="5910146" y="3286859"/>
            <a:ext cx="1003610"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eur droit avec flèche 86">
            <a:extLst>
              <a:ext uri="{FF2B5EF4-FFF2-40B4-BE49-F238E27FC236}">
                <a16:creationId xmlns:a16="http://schemas.microsoft.com/office/drawing/2014/main" id="{377D4BD7-9B79-F4B2-068A-8F457C4C9D2F}"/>
              </a:ext>
            </a:extLst>
          </p:cNvPr>
          <p:cNvCxnSpPr/>
          <p:nvPr/>
        </p:nvCxnSpPr>
        <p:spPr>
          <a:xfrm>
            <a:off x="8708860" y="3310590"/>
            <a:ext cx="1003610"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a16="http://schemas.microsoft.com/office/drawing/2014/main" id="{49D3308A-CA41-A6F9-23C6-B02F7734C552}"/>
              </a:ext>
            </a:extLst>
          </p:cNvPr>
          <p:cNvCxnSpPr/>
          <p:nvPr/>
        </p:nvCxnSpPr>
        <p:spPr>
          <a:xfrm>
            <a:off x="7779438" y="4293073"/>
            <a:ext cx="0" cy="413714"/>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e 88">
            <a:extLst>
              <a:ext uri="{FF2B5EF4-FFF2-40B4-BE49-F238E27FC236}">
                <a16:creationId xmlns:a16="http://schemas.microsoft.com/office/drawing/2014/main" id="{854A3FEA-D6DA-4891-CBD7-AD1880573B72}"/>
              </a:ext>
            </a:extLst>
          </p:cNvPr>
          <p:cNvGrpSpPr/>
          <p:nvPr/>
        </p:nvGrpSpPr>
        <p:grpSpPr>
          <a:xfrm>
            <a:off x="10075556" y="2506210"/>
            <a:ext cx="1381686" cy="1688211"/>
            <a:chOff x="3317510" y="2147273"/>
            <a:chExt cx="1381686" cy="1688211"/>
          </a:xfrm>
        </p:grpSpPr>
        <p:sp>
          <p:nvSpPr>
            <p:cNvPr id="90" name="Rectangle : coins arrondis 89">
              <a:extLst>
                <a:ext uri="{FF2B5EF4-FFF2-40B4-BE49-F238E27FC236}">
                  <a16:creationId xmlns:a16="http://schemas.microsoft.com/office/drawing/2014/main" id="{5D3F3322-8505-A293-6E07-D73534405266}"/>
                </a:ext>
              </a:extLst>
            </p:cNvPr>
            <p:cNvSpPr/>
            <p:nvPr/>
          </p:nvSpPr>
          <p:spPr>
            <a:xfrm>
              <a:off x="3383045" y="2147273"/>
              <a:ext cx="1289370"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 avec coins arrondis en haut 90">
              <a:extLst>
                <a:ext uri="{FF2B5EF4-FFF2-40B4-BE49-F238E27FC236}">
                  <a16:creationId xmlns:a16="http://schemas.microsoft.com/office/drawing/2014/main" id="{BC724529-CD3B-8615-D030-244517C109BA}"/>
                </a:ext>
              </a:extLst>
            </p:cNvPr>
            <p:cNvSpPr/>
            <p:nvPr/>
          </p:nvSpPr>
          <p:spPr>
            <a:xfrm rot="10800000">
              <a:off x="3401633" y="3372992"/>
              <a:ext cx="1270782"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ZoneTexte 91">
              <a:extLst>
                <a:ext uri="{FF2B5EF4-FFF2-40B4-BE49-F238E27FC236}">
                  <a16:creationId xmlns:a16="http://schemas.microsoft.com/office/drawing/2014/main" id="{7BDCCE0B-22DF-14FF-A84B-A099E3C0C253}"/>
                </a:ext>
              </a:extLst>
            </p:cNvPr>
            <p:cNvSpPr txBox="1"/>
            <p:nvPr/>
          </p:nvSpPr>
          <p:spPr>
            <a:xfrm>
              <a:off x="3317510" y="3480939"/>
              <a:ext cx="952705" cy="230832"/>
            </a:xfrm>
            <a:prstGeom prst="rect">
              <a:avLst/>
            </a:prstGeom>
            <a:noFill/>
          </p:spPr>
          <p:txBody>
            <a:bodyPr wrap="square" rtlCol="0">
              <a:spAutoFit/>
            </a:bodyPr>
            <a:lstStyle/>
            <a:p>
              <a:pPr algn="ctr"/>
              <a:r>
                <a:rPr lang="fr-FR" sz="900" dirty="0">
                  <a:solidFill>
                    <a:schemeClr val="bg1"/>
                  </a:solidFill>
                  <a:latin typeface="Biome" panose="020B0604020202020204" pitchFamily="34" charset="0"/>
                  <a:ea typeface="STHupo" panose="02010800040101010101" pitchFamily="2" charset="-122"/>
                  <a:cs typeface="Biome" panose="020B0604020202020204" pitchFamily="34" charset="0"/>
                </a:rPr>
                <a:t>Smartphone</a:t>
              </a:r>
            </a:p>
          </p:txBody>
        </p:sp>
        <p:sp>
          <p:nvSpPr>
            <p:cNvPr id="93" name="ZoneTexte 92">
              <a:extLst>
                <a:ext uri="{FF2B5EF4-FFF2-40B4-BE49-F238E27FC236}">
                  <a16:creationId xmlns:a16="http://schemas.microsoft.com/office/drawing/2014/main" id="{D95C02E7-1976-AD91-8210-54F6800DE6E0}"/>
                </a:ext>
              </a:extLst>
            </p:cNvPr>
            <p:cNvSpPr txBox="1"/>
            <p:nvPr/>
          </p:nvSpPr>
          <p:spPr>
            <a:xfrm>
              <a:off x="4199598" y="3406837"/>
              <a:ext cx="499598" cy="369332"/>
            </a:xfrm>
            <a:prstGeom prst="rect">
              <a:avLst/>
            </a:prstGeom>
            <a:noFill/>
          </p:spPr>
          <p:txBody>
            <a:bodyPr wrap="square" rtlCol="0">
              <a:spAutoFit/>
            </a:bodyPr>
            <a:lstStyle/>
            <a:p>
              <a:pPr algn="ctr"/>
              <a:r>
                <a:rPr lang="en-GB"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2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cxnSp>
          <p:nvCxnSpPr>
            <p:cNvPr id="94" name="Connecteur droit 93">
              <a:extLst>
                <a:ext uri="{FF2B5EF4-FFF2-40B4-BE49-F238E27FC236}">
                  <a16:creationId xmlns:a16="http://schemas.microsoft.com/office/drawing/2014/main" id="{FBA04029-D809-3C6B-751D-A300256592F1}"/>
                </a:ext>
              </a:extLst>
            </p:cNvPr>
            <p:cNvCxnSpPr>
              <a:cxnSpLocks/>
            </p:cNvCxnSpPr>
            <p:nvPr/>
          </p:nvCxnSpPr>
          <p:spPr>
            <a:xfrm>
              <a:off x="4226420" y="3360673"/>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5" name="Graphique 94">
              <a:extLst>
                <a:ext uri="{FF2B5EF4-FFF2-40B4-BE49-F238E27FC236}">
                  <a16:creationId xmlns:a16="http://schemas.microsoft.com/office/drawing/2014/main" id="{7AAE8822-99B6-2802-174A-3CB1F5A43A2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711132" y="2332663"/>
              <a:ext cx="631965" cy="842620"/>
            </a:xfrm>
            <a:prstGeom prst="rect">
              <a:avLst/>
            </a:prstGeom>
          </p:spPr>
        </p:pic>
      </p:grpSp>
      <p:sp>
        <p:nvSpPr>
          <p:cNvPr id="3" name="ZoneTexte 2">
            <a:extLst>
              <a:ext uri="{FF2B5EF4-FFF2-40B4-BE49-F238E27FC236}">
                <a16:creationId xmlns:a16="http://schemas.microsoft.com/office/drawing/2014/main" id="{573061B8-52F4-49BC-9A83-4CD5D579F629}"/>
              </a:ext>
            </a:extLst>
          </p:cNvPr>
          <p:cNvSpPr txBox="1"/>
          <p:nvPr/>
        </p:nvSpPr>
        <p:spPr>
          <a:xfrm>
            <a:off x="769494" y="598183"/>
            <a:ext cx="6476773" cy="1071062"/>
          </a:xfrm>
          <a:prstGeom prst="rect">
            <a:avLst/>
          </a:prstGeom>
          <a:noFill/>
        </p:spPr>
        <p:txBody>
          <a:bodyPr wrap="none" rtlCol="0">
            <a:sp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Reference flow</a:t>
            </a:r>
          </a:p>
          <a:p>
            <a:pPr marL="884238" lvl="1" indent="-342900" defTabSz="2271004">
              <a:lnSpc>
                <a:spcPct val="120000"/>
              </a:lnSpc>
              <a:spcBef>
                <a:spcPts val="0"/>
              </a:spcBef>
              <a:buClr>
                <a:schemeClr val="accent1"/>
              </a:buClr>
              <a:buFont typeface="Wingdings" panose="05000000000000000000" pitchFamily="2" charset="2"/>
              <a:buChar char="q"/>
              <a:defRPr/>
            </a:pPr>
            <a:r>
              <a:rPr lang="en-US" dirty="0"/>
              <a:t>Amount of product or service to reach functional unit.</a:t>
            </a:r>
          </a:p>
          <a:p>
            <a:endParaRPr lang="en-US" dirty="0"/>
          </a:p>
        </p:txBody>
      </p:sp>
    </p:spTree>
    <p:extLst>
      <p:ext uri="{BB962C8B-B14F-4D97-AF65-F5344CB8AC3E}">
        <p14:creationId xmlns:p14="http://schemas.microsoft.com/office/powerpoint/2010/main" val="13101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Sequential computation : an example</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15</a:t>
            </a:fld>
            <a:endParaRPr lang="fr-FR" dirty="0"/>
          </a:p>
        </p:txBody>
      </p:sp>
      <p:grpSp>
        <p:nvGrpSpPr>
          <p:cNvPr id="3" name="Groupe 2">
            <a:extLst>
              <a:ext uri="{FF2B5EF4-FFF2-40B4-BE49-F238E27FC236}">
                <a16:creationId xmlns:a16="http://schemas.microsoft.com/office/drawing/2014/main" id="{F37D7CEE-A7E7-5DEE-790F-2EE4123072B1}"/>
              </a:ext>
            </a:extLst>
          </p:cNvPr>
          <p:cNvGrpSpPr/>
          <p:nvPr/>
        </p:nvGrpSpPr>
        <p:grpSpPr>
          <a:xfrm>
            <a:off x="5394327" y="1689165"/>
            <a:ext cx="1357332" cy="1688308"/>
            <a:chOff x="5394327" y="1689165"/>
            <a:chExt cx="1357332" cy="1688308"/>
          </a:xfrm>
        </p:grpSpPr>
        <p:sp>
          <p:nvSpPr>
            <p:cNvPr id="4" name="Rectangle : coins arrondis 3">
              <a:extLst>
                <a:ext uri="{FF2B5EF4-FFF2-40B4-BE49-F238E27FC236}">
                  <a16:creationId xmlns:a16="http://schemas.microsoft.com/office/drawing/2014/main" id="{07145276-43DE-F85B-43F0-BAF28D2B3836}"/>
                </a:ext>
              </a:extLst>
            </p:cNvPr>
            <p:cNvSpPr/>
            <p:nvPr/>
          </p:nvSpPr>
          <p:spPr>
            <a:xfrm>
              <a:off x="5435508" y="1689165"/>
              <a:ext cx="1289370" cy="1654660"/>
            </a:xfrm>
            <a:prstGeom prst="roundRect">
              <a:avLst>
                <a:gd name="adj" fmla="val 6589"/>
              </a:avLst>
            </a:prstGeom>
            <a:solidFill>
              <a:schemeClr val="accent5">
                <a:lumMod val="75000"/>
              </a:schemeClr>
            </a:solidFill>
            <a:ln w="762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avec coins arrondis en haut 5">
              <a:extLst>
                <a:ext uri="{FF2B5EF4-FFF2-40B4-BE49-F238E27FC236}">
                  <a16:creationId xmlns:a16="http://schemas.microsoft.com/office/drawing/2014/main" id="{613A26D2-A038-5345-19FC-67CD982286E4}"/>
                </a:ext>
              </a:extLst>
            </p:cNvPr>
            <p:cNvSpPr/>
            <p:nvPr/>
          </p:nvSpPr>
          <p:spPr>
            <a:xfrm rot="10800000">
              <a:off x="5436078" y="2929442"/>
              <a:ext cx="1288800" cy="417054"/>
            </a:xfrm>
            <a:prstGeom prst="round2SameRect">
              <a:avLst>
                <a:gd name="adj1" fmla="val 21235"/>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a:t>
              </a:r>
            </a:p>
          </p:txBody>
        </p:sp>
        <p:sp>
          <p:nvSpPr>
            <p:cNvPr id="10" name="ZoneTexte 9">
              <a:extLst>
                <a:ext uri="{FF2B5EF4-FFF2-40B4-BE49-F238E27FC236}">
                  <a16:creationId xmlns:a16="http://schemas.microsoft.com/office/drawing/2014/main" id="{EEA838F9-5CF5-AABB-97B9-E8B86E043C3A}"/>
                </a:ext>
              </a:extLst>
            </p:cNvPr>
            <p:cNvSpPr txBox="1"/>
            <p:nvPr/>
          </p:nvSpPr>
          <p:spPr>
            <a:xfrm>
              <a:off x="6252061" y="2914243"/>
              <a:ext cx="499598" cy="430887"/>
            </a:xfrm>
            <a:prstGeom prst="rect">
              <a:avLst/>
            </a:prstGeom>
            <a:noFill/>
          </p:spPr>
          <p:txBody>
            <a:bodyPr wrap="square" rtlCol="0">
              <a:spAutoFit/>
            </a:bodyPr>
            <a:lstStyle/>
            <a:p>
              <a:pPr algn="ctr"/>
              <a:r>
                <a:rPr lang="fr-FR" sz="1200">
                  <a:solidFill>
                    <a:schemeClr val="accent5">
                      <a:lumMod val="75000"/>
                    </a:schemeClr>
                  </a:solidFill>
                  <a:latin typeface="Biome" panose="020B0604020202020204" pitchFamily="34" charset="0"/>
                  <a:ea typeface="STHupo" panose="02010800040101010101" pitchFamily="2" charset="-122"/>
                  <a:cs typeface="Biome" panose="020B0604020202020204" pitchFamily="34" charset="0"/>
                </a:rPr>
                <a:t>1</a:t>
              </a:r>
              <a:endParaRPr lang="fr-FR" sz="1000">
                <a:solidFill>
                  <a:schemeClr val="accent5">
                    <a:lumMod val="75000"/>
                  </a:schemeClr>
                </a:solidFill>
                <a:latin typeface="Biome" panose="020B0604020202020204" pitchFamily="34" charset="0"/>
                <a:ea typeface="STHupo" panose="02010800040101010101" pitchFamily="2" charset="-122"/>
                <a:cs typeface="Biome" panose="020B0604020202020204" pitchFamily="34" charset="0"/>
              </a:endParaRPr>
            </a:p>
            <a:p>
              <a:pPr algn="ctr"/>
              <a:r>
                <a:rPr lang="fr-FR" sz="1000">
                  <a:solidFill>
                    <a:schemeClr val="accent5">
                      <a:lumMod val="75000"/>
                    </a:schemeClr>
                  </a:solidFill>
                  <a:latin typeface="Biome" panose="020B0604020202020204" pitchFamily="34" charset="0"/>
                  <a:ea typeface="STHupo" panose="02010800040101010101" pitchFamily="2" charset="-122"/>
                  <a:cs typeface="Biome" panose="020B0604020202020204" pitchFamily="34" charset="0"/>
                </a:rPr>
                <a:t>kWh</a:t>
              </a:r>
            </a:p>
          </p:txBody>
        </p:sp>
        <p:sp>
          <p:nvSpPr>
            <p:cNvPr id="11" name="ZoneTexte 10">
              <a:extLst>
                <a:ext uri="{FF2B5EF4-FFF2-40B4-BE49-F238E27FC236}">
                  <a16:creationId xmlns:a16="http://schemas.microsoft.com/office/drawing/2014/main" id="{303A07F7-8BA5-F80A-63C4-E6BA86DA5EBE}"/>
                </a:ext>
              </a:extLst>
            </p:cNvPr>
            <p:cNvSpPr txBox="1"/>
            <p:nvPr/>
          </p:nvSpPr>
          <p:spPr>
            <a:xfrm>
              <a:off x="5394327" y="2946386"/>
              <a:ext cx="952705" cy="400110"/>
            </a:xfrm>
            <a:prstGeom prst="rect">
              <a:avLst/>
            </a:prstGeom>
            <a:noFill/>
          </p:spPr>
          <p:txBody>
            <a:bodyPr wrap="square" rtlCol="0">
              <a:spAutoFit/>
            </a:bodyPr>
            <a:lstStyle/>
            <a:p>
              <a:r>
                <a:rPr lang="en-US" sz="1000">
                  <a:solidFill>
                    <a:schemeClr val="accent5">
                      <a:lumMod val="75000"/>
                    </a:schemeClr>
                  </a:solidFill>
                  <a:latin typeface="Biome" panose="020B0604020202020204" pitchFamily="34" charset="0"/>
                  <a:ea typeface="STHupo" panose="02010800040101010101" pitchFamily="2" charset="-122"/>
                  <a:cs typeface="Biome" panose="020B0604020202020204" pitchFamily="34" charset="0"/>
                </a:rPr>
                <a:t>Electricity generation</a:t>
              </a:r>
            </a:p>
          </p:txBody>
        </p:sp>
        <p:pic>
          <p:nvPicPr>
            <p:cNvPr id="12" name="Graphique 11">
              <a:extLst>
                <a:ext uri="{FF2B5EF4-FFF2-40B4-BE49-F238E27FC236}">
                  <a16:creationId xmlns:a16="http://schemas.microsoft.com/office/drawing/2014/main" id="{17543259-1183-313A-AFAF-35CE09B443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0293" y="1942954"/>
              <a:ext cx="839800" cy="717551"/>
            </a:xfrm>
            <a:prstGeom prst="rect">
              <a:avLst/>
            </a:prstGeom>
          </p:spPr>
        </p:pic>
        <p:cxnSp>
          <p:nvCxnSpPr>
            <p:cNvPr id="13" name="Connecteur droit 12">
              <a:extLst>
                <a:ext uri="{FF2B5EF4-FFF2-40B4-BE49-F238E27FC236}">
                  <a16:creationId xmlns:a16="http://schemas.microsoft.com/office/drawing/2014/main" id="{02A3B526-355F-17B6-292C-785931ACDFA3}"/>
                </a:ext>
              </a:extLst>
            </p:cNvPr>
            <p:cNvCxnSpPr>
              <a:cxnSpLocks/>
            </p:cNvCxnSpPr>
            <p:nvPr/>
          </p:nvCxnSpPr>
          <p:spPr>
            <a:xfrm>
              <a:off x="6278883" y="2893421"/>
              <a:ext cx="0" cy="484052"/>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1B4F97FE-817A-E909-728E-F962CD5DEA1F}"/>
              </a:ext>
            </a:extLst>
          </p:cNvPr>
          <p:cNvGrpSpPr/>
          <p:nvPr/>
        </p:nvGrpSpPr>
        <p:grpSpPr>
          <a:xfrm>
            <a:off x="9436853" y="1689262"/>
            <a:ext cx="1335969" cy="1688211"/>
            <a:chOff x="1444734" y="1671847"/>
            <a:chExt cx="1335969" cy="1688211"/>
          </a:xfrm>
        </p:grpSpPr>
        <p:sp>
          <p:nvSpPr>
            <p:cNvPr id="15" name="Rectangle : coins arrondis 14">
              <a:extLst>
                <a:ext uri="{FF2B5EF4-FFF2-40B4-BE49-F238E27FC236}">
                  <a16:creationId xmlns:a16="http://schemas.microsoft.com/office/drawing/2014/main" id="{F3C238D9-D4CC-EF13-6990-C85C1DED804E}"/>
                </a:ext>
              </a:extLst>
            </p:cNvPr>
            <p:cNvSpPr/>
            <p:nvPr/>
          </p:nvSpPr>
          <p:spPr>
            <a:xfrm>
              <a:off x="1464552" y="1671847"/>
              <a:ext cx="1289370" cy="1654660"/>
            </a:xfrm>
            <a:prstGeom prst="roundRect">
              <a:avLst>
                <a:gd name="adj" fmla="val 6589"/>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avec coins arrondis en haut 15">
              <a:extLst>
                <a:ext uri="{FF2B5EF4-FFF2-40B4-BE49-F238E27FC236}">
                  <a16:creationId xmlns:a16="http://schemas.microsoft.com/office/drawing/2014/main" id="{D862C29F-4F2B-08CF-A758-5F0BAE7297FC}"/>
                </a:ext>
              </a:extLst>
            </p:cNvPr>
            <p:cNvSpPr/>
            <p:nvPr/>
          </p:nvSpPr>
          <p:spPr>
            <a:xfrm rot="10800000">
              <a:off x="1483140" y="2897566"/>
              <a:ext cx="1270782" cy="417054"/>
            </a:xfrm>
            <a:prstGeom prst="round2Same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F48941C2-D79E-4DF9-9EE1-2FCB087DCCC3}"/>
                </a:ext>
              </a:extLst>
            </p:cNvPr>
            <p:cNvSpPr txBox="1"/>
            <p:nvPr/>
          </p:nvSpPr>
          <p:spPr>
            <a:xfrm>
              <a:off x="1444734" y="2991379"/>
              <a:ext cx="952705" cy="253916"/>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Electricity</a:t>
              </a:r>
            </a:p>
          </p:txBody>
        </p:sp>
        <p:sp>
          <p:nvSpPr>
            <p:cNvPr id="18" name="ZoneTexte 17">
              <a:extLst>
                <a:ext uri="{FF2B5EF4-FFF2-40B4-BE49-F238E27FC236}">
                  <a16:creationId xmlns:a16="http://schemas.microsoft.com/office/drawing/2014/main" id="{FB3FB2AD-B719-7D78-EAC2-A9AD4EE1F226}"/>
                </a:ext>
              </a:extLst>
            </p:cNvPr>
            <p:cNvSpPr txBox="1"/>
            <p:nvPr/>
          </p:nvSpPr>
          <p:spPr>
            <a:xfrm>
              <a:off x="2281105" y="2896925"/>
              <a:ext cx="499598" cy="430887"/>
            </a:xfrm>
            <a:prstGeom prst="rect">
              <a:avLst/>
            </a:prstGeom>
            <a:noFill/>
          </p:spPr>
          <p:txBody>
            <a:bodyPr wrap="square" rtlCol="0">
              <a:spAutoFit/>
            </a:bodyPr>
            <a:lstStyle/>
            <a:p>
              <a:pPr algn="ctr"/>
              <a:r>
                <a:rPr lang="fr-FR" sz="120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fr-FR" sz="100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fr-FR" sz="1000">
                  <a:solidFill>
                    <a:schemeClr val="bg1"/>
                  </a:solidFill>
                  <a:latin typeface="Biome" panose="020B0604020202020204" pitchFamily="34" charset="0"/>
                  <a:ea typeface="STHupo" panose="02010800040101010101" pitchFamily="2" charset="-122"/>
                  <a:cs typeface="Biome" panose="020B0604020202020204" pitchFamily="34" charset="0"/>
                </a:rPr>
                <a:t>kWh</a:t>
              </a:r>
            </a:p>
          </p:txBody>
        </p:sp>
        <p:cxnSp>
          <p:nvCxnSpPr>
            <p:cNvPr id="19" name="Connecteur droit 18">
              <a:extLst>
                <a:ext uri="{FF2B5EF4-FFF2-40B4-BE49-F238E27FC236}">
                  <a16:creationId xmlns:a16="http://schemas.microsoft.com/office/drawing/2014/main" id="{67888ADD-26CE-2362-9E4A-FA3FC8287D67}"/>
                </a:ext>
              </a:extLst>
            </p:cNvPr>
            <p:cNvCxnSpPr>
              <a:cxnSpLocks/>
            </p:cNvCxnSpPr>
            <p:nvPr/>
          </p:nvCxnSpPr>
          <p:spPr>
            <a:xfrm>
              <a:off x="2307927" y="2885247"/>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Graphique 19">
              <a:extLst>
                <a:ext uri="{FF2B5EF4-FFF2-40B4-BE49-F238E27FC236}">
                  <a16:creationId xmlns:a16="http://schemas.microsoft.com/office/drawing/2014/main" id="{BEE8ECED-D0A5-9A87-540B-CFDC9A7C6E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6791" y="1835090"/>
              <a:ext cx="753016" cy="903619"/>
            </a:xfrm>
            <a:prstGeom prst="rect">
              <a:avLst/>
            </a:prstGeom>
          </p:spPr>
        </p:pic>
      </p:grpSp>
      <p:grpSp>
        <p:nvGrpSpPr>
          <p:cNvPr id="21" name="Groupe 20">
            <a:extLst>
              <a:ext uri="{FF2B5EF4-FFF2-40B4-BE49-F238E27FC236}">
                <a16:creationId xmlns:a16="http://schemas.microsoft.com/office/drawing/2014/main" id="{069297CA-4DCD-8A99-821E-D7344D0F30ED}"/>
              </a:ext>
            </a:extLst>
          </p:cNvPr>
          <p:cNvGrpSpPr/>
          <p:nvPr/>
        </p:nvGrpSpPr>
        <p:grpSpPr>
          <a:xfrm>
            <a:off x="5435508" y="4650108"/>
            <a:ext cx="1316151" cy="1688211"/>
            <a:chOff x="7054931" y="4696372"/>
            <a:chExt cx="1316151" cy="1688211"/>
          </a:xfrm>
        </p:grpSpPr>
        <p:sp>
          <p:nvSpPr>
            <p:cNvPr id="22" name="Rectangle : coins arrondis 21">
              <a:extLst>
                <a:ext uri="{FF2B5EF4-FFF2-40B4-BE49-F238E27FC236}">
                  <a16:creationId xmlns:a16="http://schemas.microsoft.com/office/drawing/2014/main" id="{B3CF62C3-BED1-1406-ACE5-9926339B54D4}"/>
                </a:ext>
              </a:extLst>
            </p:cNvPr>
            <p:cNvSpPr/>
            <p:nvPr/>
          </p:nvSpPr>
          <p:spPr>
            <a:xfrm>
              <a:off x="7054931" y="4696372"/>
              <a:ext cx="1289370"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avec coins arrondis en haut 22">
              <a:extLst>
                <a:ext uri="{FF2B5EF4-FFF2-40B4-BE49-F238E27FC236}">
                  <a16:creationId xmlns:a16="http://schemas.microsoft.com/office/drawing/2014/main" id="{3D537FBD-A28E-D160-AAEA-280861E584B4}"/>
                </a:ext>
              </a:extLst>
            </p:cNvPr>
            <p:cNvSpPr/>
            <p:nvPr/>
          </p:nvSpPr>
          <p:spPr>
            <a:xfrm rot="10800000">
              <a:off x="7073519" y="5922091"/>
              <a:ext cx="1270782" cy="417054"/>
            </a:xfrm>
            <a:prstGeom prst="round2SameRect">
              <a:avLst>
                <a:gd name="adj1" fmla="val 9761"/>
                <a:gd name="adj2" fmla="val 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73CA5159-50F5-C423-92AF-3E2DD7322E7B}"/>
                </a:ext>
              </a:extLst>
            </p:cNvPr>
            <p:cNvSpPr txBox="1"/>
            <p:nvPr/>
          </p:nvSpPr>
          <p:spPr>
            <a:xfrm>
              <a:off x="7202944" y="5981532"/>
              <a:ext cx="578031" cy="338554"/>
            </a:xfrm>
            <a:prstGeom prst="rect">
              <a:avLst/>
            </a:prstGeom>
            <a:noFill/>
          </p:spPr>
          <p:txBody>
            <a:bodyPr wrap="square" rtlCol="0">
              <a:spAutoFit/>
            </a:bodyPr>
            <a:lstStyle/>
            <a:p>
              <a:pPr algn="ctr"/>
              <a:r>
                <a:rPr lang="fr-FR" sz="1600">
                  <a:solidFill>
                    <a:schemeClr val="bg1"/>
                  </a:solidFill>
                  <a:latin typeface="Biome" panose="020B0604020202020204" pitchFamily="34" charset="0"/>
                  <a:ea typeface="STHupo" panose="02010800040101010101" pitchFamily="2" charset="-122"/>
                  <a:cs typeface="Biome" panose="020B0604020202020204" pitchFamily="34" charset="0"/>
                </a:rPr>
                <a:t>CO</a:t>
              </a:r>
              <a:r>
                <a:rPr lang="fr-FR" sz="1600" baseline="-25000">
                  <a:solidFill>
                    <a:schemeClr val="bg1"/>
                  </a:solidFill>
                  <a:latin typeface="Biome" panose="020B0604020202020204" pitchFamily="34" charset="0"/>
                  <a:ea typeface="STHupo" panose="02010800040101010101" pitchFamily="2" charset="-122"/>
                  <a:cs typeface="Biome" panose="020B0604020202020204" pitchFamily="34" charset="0"/>
                </a:rPr>
                <a:t>2</a:t>
              </a:r>
              <a:endParaRPr lang="fr-FR" sz="160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25" name="ZoneTexte 24">
              <a:extLst>
                <a:ext uri="{FF2B5EF4-FFF2-40B4-BE49-F238E27FC236}">
                  <a16:creationId xmlns:a16="http://schemas.microsoft.com/office/drawing/2014/main" id="{CF890079-E2B2-32D1-D508-F03FFAABCDA3}"/>
                </a:ext>
              </a:extLst>
            </p:cNvPr>
            <p:cNvSpPr txBox="1"/>
            <p:nvPr/>
          </p:nvSpPr>
          <p:spPr>
            <a:xfrm>
              <a:off x="7871484" y="5921450"/>
              <a:ext cx="499598" cy="430887"/>
            </a:xfrm>
            <a:prstGeom prst="rect">
              <a:avLst/>
            </a:prstGeom>
            <a:noFill/>
          </p:spPr>
          <p:txBody>
            <a:bodyPr wrap="square" rtlCol="0">
              <a:spAutoFit/>
            </a:bodyPr>
            <a:lstStyle/>
            <a:p>
              <a:pPr algn="ctr"/>
              <a:r>
                <a:rPr lang="fr-FR" sz="120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fr-FR" sz="100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fr-FR" sz="1000">
                  <a:solidFill>
                    <a:schemeClr val="bg1"/>
                  </a:solidFill>
                  <a:latin typeface="Biome" panose="020B0604020202020204" pitchFamily="34" charset="0"/>
                  <a:ea typeface="STHupo" panose="02010800040101010101" pitchFamily="2" charset="-122"/>
                  <a:cs typeface="Biome" panose="020B0604020202020204" pitchFamily="34" charset="0"/>
                </a:rPr>
                <a:t>kg</a:t>
              </a:r>
            </a:p>
          </p:txBody>
        </p:sp>
        <p:cxnSp>
          <p:nvCxnSpPr>
            <p:cNvPr id="26" name="Connecteur droit 25">
              <a:extLst>
                <a:ext uri="{FF2B5EF4-FFF2-40B4-BE49-F238E27FC236}">
                  <a16:creationId xmlns:a16="http://schemas.microsoft.com/office/drawing/2014/main" id="{316C60E3-5B1B-1A28-71A0-88DBCDC05B3B}"/>
                </a:ext>
              </a:extLst>
            </p:cNvPr>
            <p:cNvCxnSpPr>
              <a:cxnSpLocks/>
            </p:cNvCxnSpPr>
            <p:nvPr/>
          </p:nvCxnSpPr>
          <p:spPr>
            <a:xfrm>
              <a:off x="7898306" y="5909772"/>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Graphique 26">
              <a:extLst>
                <a:ext uri="{FF2B5EF4-FFF2-40B4-BE49-F238E27FC236}">
                  <a16:creationId xmlns:a16="http://schemas.microsoft.com/office/drawing/2014/main" id="{95587156-321E-2093-C5BC-677099F7A7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67420" y="5011608"/>
              <a:ext cx="853863" cy="683090"/>
            </a:xfrm>
            <a:prstGeom prst="rect">
              <a:avLst/>
            </a:prstGeom>
          </p:spPr>
        </p:pic>
      </p:grpSp>
      <p:cxnSp>
        <p:nvCxnSpPr>
          <p:cNvPr id="28" name="Connecteur droit avec flèche 27">
            <a:extLst>
              <a:ext uri="{FF2B5EF4-FFF2-40B4-BE49-F238E27FC236}">
                <a16:creationId xmlns:a16="http://schemas.microsoft.com/office/drawing/2014/main" id="{88E70273-D70B-1E83-EC74-8D7D81FBBD49}"/>
              </a:ext>
            </a:extLst>
          </p:cNvPr>
          <p:cNvCxnSpPr>
            <a:cxnSpLocks/>
          </p:cNvCxnSpPr>
          <p:nvPr/>
        </p:nvCxnSpPr>
        <p:spPr>
          <a:xfrm flipV="1">
            <a:off x="7608706" y="2500002"/>
            <a:ext cx="958458" cy="16493"/>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68FE4411-612F-84F2-28FB-35957E2EB901}"/>
              </a:ext>
            </a:extLst>
          </p:cNvPr>
          <p:cNvCxnSpPr>
            <a:cxnSpLocks/>
          </p:cNvCxnSpPr>
          <p:nvPr/>
        </p:nvCxnSpPr>
        <p:spPr>
          <a:xfrm>
            <a:off x="6096000" y="3637052"/>
            <a:ext cx="0" cy="730688"/>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EDD03F6F-EF5F-1D93-F442-08C0ED994EC1}"/>
              </a:ext>
            </a:extLst>
          </p:cNvPr>
          <p:cNvCxnSpPr>
            <a:cxnSpLocks/>
          </p:cNvCxnSpPr>
          <p:nvPr/>
        </p:nvCxnSpPr>
        <p:spPr>
          <a:xfrm>
            <a:off x="3493213" y="2500002"/>
            <a:ext cx="931753"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e 30">
            <a:extLst>
              <a:ext uri="{FF2B5EF4-FFF2-40B4-BE49-F238E27FC236}">
                <a16:creationId xmlns:a16="http://schemas.microsoft.com/office/drawing/2014/main" id="{64E37158-ABCB-C1A3-B81C-7A076CCF7617}"/>
              </a:ext>
            </a:extLst>
          </p:cNvPr>
          <p:cNvGrpSpPr/>
          <p:nvPr/>
        </p:nvGrpSpPr>
        <p:grpSpPr>
          <a:xfrm>
            <a:off x="1434163" y="1689262"/>
            <a:ext cx="1316151" cy="1688211"/>
            <a:chOff x="9374394" y="1653962"/>
            <a:chExt cx="1316151" cy="1688211"/>
          </a:xfrm>
        </p:grpSpPr>
        <p:sp>
          <p:nvSpPr>
            <p:cNvPr id="96" name="Rectangle : coins arrondis 95">
              <a:extLst>
                <a:ext uri="{FF2B5EF4-FFF2-40B4-BE49-F238E27FC236}">
                  <a16:creationId xmlns:a16="http://schemas.microsoft.com/office/drawing/2014/main" id="{3731C901-4E85-14B2-BB00-F465C9494ADD}"/>
                </a:ext>
              </a:extLst>
            </p:cNvPr>
            <p:cNvSpPr/>
            <p:nvPr/>
          </p:nvSpPr>
          <p:spPr>
            <a:xfrm>
              <a:off x="9374394" y="1653962"/>
              <a:ext cx="1289370"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Rectangle : avec coins arrondis en haut 96">
              <a:extLst>
                <a:ext uri="{FF2B5EF4-FFF2-40B4-BE49-F238E27FC236}">
                  <a16:creationId xmlns:a16="http://schemas.microsoft.com/office/drawing/2014/main" id="{8EF2F571-6485-F143-D550-0623BDE9BF8D}"/>
                </a:ext>
              </a:extLst>
            </p:cNvPr>
            <p:cNvSpPr/>
            <p:nvPr/>
          </p:nvSpPr>
          <p:spPr>
            <a:xfrm rot="10800000">
              <a:off x="9392982" y="2879681"/>
              <a:ext cx="1289369"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8" name="ZoneTexte 97">
              <a:extLst>
                <a:ext uri="{FF2B5EF4-FFF2-40B4-BE49-F238E27FC236}">
                  <a16:creationId xmlns:a16="http://schemas.microsoft.com/office/drawing/2014/main" id="{5A85F803-9044-4661-E8CA-7CC4F28E1A4C}"/>
                </a:ext>
              </a:extLst>
            </p:cNvPr>
            <p:cNvSpPr txBox="1"/>
            <p:nvPr/>
          </p:nvSpPr>
          <p:spPr>
            <a:xfrm>
              <a:off x="10190947" y="2879040"/>
              <a:ext cx="499598" cy="430887"/>
            </a:xfrm>
            <a:prstGeom prst="rect">
              <a:avLst/>
            </a:prstGeom>
            <a:noFill/>
          </p:spPr>
          <p:txBody>
            <a:bodyPr wrap="square" rtlCol="0">
              <a:spAutoFit/>
            </a:bodyPr>
            <a:lstStyle/>
            <a:p>
              <a:pPr algn="ctr"/>
              <a:r>
                <a:rPr lang="en-GB" sz="1200"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000" dirty="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en-GB" sz="1000" dirty="0">
                  <a:solidFill>
                    <a:schemeClr val="bg1"/>
                  </a:solidFill>
                  <a:latin typeface="Biome" panose="020B0604020202020204" pitchFamily="34" charset="0"/>
                  <a:ea typeface="STHupo" panose="02010800040101010101" pitchFamily="2" charset="-122"/>
                  <a:cs typeface="Biome" panose="020B0604020202020204" pitchFamily="34" charset="0"/>
                </a:rPr>
                <a:t>L</a:t>
              </a:r>
            </a:p>
          </p:txBody>
        </p:sp>
        <p:cxnSp>
          <p:nvCxnSpPr>
            <p:cNvPr id="99" name="Connecteur droit 98">
              <a:extLst>
                <a:ext uri="{FF2B5EF4-FFF2-40B4-BE49-F238E27FC236}">
                  <a16:creationId xmlns:a16="http://schemas.microsoft.com/office/drawing/2014/main" id="{9A0BF87B-1D0B-4447-AAFD-ADFDD5CE21B2}"/>
                </a:ext>
              </a:extLst>
            </p:cNvPr>
            <p:cNvCxnSpPr>
              <a:cxnSpLocks/>
            </p:cNvCxnSpPr>
            <p:nvPr/>
          </p:nvCxnSpPr>
          <p:spPr>
            <a:xfrm>
              <a:off x="10217769" y="2867362"/>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0" name="Graphique 99">
              <a:extLst>
                <a:ext uri="{FF2B5EF4-FFF2-40B4-BE49-F238E27FC236}">
                  <a16:creationId xmlns:a16="http://schemas.microsoft.com/office/drawing/2014/main" id="{06958E33-E125-C964-3EDE-7458D13126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06373" y="1900822"/>
              <a:ext cx="614881" cy="819842"/>
            </a:xfrm>
            <a:prstGeom prst="rect">
              <a:avLst/>
            </a:prstGeom>
          </p:spPr>
        </p:pic>
        <p:sp>
          <p:nvSpPr>
            <p:cNvPr id="101" name="ZoneTexte 100">
              <a:extLst>
                <a:ext uri="{FF2B5EF4-FFF2-40B4-BE49-F238E27FC236}">
                  <a16:creationId xmlns:a16="http://schemas.microsoft.com/office/drawing/2014/main" id="{EFC87AF8-8BD6-E91F-DDD6-CCE0960DD668}"/>
                </a:ext>
              </a:extLst>
            </p:cNvPr>
            <p:cNvSpPr txBox="1"/>
            <p:nvPr/>
          </p:nvSpPr>
          <p:spPr>
            <a:xfrm>
              <a:off x="9427775" y="2977809"/>
              <a:ext cx="687999" cy="253916"/>
            </a:xfrm>
            <a:prstGeom prst="rect">
              <a:avLst/>
            </a:prstGeom>
            <a:noFill/>
          </p:spPr>
          <p:txBody>
            <a:bodyPr wrap="square" rtlCol="0">
              <a:spAutoFit/>
            </a:bodyPr>
            <a:lstStyle/>
            <a:p>
              <a:pPr algn="ctr"/>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Oil</a:t>
              </a:r>
            </a:p>
          </p:txBody>
        </p:sp>
      </p:grpSp>
    </p:spTree>
    <p:extLst>
      <p:ext uri="{BB962C8B-B14F-4D97-AF65-F5344CB8AC3E}">
        <p14:creationId xmlns:p14="http://schemas.microsoft.com/office/powerpoint/2010/main" val="2748131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Sequential computation: an example</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16</a:t>
            </a:fld>
            <a:endParaRPr lang="fr-FR" dirty="0"/>
          </a:p>
        </p:txBody>
      </p:sp>
      <p:grpSp>
        <p:nvGrpSpPr>
          <p:cNvPr id="7" name="Groupe 6">
            <a:extLst>
              <a:ext uri="{FF2B5EF4-FFF2-40B4-BE49-F238E27FC236}">
                <a16:creationId xmlns:a16="http://schemas.microsoft.com/office/drawing/2014/main" id="{58B89654-816B-6143-EB1A-53728A74991E}"/>
              </a:ext>
            </a:extLst>
          </p:cNvPr>
          <p:cNvGrpSpPr/>
          <p:nvPr/>
        </p:nvGrpSpPr>
        <p:grpSpPr>
          <a:xfrm>
            <a:off x="5458235" y="4657737"/>
            <a:ext cx="1316151" cy="1688211"/>
            <a:chOff x="7054931" y="4696372"/>
            <a:chExt cx="1316151" cy="1688211"/>
          </a:xfrm>
        </p:grpSpPr>
        <p:sp>
          <p:nvSpPr>
            <p:cNvPr id="8" name="Rectangle : coins arrondis 7">
              <a:extLst>
                <a:ext uri="{FF2B5EF4-FFF2-40B4-BE49-F238E27FC236}">
                  <a16:creationId xmlns:a16="http://schemas.microsoft.com/office/drawing/2014/main" id="{9BC59B8B-8249-7716-2CBE-9CF044B746F6}"/>
                </a:ext>
              </a:extLst>
            </p:cNvPr>
            <p:cNvSpPr/>
            <p:nvPr/>
          </p:nvSpPr>
          <p:spPr>
            <a:xfrm>
              <a:off x="7054931" y="4696372"/>
              <a:ext cx="1289370"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 avec coins arrondis en haut 8">
              <a:extLst>
                <a:ext uri="{FF2B5EF4-FFF2-40B4-BE49-F238E27FC236}">
                  <a16:creationId xmlns:a16="http://schemas.microsoft.com/office/drawing/2014/main" id="{31582052-6330-F3A3-8A3C-E107B6E9BBAA}"/>
                </a:ext>
              </a:extLst>
            </p:cNvPr>
            <p:cNvSpPr/>
            <p:nvPr/>
          </p:nvSpPr>
          <p:spPr>
            <a:xfrm rot="10800000">
              <a:off x="7073518" y="5922091"/>
              <a:ext cx="1270713"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a:extLst>
                <a:ext uri="{FF2B5EF4-FFF2-40B4-BE49-F238E27FC236}">
                  <a16:creationId xmlns:a16="http://schemas.microsoft.com/office/drawing/2014/main" id="{76098431-13F5-E646-CD46-52161A710A84}"/>
                </a:ext>
              </a:extLst>
            </p:cNvPr>
            <p:cNvSpPr txBox="1"/>
            <p:nvPr/>
          </p:nvSpPr>
          <p:spPr>
            <a:xfrm>
              <a:off x="7202944" y="5981532"/>
              <a:ext cx="578031" cy="338554"/>
            </a:xfrm>
            <a:prstGeom prst="rect">
              <a:avLst/>
            </a:prstGeom>
            <a:noFill/>
          </p:spPr>
          <p:txBody>
            <a:bodyPr wrap="square" rtlCol="0">
              <a:spAutoFit/>
            </a:bodyPr>
            <a:lstStyle/>
            <a:p>
              <a:pPr algn="ctr"/>
              <a:r>
                <a:rPr lang="en-GB" sz="1600" dirty="0">
                  <a:solidFill>
                    <a:schemeClr val="bg1"/>
                  </a:solidFill>
                  <a:latin typeface="Biome" panose="020B0604020202020204" pitchFamily="34" charset="0"/>
                  <a:ea typeface="STHupo" panose="02010800040101010101" pitchFamily="2" charset="-122"/>
                  <a:cs typeface="Biome" panose="020B0604020202020204" pitchFamily="34" charset="0"/>
                </a:rPr>
                <a:t>CO</a:t>
              </a:r>
              <a:r>
                <a:rPr lang="en-GB" sz="1600" baseline="-25000" dirty="0">
                  <a:solidFill>
                    <a:schemeClr val="bg1"/>
                  </a:solidFill>
                  <a:latin typeface="Biome" panose="020B0604020202020204" pitchFamily="34" charset="0"/>
                  <a:ea typeface="STHupo" panose="02010800040101010101" pitchFamily="2" charset="-122"/>
                  <a:cs typeface="Biome" panose="020B0604020202020204" pitchFamily="34" charset="0"/>
                </a:rPr>
                <a:t>2</a:t>
              </a:r>
              <a:endParaRPr lang="en-GB" sz="16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33" name="ZoneTexte 32">
              <a:extLst>
                <a:ext uri="{FF2B5EF4-FFF2-40B4-BE49-F238E27FC236}">
                  <a16:creationId xmlns:a16="http://schemas.microsoft.com/office/drawing/2014/main" id="{C2E8001E-3C5F-CADA-B1A9-BB84386ABFC6}"/>
                </a:ext>
              </a:extLst>
            </p:cNvPr>
            <p:cNvSpPr txBox="1"/>
            <p:nvPr/>
          </p:nvSpPr>
          <p:spPr>
            <a:xfrm>
              <a:off x="7871484" y="5921450"/>
              <a:ext cx="499598" cy="430887"/>
            </a:xfrm>
            <a:prstGeom prst="rect">
              <a:avLst/>
            </a:prstGeom>
            <a:noFill/>
          </p:spPr>
          <p:txBody>
            <a:bodyPr wrap="square" rtlCol="0">
              <a:spAutoFit/>
            </a:bodyPr>
            <a:lstStyle/>
            <a:p>
              <a:pPr algn="ctr"/>
              <a:r>
                <a:rPr lang="en-GB" sz="1200"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000" dirty="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en-GB" sz="1000" dirty="0">
                  <a:solidFill>
                    <a:schemeClr val="bg1"/>
                  </a:solidFill>
                  <a:latin typeface="Biome" panose="020B0604020202020204" pitchFamily="34" charset="0"/>
                  <a:ea typeface="STHupo" panose="02010800040101010101" pitchFamily="2" charset="-122"/>
                  <a:cs typeface="Biome" panose="020B0604020202020204" pitchFamily="34" charset="0"/>
                </a:rPr>
                <a:t>kg</a:t>
              </a:r>
            </a:p>
          </p:txBody>
        </p:sp>
        <p:cxnSp>
          <p:nvCxnSpPr>
            <p:cNvPr id="34" name="Connecteur droit 33">
              <a:extLst>
                <a:ext uri="{FF2B5EF4-FFF2-40B4-BE49-F238E27FC236}">
                  <a16:creationId xmlns:a16="http://schemas.microsoft.com/office/drawing/2014/main" id="{CBBF83B4-3CB5-4E2C-D49F-25B4FE1F1BE7}"/>
                </a:ext>
              </a:extLst>
            </p:cNvPr>
            <p:cNvCxnSpPr>
              <a:cxnSpLocks/>
            </p:cNvCxnSpPr>
            <p:nvPr/>
          </p:nvCxnSpPr>
          <p:spPr>
            <a:xfrm>
              <a:off x="7898306" y="5909772"/>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Graphique 34">
              <a:extLst>
                <a:ext uri="{FF2B5EF4-FFF2-40B4-BE49-F238E27FC236}">
                  <a16:creationId xmlns:a16="http://schemas.microsoft.com/office/drawing/2014/main" id="{5C68DB20-723F-8E12-1F5C-20E9907672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420" y="5011608"/>
              <a:ext cx="853863" cy="683090"/>
            </a:xfrm>
            <a:prstGeom prst="rect">
              <a:avLst/>
            </a:prstGeom>
          </p:spPr>
        </p:pic>
      </p:grpSp>
      <p:grpSp>
        <p:nvGrpSpPr>
          <p:cNvPr id="36" name="Groupe 35">
            <a:extLst>
              <a:ext uri="{FF2B5EF4-FFF2-40B4-BE49-F238E27FC236}">
                <a16:creationId xmlns:a16="http://schemas.microsoft.com/office/drawing/2014/main" id="{F4A37AA5-112A-AF77-9B4D-A64DD771BFF4}"/>
              </a:ext>
            </a:extLst>
          </p:cNvPr>
          <p:cNvGrpSpPr/>
          <p:nvPr/>
        </p:nvGrpSpPr>
        <p:grpSpPr>
          <a:xfrm>
            <a:off x="5434443" y="1671847"/>
            <a:ext cx="1342932" cy="1670326"/>
            <a:chOff x="5424534" y="1671847"/>
            <a:chExt cx="1342932" cy="1670326"/>
          </a:xfrm>
        </p:grpSpPr>
        <p:sp>
          <p:nvSpPr>
            <p:cNvPr id="37" name="Rectangle : coins arrondis 36">
              <a:extLst>
                <a:ext uri="{FF2B5EF4-FFF2-40B4-BE49-F238E27FC236}">
                  <a16:creationId xmlns:a16="http://schemas.microsoft.com/office/drawing/2014/main" id="{E747F607-7EC0-B864-40ED-CC75B197954E}"/>
                </a:ext>
              </a:extLst>
            </p:cNvPr>
            <p:cNvSpPr/>
            <p:nvPr/>
          </p:nvSpPr>
          <p:spPr>
            <a:xfrm>
              <a:off x="5451315" y="1671847"/>
              <a:ext cx="1289370" cy="1654660"/>
            </a:xfrm>
            <a:prstGeom prst="roundRect">
              <a:avLst>
                <a:gd name="adj" fmla="val 6589"/>
              </a:avLst>
            </a:prstGeom>
            <a:solidFill>
              <a:schemeClr val="tx1">
                <a:lumMod val="75000"/>
                <a:lumOff val="25000"/>
              </a:schemeClr>
            </a:solid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 avec coins arrondis en haut 37">
              <a:extLst>
                <a:ext uri="{FF2B5EF4-FFF2-40B4-BE49-F238E27FC236}">
                  <a16:creationId xmlns:a16="http://schemas.microsoft.com/office/drawing/2014/main" id="{AE2C4186-BB01-CFC1-79C6-EDC5F29F1BCD}"/>
                </a:ext>
              </a:extLst>
            </p:cNvPr>
            <p:cNvSpPr/>
            <p:nvPr/>
          </p:nvSpPr>
          <p:spPr>
            <a:xfrm rot="10800000">
              <a:off x="5451315" y="2911399"/>
              <a:ext cx="1288800" cy="417054"/>
            </a:xfrm>
            <a:prstGeom prst="round2SameRect">
              <a:avLst>
                <a:gd name="adj1" fmla="val 21234"/>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ZoneTexte 38">
              <a:extLst>
                <a:ext uri="{FF2B5EF4-FFF2-40B4-BE49-F238E27FC236}">
                  <a16:creationId xmlns:a16="http://schemas.microsoft.com/office/drawing/2014/main" id="{457A8B34-1937-FED8-0DCC-31F263536583}"/>
                </a:ext>
              </a:extLst>
            </p:cNvPr>
            <p:cNvSpPr txBox="1"/>
            <p:nvPr/>
          </p:nvSpPr>
          <p:spPr>
            <a:xfrm>
              <a:off x="6267868" y="2896925"/>
              <a:ext cx="499598" cy="430887"/>
            </a:xfrm>
            <a:prstGeom prst="rect">
              <a:avLst/>
            </a:prstGeom>
            <a:noFill/>
          </p:spPr>
          <p:txBody>
            <a:bodyPr wrap="square" rtlCol="0">
              <a:spAutoFit/>
            </a:bodyPr>
            <a:lstStyle/>
            <a:p>
              <a:pPr algn="ctr"/>
              <a:r>
                <a:rPr lang="en-GB" sz="1200" dirty="0">
                  <a:solidFill>
                    <a:schemeClr val="tx1">
                      <a:lumMod val="75000"/>
                      <a:lumOff val="25000"/>
                    </a:schemeClr>
                  </a:solidFill>
                  <a:latin typeface="Biome" panose="020B0604020202020204" pitchFamily="34" charset="0"/>
                  <a:ea typeface="STHupo" panose="02010800040101010101" pitchFamily="2" charset="-122"/>
                  <a:cs typeface="Biome" panose="020B0604020202020204" pitchFamily="34" charset="0"/>
                </a:rPr>
                <a:t>1</a:t>
              </a:r>
              <a:endParaRPr lang="en-GB" sz="1000" dirty="0">
                <a:solidFill>
                  <a:schemeClr val="tx1">
                    <a:lumMod val="75000"/>
                    <a:lumOff val="25000"/>
                  </a:schemeClr>
                </a:solidFill>
                <a:latin typeface="Biome" panose="020B0604020202020204" pitchFamily="34" charset="0"/>
                <a:ea typeface="STHupo" panose="02010800040101010101" pitchFamily="2" charset="-122"/>
                <a:cs typeface="Biome" panose="020B0604020202020204" pitchFamily="34" charset="0"/>
              </a:endParaRPr>
            </a:p>
            <a:p>
              <a:pPr algn="ctr"/>
              <a:r>
                <a:rPr lang="en-GB" sz="1000" dirty="0">
                  <a:solidFill>
                    <a:schemeClr val="tx1">
                      <a:lumMod val="75000"/>
                      <a:lumOff val="25000"/>
                    </a:schemeClr>
                  </a:solidFill>
                  <a:latin typeface="Biome" panose="020B0604020202020204" pitchFamily="34" charset="0"/>
                  <a:ea typeface="STHupo" panose="02010800040101010101" pitchFamily="2" charset="-122"/>
                  <a:cs typeface="Biome" panose="020B0604020202020204" pitchFamily="34" charset="0"/>
                </a:rPr>
                <a:t>L</a:t>
              </a:r>
            </a:p>
          </p:txBody>
        </p:sp>
        <p:sp>
          <p:nvSpPr>
            <p:cNvPr id="40" name="ZoneTexte 39">
              <a:extLst>
                <a:ext uri="{FF2B5EF4-FFF2-40B4-BE49-F238E27FC236}">
                  <a16:creationId xmlns:a16="http://schemas.microsoft.com/office/drawing/2014/main" id="{5FE6B5CE-0374-4487-EE5B-9BCB82AB7780}"/>
                </a:ext>
              </a:extLst>
            </p:cNvPr>
            <p:cNvSpPr txBox="1"/>
            <p:nvPr/>
          </p:nvSpPr>
          <p:spPr>
            <a:xfrm>
              <a:off x="5424534" y="2921868"/>
              <a:ext cx="952705" cy="400110"/>
            </a:xfrm>
            <a:prstGeom prst="rect">
              <a:avLst/>
            </a:prstGeom>
            <a:noFill/>
          </p:spPr>
          <p:txBody>
            <a:bodyPr wrap="square" rtlCol="0">
              <a:spAutoFit/>
            </a:bodyPr>
            <a:lstStyle/>
            <a:p>
              <a:r>
                <a:rPr lang="en-US" sz="1000">
                  <a:solidFill>
                    <a:schemeClr val="tx1">
                      <a:lumMod val="75000"/>
                      <a:lumOff val="25000"/>
                    </a:schemeClr>
                  </a:solidFill>
                  <a:latin typeface="Biome" panose="020B0604020202020204" pitchFamily="34" charset="0"/>
                  <a:ea typeface="STHupo" panose="02010800040101010101" pitchFamily="2" charset="-122"/>
                  <a:cs typeface="Biome" panose="020B0604020202020204" pitchFamily="34" charset="0"/>
                </a:rPr>
                <a:t>Oil extraction</a:t>
              </a:r>
            </a:p>
          </p:txBody>
        </p:sp>
        <p:cxnSp>
          <p:nvCxnSpPr>
            <p:cNvPr id="41" name="Connecteur droit 40">
              <a:extLst>
                <a:ext uri="{FF2B5EF4-FFF2-40B4-BE49-F238E27FC236}">
                  <a16:creationId xmlns:a16="http://schemas.microsoft.com/office/drawing/2014/main" id="{8FD9538B-D110-DADD-6D41-122BE1DE5F9B}"/>
                </a:ext>
              </a:extLst>
            </p:cNvPr>
            <p:cNvCxnSpPr>
              <a:cxnSpLocks/>
            </p:cNvCxnSpPr>
            <p:nvPr/>
          </p:nvCxnSpPr>
          <p:spPr>
            <a:xfrm>
              <a:off x="6294690" y="2876103"/>
              <a:ext cx="0" cy="46607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2" name="Graphique 41">
              <a:extLst>
                <a:ext uri="{FF2B5EF4-FFF2-40B4-BE49-F238E27FC236}">
                  <a16:creationId xmlns:a16="http://schemas.microsoft.com/office/drawing/2014/main" id="{B6E1EA72-17E9-5661-8B26-B4BE20873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6898" y="1831806"/>
              <a:ext cx="935145" cy="863210"/>
            </a:xfrm>
            <a:prstGeom prst="rect">
              <a:avLst/>
            </a:prstGeom>
          </p:spPr>
        </p:pic>
      </p:grpSp>
      <p:grpSp>
        <p:nvGrpSpPr>
          <p:cNvPr id="43" name="Groupe 42">
            <a:extLst>
              <a:ext uri="{FF2B5EF4-FFF2-40B4-BE49-F238E27FC236}">
                <a16:creationId xmlns:a16="http://schemas.microsoft.com/office/drawing/2014/main" id="{BF41688A-BB0D-87B4-BA78-17DFDFE5560A}"/>
              </a:ext>
            </a:extLst>
          </p:cNvPr>
          <p:cNvGrpSpPr/>
          <p:nvPr/>
        </p:nvGrpSpPr>
        <p:grpSpPr>
          <a:xfrm>
            <a:off x="1491546" y="1653962"/>
            <a:ext cx="1335969" cy="1688211"/>
            <a:chOff x="9459067" y="1671847"/>
            <a:chExt cx="1335969" cy="1688211"/>
          </a:xfrm>
        </p:grpSpPr>
        <p:sp>
          <p:nvSpPr>
            <p:cNvPr id="44" name="Rectangle : coins arrondis 43">
              <a:extLst>
                <a:ext uri="{FF2B5EF4-FFF2-40B4-BE49-F238E27FC236}">
                  <a16:creationId xmlns:a16="http://schemas.microsoft.com/office/drawing/2014/main" id="{0A25B09D-5890-3DBE-84BF-72F467216C70}"/>
                </a:ext>
              </a:extLst>
            </p:cNvPr>
            <p:cNvSpPr/>
            <p:nvPr/>
          </p:nvSpPr>
          <p:spPr>
            <a:xfrm>
              <a:off x="9478885" y="1671847"/>
              <a:ext cx="1289370" cy="1654660"/>
            </a:xfrm>
            <a:prstGeom prst="roundRect">
              <a:avLst>
                <a:gd name="adj" fmla="val 6589"/>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875AD9E9-D7EC-B36B-97EF-F46A8890E80A}"/>
                </a:ext>
              </a:extLst>
            </p:cNvPr>
            <p:cNvSpPr/>
            <p:nvPr/>
          </p:nvSpPr>
          <p:spPr>
            <a:xfrm rot="10800000">
              <a:off x="9497473" y="2897566"/>
              <a:ext cx="1270782" cy="417054"/>
            </a:xfrm>
            <a:prstGeom prst="round2Same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8FCE564E-E3D7-6546-46D7-D8AA4B188CFA}"/>
                </a:ext>
              </a:extLst>
            </p:cNvPr>
            <p:cNvSpPr txBox="1"/>
            <p:nvPr/>
          </p:nvSpPr>
          <p:spPr>
            <a:xfrm>
              <a:off x="9459067" y="2991379"/>
              <a:ext cx="952705" cy="253916"/>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Electricity</a:t>
              </a:r>
            </a:p>
          </p:txBody>
        </p:sp>
        <p:sp>
          <p:nvSpPr>
            <p:cNvPr id="47" name="ZoneTexte 46">
              <a:extLst>
                <a:ext uri="{FF2B5EF4-FFF2-40B4-BE49-F238E27FC236}">
                  <a16:creationId xmlns:a16="http://schemas.microsoft.com/office/drawing/2014/main" id="{B4CAEF47-6C1A-29CB-DF6D-15BA4087514E}"/>
                </a:ext>
              </a:extLst>
            </p:cNvPr>
            <p:cNvSpPr txBox="1"/>
            <p:nvPr/>
          </p:nvSpPr>
          <p:spPr>
            <a:xfrm>
              <a:off x="10295438" y="2896925"/>
              <a:ext cx="499598" cy="430887"/>
            </a:xfrm>
            <a:prstGeom prst="rect">
              <a:avLst/>
            </a:prstGeom>
            <a:noFill/>
          </p:spPr>
          <p:txBody>
            <a:bodyPr wrap="square" rtlCol="0">
              <a:spAutoFit/>
            </a:bodyPr>
            <a:lstStyle/>
            <a:p>
              <a:pPr algn="ctr"/>
              <a:r>
                <a:rPr lang="en-GB" sz="1200" dirty="0">
                  <a:solidFill>
                    <a:schemeClr val="bg1"/>
                  </a:solidFill>
                  <a:latin typeface="Biome" panose="020B0604020202020204" pitchFamily="34" charset="0"/>
                  <a:ea typeface="STHupo" panose="02010800040101010101" pitchFamily="2" charset="-122"/>
                  <a:cs typeface="Biome" panose="020B0604020202020204" pitchFamily="34" charset="0"/>
                </a:rPr>
                <a:t>0.2</a:t>
              </a:r>
              <a:endParaRPr lang="en-GB" sz="1000" dirty="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en-GB" sz="1000" dirty="0">
                  <a:solidFill>
                    <a:schemeClr val="bg1"/>
                  </a:solidFill>
                  <a:latin typeface="Biome" panose="020B0604020202020204" pitchFamily="34" charset="0"/>
                  <a:ea typeface="STHupo" panose="02010800040101010101" pitchFamily="2" charset="-122"/>
                  <a:cs typeface="Biome" panose="020B0604020202020204" pitchFamily="34" charset="0"/>
                </a:rPr>
                <a:t>kWh</a:t>
              </a:r>
            </a:p>
          </p:txBody>
        </p:sp>
        <p:cxnSp>
          <p:nvCxnSpPr>
            <p:cNvPr id="48" name="Connecteur droit 47">
              <a:extLst>
                <a:ext uri="{FF2B5EF4-FFF2-40B4-BE49-F238E27FC236}">
                  <a16:creationId xmlns:a16="http://schemas.microsoft.com/office/drawing/2014/main" id="{80DBA196-EF80-29F3-0D58-0FF9F667FC7E}"/>
                </a:ext>
              </a:extLst>
            </p:cNvPr>
            <p:cNvCxnSpPr>
              <a:cxnSpLocks/>
            </p:cNvCxnSpPr>
            <p:nvPr/>
          </p:nvCxnSpPr>
          <p:spPr>
            <a:xfrm>
              <a:off x="10322260" y="2885247"/>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9" name="Graphique 48">
              <a:extLst>
                <a:ext uri="{FF2B5EF4-FFF2-40B4-BE49-F238E27FC236}">
                  <a16:creationId xmlns:a16="http://schemas.microsoft.com/office/drawing/2014/main" id="{490F274C-909B-E680-17BF-FB7A22B215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51124" y="1835090"/>
              <a:ext cx="753016" cy="903619"/>
            </a:xfrm>
            <a:prstGeom prst="rect">
              <a:avLst/>
            </a:prstGeom>
          </p:spPr>
        </p:pic>
      </p:grpSp>
      <p:cxnSp>
        <p:nvCxnSpPr>
          <p:cNvPr id="50" name="Connecteur droit avec flèche 49">
            <a:extLst>
              <a:ext uri="{FF2B5EF4-FFF2-40B4-BE49-F238E27FC236}">
                <a16:creationId xmlns:a16="http://schemas.microsoft.com/office/drawing/2014/main" id="{EF8EEA8E-B4DE-FD99-44A7-633F9E9FC34E}"/>
              </a:ext>
            </a:extLst>
          </p:cNvPr>
          <p:cNvCxnSpPr>
            <a:cxnSpLocks/>
          </p:cNvCxnSpPr>
          <p:nvPr/>
        </p:nvCxnSpPr>
        <p:spPr>
          <a:xfrm flipV="1">
            <a:off x="7618615" y="2500002"/>
            <a:ext cx="958458" cy="16493"/>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CE52046C-C229-304D-790E-6499C222DF7C}"/>
              </a:ext>
            </a:extLst>
          </p:cNvPr>
          <p:cNvCxnSpPr>
            <a:cxnSpLocks/>
          </p:cNvCxnSpPr>
          <p:nvPr/>
        </p:nvCxnSpPr>
        <p:spPr>
          <a:xfrm>
            <a:off x="6112178" y="3637052"/>
            <a:ext cx="0" cy="730688"/>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E8D19BCA-D1DE-EC7D-48E8-1932EEFF4FF9}"/>
              </a:ext>
            </a:extLst>
          </p:cNvPr>
          <p:cNvCxnSpPr>
            <a:cxnSpLocks/>
          </p:cNvCxnSpPr>
          <p:nvPr/>
        </p:nvCxnSpPr>
        <p:spPr>
          <a:xfrm>
            <a:off x="3503122" y="2500002"/>
            <a:ext cx="931753"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e 52">
            <a:extLst>
              <a:ext uri="{FF2B5EF4-FFF2-40B4-BE49-F238E27FC236}">
                <a16:creationId xmlns:a16="http://schemas.microsoft.com/office/drawing/2014/main" id="{F01EE8CB-85B4-1534-C7D1-9DAEE7D30C7C}"/>
              </a:ext>
            </a:extLst>
          </p:cNvPr>
          <p:cNvGrpSpPr/>
          <p:nvPr/>
        </p:nvGrpSpPr>
        <p:grpSpPr>
          <a:xfrm>
            <a:off x="9384303" y="1653962"/>
            <a:ext cx="1316151" cy="1688211"/>
            <a:chOff x="9374394" y="1653962"/>
            <a:chExt cx="1316151" cy="1688211"/>
          </a:xfrm>
        </p:grpSpPr>
        <p:sp>
          <p:nvSpPr>
            <p:cNvPr id="54" name="Rectangle : coins arrondis 53">
              <a:extLst>
                <a:ext uri="{FF2B5EF4-FFF2-40B4-BE49-F238E27FC236}">
                  <a16:creationId xmlns:a16="http://schemas.microsoft.com/office/drawing/2014/main" id="{0E0E04AE-02B5-E3A2-4F34-663FD73E434B}"/>
                </a:ext>
              </a:extLst>
            </p:cNvPr>
            <p:cNvSpPr/>
            <p:nvPr/>
          </p:nvSpPr>
          <p:spPr>
            <a:xfrm>
              <a:off x="9374394" y="1653962"/>
              <a:ext cx="1289370"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 avec coins arrondis en haut 54">
              <a:extLst>
                <a:ext uri="{FF2B5EF4-FFF2-40B4-BE49-F238E27FC236}">
                  <a16:creationId xmlns:a16="http://schemas.microsoft.com/office/drawing/2014/main" id="{500AFCCB-5BEA-233B-3938-1AB2861E76E3}"/>
                </a:ext>
              </a:extLst>
            </p:cNvPr>
            <p:cNvSpPr/>
            <p:nvPr/>
          </p:nvSpPr>
          <p:spPr>
            <a:xfrm rot="10800000">
              <a:off x="9392982" y="2879681"/>
              <a:ext cx="1270782" cy="417054"/>
            </a:xfrm>
            <a:prstGeom prst="round2SameRect">
              <a:avLst>
                <a:gd name="adj1" fmla="val 11488"/>
                <a:gd name="adj2" fmla="val 0"/>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a:extLst>
                <a:ext uri="{FF2B5EF4-FFF2-40B4-BE49-F238E27FC236}">
                  <a16:creationId xmlns:a16="http://schemas.microsoft.com/office/drawing/2014/main" id="{1DFF7881-9AB9-0005-8D4B-EE44DA9F400D}"/>
                </a:ext>
              </a:extLst>
            </p:cNvPr>
            <p:cNvSpPr txBox="1"/>
            <p:nvPr/>
          </p:nvSpPr>
          <p:spPr>
            <a:xfrm>
              <a:off x="10190947" y="2879040"/>
              <a:ext cx="499598" cy="430887"/>
            </a:xfrm>
            <a:prstGeom prst="rect">
              <a:avLst/>
            </a:prstGeom>
            <a:noFill/>
          </p:spPr>
          <p:txBody>
            <a:bodyPr wrap="square" rtlCol="0">
              <a:spAutoFit/>
            </a:bodyPr>
            <a:lstStyle/>
            <a:p>
              <a:pPr algn="ctr"/>
              <a:r>
                <a:rPr lang="en-GB" sz="1200"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000" dirty="0">
                <a:solidFill>
                  <a:schemeClr val="bg1"/>
                </a:solidFill>
                <a:latin typeface="Biome" panose="020B0604020202020204" pitchFamily="34" charset="0"/>
                <a:ea typeface="STHupo" panose="02010800040101010101" pitchFamily="2" charset="-122"/>
                <a:cs typeface="Biome" panose="020B0604020202020204" pitchFamily="34" charset="0"/>
              </a:endParaRPr>
            </a:p>
            <a:p>
              <a:pPr algn="ctr"/>
              <a:r>
                <a:rPr lang="en-GB" sz="1000" dirty="0">
                  <a:solidFill>
                    <a:schemeClr val="bg1"/>
                  </a:solidFill>
                  <a:latin typeface="Biome" panose="020B0604020202020204" pitchFamily="34" charset="0"/>
                  <a:ea typeface="STHupo" panose="02010800040101010101" pitchFamily="2" charset="-122"/>
                  <a:cs typeface="Biome" panose="020B0604020202020204" pitchFamily="34" charset="0"/>
                </a:rPr>
                <a:t>L</a:t>
              </a:r>
            </a:p>
          </p:txBody>
        </p:sp>
        <p:cxnSp>
          <p:nvCxnSpPr>
            <p:cNvPr id="57" name="Connecteur droit 56">
              <a:extLst>
                <a:ext uri="{FF2B5EF4-FFF2-40B4-BE49-F238E27FC236}">
                  <a16:creationId xmlns:a16="http://schemas.microsoft.com/office/drawing/2014/main" id="{0B9A19C6-0AD3-A9A3-A7F0-5D55F9C2624E}"/>
                </a:ext>
              </a:extLst>
            </p:cNvPr>
            <p:cNvCxnSpPr>
              <a:cxnSpLocks/>
            </p:cNvCxnSpPr>
            <p:nvPr/>
          </p:nvCxnSpPr>
          <p:spPr>
            <a:xfrm>
              <a:off x="10217769" y="2867362"/>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Graphique 57">
              <a:extLst>
                <a:ext uri="{FF2B5EF4-FFF2-40B4-BE49-F238E27FC236}">
                  <a16:creationId xmlns:a16="http://schemas.microsoft.com/office/drawing/2014/main" id="{DC8F7B18-1D88-0ED3-852D-9F6783A834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06373" y="1900822"/>
              <a:ext cx="614881" cy="819842"/>
            </a:xfrm>
            <a:prstGeom prst="rect">
              <a:avLst/>
            </a:prstGeom>
          </p:spPr>
        </p:pic>
        <p:sp>
          <p:nvSpPr>
            <p:cNvPr id="59" name="ZoneTexte 58">
              <a:extLst>
                <a:ext uri="{FF2B5EF4-FFF2-40B4-BE49-F238E27FC236}">
                  <a16:creationId xmlns:a16="http://schemas.microsoft.com/office/drawing/2014/main" id="{5549B10C-5FAB-DA2E-6897-EDD97B834130}"/>
                </a:ext>
              </a:extLst>
            </p:cNvPr>
            <p:cNvSpPr txBox="1"/>
            <p:nvPr/>
          </p:nvSpPr>
          <p:spPr>
            <a:xfrm>
              <a:off x="9427775" y="2977809"/>
              <a:ext cx="687999" cy="253916"/>
            </a:xfrm>
            <a:prstGeom prst="rect">
              <a:avLst/>
            </a:prstGeom>
            <a:noFill/>
          </p:spPr>
          <p:txBody>
            <a:bodyPr wrap="square" rtlCol="0">
              <a:spAutoFit/>
            </a:bodyPr>
            <a:lstStyle/>
            <a:p>
              <a:pPr algn="ctr"/>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Oil</a:t>
              </a:r>
            </a:p>
          </p:txBody>
        </p:sp>
      </p:grpSp>
    </p:spTree>
    <p:extLst>
      <p:ext uri="{BB962C8B-B14F-4D97-AF65-F5344CB8AC3E}">
        <p14:creationId xmlns:p14="http://schemas.microsoft.com/office/powerpoint/2010/main" val="3863849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Sequential computation : an example</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17</a:t>
            </a:fld>
            <a:endParaRPr lang="fr-FR"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FF0E9A8B-EED3-126C-CB73-7C9C546AA05F}"/>
                  </a:ext>
                </a:extLst>
              </p:cNvPr>
              <p:cNvSpPr txBox="1"/>
              <p:nvPr/>
            </p:nvSpPr>
            <p:spPr>
              <a:xfrm>
                <a:off x="3949167" y="3555893"/>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3" name="ZoneTexte 2">
                <a:extLst>
                  <a:ext uri="{FF2B5EF4-FFF2-40B4-BE49-F238E27FC236}">
                    <a16:creationId xmlns:a16="http://schemas.microsoft.com/office/drawing/2014/main" id="{FF0E9A8B-EED3-126C-CB73-7C9C546AA05F}"/>
                  </a:ext>
                </a:extLst>
              </p:cNvPr>
              <p:cNvSpPr txBox="1">
                <a:spLocks noRot="1" noChangeAspect="1" noMove="1" noResize="1" noEditPoints="1" noAdjustHandles="1" noChangeArrowheads="1" noChangeShapeType="1" noTextEdit="1"/>
              </p:cNvSpPr>
              <p:nvPr/>
            </p:nvSpPr>
            <p:spPr>
              <a:xfrm>
                <a:off x="3949167" y="3555893"/>
                <a:ext cx="1199046" cy="1477328"/>
              </a:xfrm>
              <a:prstGeom prst="rect">
                <a:avLst/>
              </a:prstGeom>
              <a:blipFill>
                <a:blip r:embed="rId3"/>
                <a:stretch>
                  <a:fillRect/>
                </a:stretch>
              </a:blipFill>
            </p:spPr>
            <p:txBody>
              <a:bodyPr/>
              <a:lstStyle/>
              <a:p>
                <a:r>
                  <a:rPr lang="en-US">
                    <a:noFill/>
                  </a:rPr>
                  <a:t> </a:t>
                </a:r>
              </a:p>
            </p:txBody>
          </p:sp>
        </mc:Fallback>
      </mc:AlternateContent>
      <p:sp>
        <p:nvSpPr>
          <p:cNvPr id="4" name="Accolade ouvrante 3">
            <a:extLst>
              <a:ext uri="{FF2B5EF4-FFF2-40B4-BE49-F238E27FC236}">
                <a16:creationId xmlns:a16="http://schemas.microsoft.com/office/drawing/2014/main" id="{4A52B746-7525-665E-ECB5-269877014848}"/>
              </a:ext>
            </a:extLst>
          </p:cNvPr>
          <p:cNvSpPr/>
          <p:nvPr/>
        </p:nvSpPr>
        <p:spPr>
          <a:xfrm>
            <a:off x="1952189" y="2042307"/>
            <a:ext cx="427379" cy="3294619"/>
          </a:xfrm>
          <a:prstGeom prst="leftBrace">
            <a:avLst>
              <a:gd name="adj1" fmla="val 57171"/>
              <a:gd name="adj2" fmla="val 5000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ED50D4B9-FE76-C440-2198-84493F4EAB6E}"/>
                  </a:ext>
                </a:extLst>
              </p:cNvPr>
              <p:cNvSpPr txBox="1"/>
              <p:nvPr/>
            </p:nvSpPr>
            <p:spPr>
              <a:xfrm>
                <a:off x="2464355" y="2276367"/>
                <a:ext cx="1676741"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FFC000"/>
                        </a:solidFill>
                        <a:latin typeface="Cambria Math" panose="02040503050406030204" pitchFamily="18" charset="0"/>
                      </a:rPr>
                      <m:t>1</m:t>
                    </m:r>
                  </m:oMath>
                </a14:m>
                <a:r>
                  <a:rPr lang="fr-FR" sz="5400" dirty="0">
                    <a:solidFill>
                      <a:srgbClr val="FFC000"/>
                    </a:solidFill>
                  </a:rPr>
                  <a:t>kWh</a:t>
                </a:r>
              </a:p>
            </p:txBody>
          </p:sp>
        </mc:Choice>
        <mc:Fallback xmlns="">
          <p:sp>
            <p:nvSpPr>
              <p:cNvPr id="6" name="ZoneTexte 5">
                <a:extLst>
                  <a:ext uri="{FF2B5EF4-FFF2-40B4-BE49-F238E27FC236}">
                    <a16:creationId xmlns:a16="http://schemas.microsoft.com/office/drawing/2014/main" id="{ED50D4B9-FE76-C440-2198-84493F4EAB6E}"/>
                  </a:ext>
                </a:extLst>
              </p:cNvPr>
              <p:cNvSpPr txBox="1">
                <a:spLocks noRot="1" noChangeAspect="1" noMove="1" noResize="1" noEditPoints="1" noAdjustHandles="1" noChangeArrowheads="1" noChangeShapeType="1" noTextEdit="1"/>
              </p:cNvSpPr>
              <p:nvPr/>
            </p:nvSpPr>
            <p:spPr>
              <a:xfrm>
                <a:off x="2464355" y="2276367"/>
                <a:ext cx="1676741" cy="830997"/>
              </a:xfrm>
              <a:prstGeom prst="rect">
                <a:avLst/>
              </a:prstGeom>
              <a:blipFill>
                <a:blip r:embed="rId4"/>
                <a:stretch>
                  <a:fillRect l="-2182" t="-25547" r="-30545" b="-48905"/>
                </a:stretch>
              </a:blipFill>
            </p:spPr>
            <p:txBody>
              <a:bodyPr/>
              <a:lstStyle/>
              <a:p>
                <a:r>
                  <a:rPr lang="en-US">
                    <a:noFill/>
                  </a:rPr>
                  <a:t> </a:t>
                </a:r>
              </a:p>
            </p:txBody>
          </p:sp>
        </mc:Fallback>
      </mc:AlternateContent>
      <p:pic>
        <p:nvPicPr>
          <p:cNvPr id="10" name="Graphique 9">
            <a:extLst>
              <a:ext uri="{FF2B5EF4-FFF2-40B4-BE49-F238E27FC236}">
                <a16:creationId xmlns:a16="http://schemas.microsoft.com/office/drawing/2014/main" id="{D6505C77-34E4-F134-7801-C35D1FFF79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57085" y="2336390"/>
            <a:ext cx="589189" cy="707026"/>
          </a:xfrm>
          <a:prstGeom prst="rect">
            <a:avLst/>
          </a:prstGeom>
        </p:spPr>
      </p:pic>
      <p:pic>
        <p:nvPicPr>
          <p:cNvPr id="11" name="Graphique 10">
            <a:extLst>
              <a:ext uri="{FF2B5EF4-FFF2-40B4-BE49-F238E27FC236}">
                <a16:creationId xmlns:a16="http://schemas.microsoft.com/office/drawing/2014/main" id="{4DF3AFDF-F9E5-9F34-3515-02B93B345E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53921" y="4015935"/>
            <a:ext cx="442846" cy="590462"/>
          </a:xfrm>
          <a:prstGeom prst="rect">
            <a:avLst/>
          </a:prstGeom>
        </p:spPr>
      </p:pic>
      <p:pic>
        <p:nvPicPr>
          <p:cNvPr id="12" name="Graphique 11">
            <a:extLst>
              <a:ext uri="{FF2B5EF4-FFF2-40B4-BE49-F238E27FC236}">
                <a16:creationId xmlns:a16="http://schemas.microsoft.com/office/drawing/2014/main" id="{F197A601-9345-92DA-2EFE-BB754A9A5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2056" y="4091412"/>
            <a:ext cx="524198" cy="629037"/>
          </a:xfrm>
          <a:prstGeom prst="rect">
            <a:avLst/>
          </a:prstGeom>
        </p:spPr>
      </p:pic>
      <p:grpSp>
        <p:nvGrpSpPr>
          <p:cNvPr id="13" name="Groupe 12">
            <a:extLst>
              <a:ext uri="{FF2B5EF4-FFF2-40B4-BE49-F238E27FC236}">
                <a16:creationId xmlns:a16="http://schemas.microsoft.com/office/drawing/2014/main" id="{C2131A27-A935-B81D-9AEA-C32A1A353AF6}"/>
              </a:ext>
            </a:extLst>
          </p:cNvPr>
          <p:cNvGrpSpPr/>
          <p:nvPr/>
        </p:nvGrpSpPr>
        <p:grpSpPr>
          <a:xfrm>
            <a:off x="5116271" y="3478523"/>
            <a:ext cx="1010635" cy="1629340"/>
            <a:chOff x="5116271" y="3478523"/>
            <a:chExt cx="1010635" cy="1629340"/>
          </a:xfrm>
        </p:grpSpPr>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73E0A358-50BE-CBF8-E649-60E8689EC4EA}"/>
                    </a:ext>
                  </a:extLst>
                </p:cNvPr>
                <p:cNvSpPr txBox="1"/>
                <p:nvPr/>
              </p:nvSpPr>
              <p:spPr>
                <a:xfrm>
                  <a:off x="5116271" y="3478523"/>
                  <a:ext cx="101063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rgbClr val="595959"/>
                            </a:solidFill>
                            <a:latin typeface="Cambria Math" panose="02040503050406030204" pitchFamily="18" charset="0"/>
                          </a:rPr>
                          <m:t>𝑃</m:t>
                        </m:r>
                      </m:oMath>
                    </m:oMathPara>
                  </a14:m>
                  <a:endParaRPr lang="fr-FR" sz="9600" dirty="0"/>
                </a:p>
              </p:txBody>
            </p:sp>
          </mc:Choice>
          <mc:Fallback xmlns="">
            <p:sp>
              <p:nvSpPr>
                <p:cNvPr id="40" name="ZoneTexte 39">
                  <a:extLst>
                    <a:ext uri="{FF2B5EF4-FFF2-40B4-BE49-F238E27FC236}">
                      <a16:creationId xmlns:a16="http://schemas.microsoft.com/office/drawing/2014/main" id="{4721FEE8-14B2-CDFC-50DF-B52E6335BEBD}"/>
                    </a:ext>
                  </a:extLst>
                </p:cNvPr>
                <p:cNvSpPr txBox="1">
                  <a:spLocks noRot="1" noChangeAspect="1" noMove="1" noResize="1" noEditPoints="1" noAdjustHandles="1" noChangeArrowheads="1" noChangeShapeType="1" noTextEdit="1"/>
                </p:cNvSpPr>
                <p:nvPr/>
              </p:nvSpPr>
              <p:spPr>
                <a:xfrm>
                  <a:off x="5116271" y="3478523"/>
                  <a:ext cx="1010635" cy="1569660"/>
                </a:xfrm>
                <a:prstGeom prst="rect">
                  <a:avLst/>
                </a:prstGeom>
                <a:blipFill>
                  <a:blip r:embed="rId9"/>
                  <a:stretch>
                    <a:fillRect l="-28395" r="-25926" b="-1613"/>
                  </a:stretch>
                </a:blipFill>
              </p:spPr>
              <p:txBody>
                <a:bodyPr/>
                <a:lstStyle/>
                <a:p>
                  <a:r>
                    <a:rPr lang="fr-FR">
                      <a:noFill/>
                    </a:rPr>
                    <a:t> </a:t>
                  </a:r>
                </a:p>
              </p:txBody>
            </p:sp>
          </mc:Fallback>
        </mc:AlternateContent>
        <p:pic>
          <p:nvPicPr>
            <p:cNvPr id="15" name="Graphique 14">
              <a:extLst>
                <a:ext uri="{FF2B5EF4-FFF2-40B4-BE49-F238E27FC236}">
                  <a16:creationId xmlns:a16="http://schemas.microsoft.com/office/drawing/2014/main" id="{2C835DF3-6D54-900D-EF9D-B29CA0D159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02708" y="4623988"/>
              <a:ext cx="524198" cy="483875"/>
            </a:xfrm>
            <a:prstGeom prst="rect">
              <a:avLst/>
            </a:prstGeom>
          </p:spPr>
        </p:pic>
      </p:grpSp>
      <p:pic>
        <p:nvPicPr>
          <p:cNvPr id="16" name="Graphique 15">
            <a:extLst>
              <a:ext uri="{FF2B5EF4-FFF2-40B4-BE49-F238E27FC236}">
                <a16:creationId xmlns:a16="http://schemas.microsoft.com/office/drawing/2014/main" id="{9F579B8D-678E-3A5C-066E-0D1F8DEEE6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3860" y="2394671"/>
            <a:ext cx="442846" cy="590462"/>
          </a:xfrm>
          <a:prstGeom prst="rect">
            <a:avLst/>
          </a:prstGeom>
        </p:spPr>
      </p:pic>
      <p:grpSp>
        <p:nvGrpSpPr>
          <p:cNvPr id="17" name="Groupe 16">
            <a:extLst>
              <a:ext uri="{FF2B5EF4-FFF2-40B4-BE49-F238E27FC236}">
                <a16:creationId xmlns:a16="http://schemas.microsoft.com/office/drawing/2014/main" id="{1A26B1DA-E1FA-491B-6298-B1BE854AD812}"/>
              </a:ext>
            </a:extLst>
          </p:cNvPr>
          <p:cNvGrpSpPr/>
          <p:nvPr/>
        </p:nvGrpSpPr>
        <p:grpSpPr>
          <a:xfrm>
            <a:off x="6094472" y="1803290"/>
            <a:ext cx="1041848" cy="1650806"/>
            <a:chOff x="6094472" y="1803290"/>
            <a:chExt cx="1041848" cy="1650806"/>
          </a:xfrm>
        </p:grpSpPr>
        <p:pic>
          <p:nvPicPr>
            <p:cNvPr id="18" name="Graphique 17">
              <a:extLst>
                <a:ext uri="{FF2B5EF4-FFF2-40B4-BE49-F238E27FC236}">
                  <a16:creationId xmlns:a16="http://schemas.microsoft.com/office/drawing/2014/main" id="{8FB48E77-E83E-15C3-AE41-03813E65291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12121" y="3006205"/>
              <a:ext cx="524199" cy="447891"/>
            </a:xfrm>
            <a:prstGeom prst="rect">
              <a:avLst/>
            </a:prstGeom>
          </p:spPr>
        </p:pic>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D58A0403-B1EF-7347-B6F6-171FEEB35DFC}"/>
                    </a:ext>
                  </a:extLst>
                </p:cNvPr>
                <p:cNvSpPr txBox="1"/>
                <p:nvPr/>
              </p:nvSpPr>
              <p:spPr>
                <a:xfrm>
                  <a:off x="6094472" y="180329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𝑃</m:t>
                        </m:r>
                      </m:oMath>
                    </m:oMathPara>
                  </a14:m>
                  <a:endParaRPr lang="fr-FR" sz="9600" dirty="0"/>
                </a:p>
              </p:txBody>
            </p:sp>
          </mc:Choice>
          <mc:Fallback xmlns="">
            <p:sp>
              <p:nvSpPr>
                <p:cNvPr id="39" name="ZoneTexte 38">
                  <a:extLst>
                    <a:ext uri="{FF2B5EF4-FFF2-40B4-BE49-F238E27FC236}">
                      <a16:creationId xmlns:a16="http://schemas.microsoft.com/office/drawing/2014/main" id="{6829D746-5327-337F-D25C-F84304209DFB}"/>
                    </a:ext>
                  </a:extLst>
                </p:cNvPr>
                <p:cNvSpPr txBox="1">
                  <a:spLocks noRot="1" noChangeAspect="1" noMove="1" noResize="1" noEditPoints="1" noAdjustHandles="1" noChangeArrowheads="1" noChangeShapeType="1" noTextEdit="1"/>
                </p:cNvSpPr>
                <p:nvPr/>
              </p:nvSpPr>
              <p:spPr>
                <a:xfrm>
                  <a:off x="6094472" y="1803290"/>
                  <a:ext cx="854750" cy="1569660"/>
                </a:xfrm>
                <a:prstGeom prst="rect">
                  <a:avLst/>
                </a:prstGeom>
                <a:blipFill>
                  <a:blip r:embed="rId14"/>
                  <a:stretch>
                    <a:fillRect l="-36765" r="-45588" b="-1613"/>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14174CF5-2C6E-621F-BD68-8F09CFD1325F}"/>
                  </a:ext>
                </a:extLst>
              </p:cNvPr>
              <p:cNvSpPr txBox="1"/>
              <p:nvPr/>
            </p:nvSpPr>
            <p:spPr>
              <a:xfrm>
                <a:off x="6091838" y="3497073"/>
                <a:ext cx="723627"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20" name="ZoneTexte 19">
                <a:extLst>
                  <a:ext uri="{FF2B5EF4-FFF2-40B4-BE49-F238E27FC236}">
                    <a16:creationId xmlns:a16="http://schemas.microsoft.com/office/drawing/2014/main" id="{14174CF5-2C6E-621F-BD68-8F09CFD1325F}"/>
                  </a:ext>
                </a:extLst>
              </p:cNvPr>
              <p:cNvSpPr txBox="1">
                <a:spLocks noRot="1" noChangeAspect="1" noMove="1" noResize="1" noEditPoints="1" noAdjustHandles="1" noChangeArrowheads="1" noChangeShapeType="1" noTextEdit="1"/>
              </p:cNvSpPr>
              <p:nvPr/>
            </p:nvSpPr>
            <p:spPr>
              <a:xfrm>
                <a:off x="6091838" y="3497073"/>
                <a:ext cx="723627" cy="156966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B8CF55A7-C4CA-01FA-6E22-960343E4D5C0}"/>
                  </a:ext>
                </a:extLst>
              </p:cNvPr>
              <p:cNvSpPr txBox="1"/>
              <p:nvPr/>
            </p:nvSpPr>
            <p:spPr>
              <a:xfrm>
                <a:off x="7069681" y="1803290"/>
                <a:ext cx="723984"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21" name="ZoneTexte 20">
                <a:extLst>
                  <a:ext uri="{FF2B5EF4-FFF2-40B4-BE49-F238E27FC236}">
                    <a16:creationId xmlns:a16="http://schemas.microsoft.com/office/drawing/2014/main" id="{B8CF55A7-C4CA-01FA-6E22-960343E4D5C0}"/>
                  </a:ext>
                </a:extLst>
              </p:cNvPr>
              <p:cNvSpPr txBox="1">
                <a:spLocks noRot="1" noChangeAspect="1" noMove="1" noResize="1" noEditPoints="1" noAdjustHandles="1" noChangeArrowheads="1" noChangeShapeType="1" noTextEdit="1"/>
              </p:cNvSpPr>
              <p:nvPr/>
            </p:nvSpPr>
            <p:spPr>
              <a:xfrm>
                <a:off x="7069681" y="1803290"/>
                <a:ext cx="723984" cy="156966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1C4D4124-3B19-668C-0460-909310B45DE6}"/>
                  </a:ext>
                </a:extLst>
              </p:cNvPr>
              <p:cNvSpPr txBox="1"/>
              <p:nvPr/>
            </p:nvSpPr>
            <p:spPr>
              <a:xfrm>
                <a:off x="4927367" y="2001856"/>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22" name="ZoneTexte 21">
                <a:extLst>
                  <a:ext uri="{FF2B5EF4-FFF2-40B4-BE49-F238E27FC236}">
                    <a16:creationId xmlns:a16="http://schemas.microsoft.com/office/drawing/2014/main" id="{1C4D4124-3B19-668C-0460-909310B45DE6}"/>
                  </a:ext>
                </a:extLst>
              </p:cNvPr>
              <p:cNvSpPr txBox="1">
                <a:spLocks noRot="1" noChangeAspect="1" noMove="1" noResize="1" noEditPoints="1" noAdjustHandles="1" noChangeArrowheads="1" noChangeShapeType="1" noTextEdit="1"/>
              </p:cNvSpPr>
              <p:nvPr/>
            </p:nvSpPr>
            <p:spPr>
              <a:xfrm>
                <a:off x="4927367" y="2001856"/>
                <a:ext cx="1199046" cy="147732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74915298-9DAC-CF2F-35BB-E6B59834AE04}"/>
                  </a:ext>
                </a:extLst>
              </p:cNvPr>
              <p:cNvSpPr txBox="1"/>
              <p:nvPr/>
            </p:nvSpPr>
            <p:spPr>
              <a:xfrm>
                <a:off x="8580174" y="1793638"/>
                <a:ext cx="54431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23" name="ZoneTexte 22">
                <a:extLst>
                  <a:ext uri="{FF2B5EF4-FFF2-40B4-BE49-F238E27FC236}">
                    <a16:creationId xmlns:a16="http://schemas.microsoft.com/office/drawing/2014/main" id="{74915298-9DAC-CF2F-35BB-E6B59834AE04}"/>
                  </a:ext>
                </a:extLst>
              </p:cNvPr>
              <p:cNvSpPr txBox="1">
                <a:spLocks noRot="1" noChangeAspect="1" noMove="1" noResize="1" noEditPoints="1" noAdjustHandles="1" noChangeArrowheads="1" noChangeShapeType="1" noTextEdit="1"/>
              </p:cNvSpPr>
              <p:nvPr/>
            </p:nvSpPr>
            <p:spPr>
              <a:xfrm>
                <a:off x="8580174" y="1793638"/>
                <a:ext cx="544315" cy="156966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030D9FE7-F9B8-6914-755B-452CFFC2F6A6}"/>
                  </a:ext>
                </a:extLst>
              </p:cNvPr>
              <p:cNvSpPr txBox="1"/>
              <p:nvPr/>
            </p:nvSpPr>
            <p:spPr>
              <a:xfrm>
                <a:off x="7483369" y="2274404"/>
                <a:ext cx="674865"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404040"/>
                        </a:solidFill>
                        <a:latin typeface="Cambria Math" panose="02040503050406030204" pitchFamily="18" charset="0"/>
                      </a:rPr>
                      <m:t>1</m:t>
                    </m:r>
                  </m:oMath>
                </a14:m>
                <a:r>
                  <a:rPr lang="fr-FR" sz="5400" dirty="0">
                    <a:solidFill>
                      <a:srgbClr val="404040"/>
                    </a:solidFill>
                  </a:rPr>
                  <a:t>L</a:t>
                </a:r>
              </a:p>
            </p:txBody>
          </p:sp>
        </mc:Choice>
        <mc:Fallback xmlns="">
          <p:sp>
            <p:nvSpPr>
              <p:cNvPr id="24" name="ZoneTexte 23">
                <a:extLst>
                  <a:ext uri="{FF2B5EF4-FFF2-40B4-BE49-F238E27FC236}">
                    <a16:creationId xmlns:a16="http://schemas.microsoft.com/office/drawing/2014/main" id="{030D9FE7-F9B8-6914-755B-452CFFC2F6A6}"/>
                  </a:ext>
                </a:extLst>
              </p:cNvPr>
              <p:cNvSpPr txBox="1">
                <a:spLocks noRot="1" noChangeAspect="1" noMove="1" noResize="1" noEditPoints="1" noAdjustHandles="1" noChangeArrowheads="1" noChangeShapeType="1" noTextEdit="1"/>
              </p:cNvSpPr>
              <p:nvPr/>
            </p:nvSpPr>
            <p:spPr>
              <a:xfrm>
                <a:off x="7483369" y="2274404"/>
                <a:ext cx="674865" cy="830997"/>
              </a:xfrm>
              <a:prstGeom prst="rect">
                <a:avLst/>
              </a:prstGeom>
              <a:blipFill>
                <a:blip r:embed="rId19"/>
                <a:stretch>
                  <a:fillRect l="-6364" t="-25735" r="-7545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A25001D8-8EE2-A0FE-9CAF-8DACF5486199}"/>
                  </a:ext>
                </a:extLst>
              </p:cNvPr>
              <p:cNvSpPr txBox="1"/>
              <p:nvPr/>
            </p:nvSpPr>
            <p:spPr>
              <a:xfrm>
                <a:off x="2526656" y="3920318"/>
                <a:ext cx="674865"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404040"/>
                        </a:solidFill>
                        <a:latin typeface="Cambria Math" panose="02040503050406030204" pitchFamily="18" charset="0"/>
                      </a:rPr>
                      <m:t>1</m:t>
                    </m:r>
                  </m:oMath>
                </a14:m>
                <a:r>
                  <a:rPr lang="fr-FR" sz="5400" dirty="0">
                    <a:solidFill>
                      <a:srgbClr val="404040"/>
                    </a:solidFill>
                  </a:rPr>
                  <a:t>L</a:t>
                </a:r>
              </a:p>
            </p:txBody>
          </p:sp>
        </mc:Choice>
        <mc:Fallback xmlns="">
          <p:sp>
            <p:nvSpPr>
              <p:cNvPr id="25" name="ZoneTexte 24">
                <a:extLst>
                  <a:ext uri="{FF2B5EF4-FFF2-40B4-BE49-F238E27FC236}">
                    <a16:creationId xmlns:a16="http://schemas.microsoft.com/office/drawing/2014/main" id="{A25001D8-8EE2-A0FE-9CAF-8DACF5486199}"/>
                  </a:ext>
                </a:extLst>
              </p:cNvPr>
              <p:cNvSpPr txBox="1">
                <a:spLocks noRot="1" noChangeAspect="1" noMove="1" noResize="1" noEditPoints="1" noAdjustHandles="1" noChangeArrowheads="1" noChangeShapeType="1" noTextEdit="1"/>
              </p:cNvSpPr>
              <p:nvPr/>
            </p:nvSpPr>
            <p:spPr>
              <a:xfrm>
                <a:off x="2526656" y="3920318"/>
                <a:ext cx="674865" cy="830997"/>
              </a:xfrm>
              <a:prstGeom prst="rect">
                <a:avLst/>
              </a:prstGeom>
              <a:blipFill>
                <a:blip r:embed="rId20"/>
                <a:stretch>
                  <a:fillRect l="-5405" t="-25735" r="-74775"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812AAF9A-891E-E7A9-17F9-07A54728C2E9}"/>
                  </a:ext>
                </a:extLst>
              </p:cNvPr>
              <p:cNvSpPr txBox="1"/>
              <p:nvPr/>
            </p:nvSpPr>
            <p:spPr>
              <a:xfrm>
                <a:off x="9241149" y="3463561"/>
                <a:ext cx="54431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26" name="ZoneTexte 25">
                <a:extLst>
                  <a:ext uri="{FF2B5EF4-FFF2-40B4-BE49-F238E27FC236}">
                    <a16:creationId xmlns:a16="http://schemas.microsoft.com/office/drawing/2014/main" id="{812AAF9A-891E-E7A9-17F9-07A54728C2E9}"/>
                  </a:ext>
                </a:extLst>
              </p:cNvPr>
              <p:cNvSpPr txBox="1">
                <a:spLocks noRot="1" noChangeAspect="1" noMove="1" noResize="1" noEditPoints="1" noAdjustHandles="1" noChangeArrowheads="1" noChangeShapeType="1" noTextEdit="1"/>
              </p:cNvSpPr>
              <p:nvPr/>
            </p:nvSpPr>
            <p:spPr>
              <a:xfrm>
                <a:off x="9241149" y="3463561"/>
                <a:ext cx="544315" cy="156966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0A65B3B3-5716-0B59-8361-E9E4D9505E56}"/>
                  </a:ext>
                </a:extLst>
              </p:cNvPr>
              <p:cNvSpPr txBox="1"/>
              <p:nvPr/>
            </p:nvSpPr>
            <p:spPr>
              <a:xfrm>
                <a:off x="6581401" y="3984961"/>
                <a:ext cx="2202526"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FFC000"/>
                        </a:solidFill>
                        <a:latin typeface="Cambria Math" panose="02040503050406030204" pitchFamily="18" charset="0"/>
                      </a:rPr>
                      <m:t>0,2</m:t>
                    </m:r>
                  </m:oMath>
                </a14:m>
                <a:r>
                  <a:rPr lang="fr-FR" sz="5400" dirty="0">
                    <a:solidFill>
                      <a:srgbClr val="FFC000"/>
                    </a:solidFill>
                  </a:rPr>
                  <a:t>kWh</a:t>
                </a:r>
              </a:p>
            </p:txBody>
          </p:sp>
        </mc:Choice>
        <mc:Fallback xmlns="">
          <p:sp>
            <p:nvSpPr>
              <p:cNvPr id="27" name="ZoneTexte 26">
                <a:extLst>
                  <a:ext uri="{FF2B5EF4-FFF2-40B4-BE49-F238E27FC236}">
                    <a16:creationId xmlns:a16="http://schemas.microsoft.com/office/drawing/2014/main" id="{0A65B3B3-5716-0B59-8361-E9E4D9505E56}"/>
                  </a:ext>
                </a:extLst>
              </p:cNvPr>
              <p:cNvSpPr txBox="1">
                <a:spLocks noRot="1" noChangeAspect="1" noMove="1" noResize="1" noEditPoints="1" noAdjustHandles="1" noChangeArrowheads="1" noChangeShapeType="1" noTextEdit="1"/>
              </p:cNvSpPr>
              <p:nvPr/>
            </p:nvSpPr>
            <p:spPr>
              <a:xfrm>
                <a:off x="6581401" y="3984961"/>
                <a:ext cx="2202526" cy="830997"/>
              </a:xfrm>
              <a:prstGeom prst="rect">
                <a:avLst/>
              </a:prstGeom>
              <a:blipFill>
                <a:blip r:embed="rId22"/>
                <a:stretch>
                  <a:fillRect t="-26471" r="-22992" b="-49265"/>
                </a:stretch>
              </a:blipFill>
            </p:spPr>
            <p:txBody>
              <a:bodyPr/>
              <a:lstStyle/>
              <a:p>
                <a:r>
                  <a:rPr lang="en-US">
                    <a:noFill/>
                  </a:rPr>
                  <a:t> </a:t>
                </a:r>
              </a:p>
            </p:txBody>
          </p:sp>
        </mc:Fallback>
      </mc:AlternateContent>
    </p:spTree>
    <p:extLst>
      <p:ext uri="{BB962C8B-B14F-4D97-AF65-F5344CB8AC3E}">
        <p14:creationId xmlns:p14="http://schemas.microsoft.com/office/powerpoint/2010/main" val="273819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Sequential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18</a:t>
            </a:fld>
            <a:endParaRPr lang="fr-FR"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B5935F74-6FFE-1014-168E-E5C3BA415AF6}"/>
                  </a:ext>
                </a:extLst>
              </p:cNvPr>
              <p:cNvSpPr txBox="1"/>
              <p:nvPr/>
            </p:nvSpPr>
            <p:spPr>
              <a:xfrm>
                <a:off x="5813505" y="1750365"/>
                <a:ext cx="8255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3" name="ZoneTexte 2">
                <a:extLst>
                  <a:ext uri="{FF2B5EF4-FFF2-40B4-BE49-F238E27FC236}">
                    <a16:creationId xmlns:a16="http://schemas.microsoft.com/office/drawing/2014/main" id="{B5935F74-6FFE-1014-168E-E5C3BA415AF6}"/>
                  </a:ext>
                </a:extLst>
              </p:cNvPr>
              <p:cNvSpPr txBox="1">
                <a:spLocks noRot="1" noChangeAspect="1" noMove="1" noResize="1" noEditPoints="1" noAdjustHandles="1" noChangeArrowheads="1" noChangeShapeType="1" noTextEdit="1"/>
              </p:cNvSpPr>
              <p:nvPr/>
            </p:nvSpPr>
            <p:spPr>
              <a:xfrm>
                <a:off x="5813505" y="1750365"/>
                <a:ext cx="825546"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9C5D2E8C-44B6-5889-4B6E-CCE3ACC6F8C0}"/>
                  </a:ext>
                </a:extLst>
              </p:cNvPr>
              <p:cNvSpPr txBox="1"/>
              <p:nvPr/>
            </p:nvSpPr>
            <p:spPr>
              <a:xfrm>
                <a:off x="3414932" y="1887181"/>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9C5D2E8C-44B6-5889-4B6E-CCE3ACC6F8C0}"/>
                  </a:ext>
                </a:extLst>
              </p:cNvPr>
              <p:cNvSpPr txBox="1">
                <a:spLocks noRot="1" noChangeAspect="1" noMove="1" noResize="1" noEditPoints="1" noAdjustHandles="1" noChangeArrowheads="1" noChangeShapeType="1" noTextEdit="1"/>
              </p:cNvSpPr>
              <p:nvPr/>
            </p:nvSpPr>
            <p:spPr>
              <a:xfrm>
                <a:off x="3414932" y="1887181"/>
                <a:ext cx="1199046" cy="1477328"/>
              </a:xfrm>
              <a:prstGeom prst="rect">
                <a:avLst/>
              </a:prstGeom>
              <a:blipFill>
                <a:blip r:embed="rId4"/>
                <a:stretch>
                  <a:fillRect/>
                </a:stretch>
              </a:blipFill>
            </p:spPr>
            <p:txBody>
              <a:bodyPr/>
              <a:lstStyle/>
              <a:p>
                <a:r>
                  <a:rPr lang="en-US">
                    <a:noFill/>
                  </a:rPr>
                  <a:t> </a:t>
                </a:r>
              </a:p>
            </p:txBody>
          </p:sp>
        </mc:Fallback>
      </mc:AlternateContent>
      <p:pic>
        <p:nvPicPr>
          <p:cNvPr id="6" name="Graphique 5">
            <a:extLst>
              <a:ext uri="{FF2B5EF4-FFF2-40B4-BE49-F238E27FC236}">
                <a16:creationId xmlns:a16="http://schemas.microsoft.com/office/drawing/2014/main" id="{B57C6772-6D40-1929-5672-B7FA1EDF4D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7447" y="2358559"/>
            <a:ext cx="524198" cy="629037"/>
          </a:xfrm>
          <a:prstGeom prst="rect">
            <a:avLst/>
          </a:prstGeom>
        </p:spPr>
      </p:pic>
      <p:grpSp>
        <p:nvGrpSpPr>
          <p:cNvPr id="7" name="Groupe 6">
            <a:extLst>
              <a:ext uri="{FF2B5EF4-FFF2-40B4-BE49-F238E27FC236}">
                <a16:creationId xmlns:a16="http://schemas.microsoft.com/office/drawing/2014/main" id="{13584D8E-F91F-9FB9-53EF-2C8FCDDFB123}"/>
              </a:ext>
            </a:extLst>
          </p:cNvPr>
          <p:cNvGrpSpPr/>
          <p:nvPr/>
        </p:nvGrpSpPr>
        <p:grpSpPr>
          <a:xfrm>
            <a:off x="6613631" y="1714877"/>
            <a:ext cx="1010635" cy="1629340"/>
            <a:chOff x="6639757" y="2339338"/>
            <a:chExt cx="1010635" cy="1629340"/>
          </a:xfrm>
        </p:grpSpPr>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99DA686D-2CD0-6D8D-FD7C-6B79FCEC0566}"/>
                    </a:ext>
                  </a:extLst>
                </p:cNvPr>
                <p:cNvSpPr txBox="1"/>
                <p:nvPr/>
              </p:nvSpPr>
              <p:spPr>
                <a:xfrm>
                  <a:off x="6639757" y="2339338"/>
                  <a:ext cx="101063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25" name="ZoneTexte 24">
                  <a:extLst>
                    <a:ext uri="{FF2B5EF4-FFF2-40B4-BE49-F238E27FC236}">
                      <a16:creationId xmlns:a16="http://schemas.microsoft.com/office/drawing/2014/main" id="{6D80A1E8-CEF2-9879-5D2B-F975998C0E66}"/>
                    </a:ext>
                  </a:extLst>
                </p:cNvPr>
                <p:cNvSpPr txBox="1">
                  <a:spLocks noRot="1" noChangeAspect="1" noMove="1" noResize="1" noEditPoints="1" noAdjustHandles="1" noChangeArrowheads="1" noChangeShapeType="1" noTextEdit="1"/>
                </p:cNvSpPr>
                <p:nvPr/>
              </p:nvSpPr>
              <p:spPr>
                <a:xfrm>
                  <a:off x="6639757" y="2339338"/>
                  <a:ext cx="1010635" cy="1569660"/>
                </a:xfrm>
                <a:prstGeom prst="rect">
                  <a:avLst/>
                </a:prstGeom>
                <a:blipFill>
                  <a:blip r:embed="rId7"/>
                  <a:stretch>
                    <a:fillRect l="-28395" r="-25926" b="-1600"/>
                  </a:stretch>
                </a:blipFill>
              </p:spPr>
              <p:txBody>
                <a:bodyPr/>
                <a:lstStyle/>
                <a:p>
                  <a:r>
                    <a:rPr lang="fr-FR">
                      <a:noFill/>
                    </a:rPr>
                    <a:t> </a:t>
                  </a:r>
                </a:p>
              </p:txBody>
            </p:sp>
          </mc:Fallback>
        </mc:AlternateContent>
        <p:pic>
          <p:nvPicPr>
            <p:cNvPr id="9" name="Graphique 8">
              <a:extLst>
                <a:ext uri="{FF2B5EF4-FFF2-40B4-BE49-F238E27FC236}">
                  <a16:creationId xmlns:a16="http://schemas.microsoft.com/office/drawing/2014/main" id="{A8E606BA-0DA4-F5F4-3C01-08C4DB6425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6194" y="3484803"/>
              <a:ext cx="524198" cy="483875"/>
            </a:xfrm>
            <a:prstGeom prst="rect">
              <a:avLst/>
            </a:prstGeom>
          </p:spPr>
        </p:pic>
      </p:grpSp>
      <p:grpSp>
        <p:nvGrpSpPr>
          <p:cNvPr id="10" name="Groupe 9">
            <a:extLst>
              <a:ext uri="{FF2B5EF4-FFF2-40B4-BE49-F238E27FC236}">
                <a16:creationId xmlns:a16="http://schemas.microsoft.com/office/drawing/2014/main" id="{71E51B25-E9BD-80C2-3B72-F7495252E9F9}"/>
              </a:ext>
            </a:extLst>
          </p:cNvPr>
          <p:cNvGrpSpPr/>
          <p:nvPr/>
        </p:nvGrpSpPr>
        <p:grpSpPr>
          <a:xfrm>
            <a:off x="4736247" y="1704199"/>
            <a:ext cx="1041848" cy="1650806"/>
            <a:chOff x="4762373" y="2328660"/>
            <a:chExt cx="1041848" cy="1650806"/>
          </a:xfrm>
        </p:grpSpPr>
        <p:pic>
          <p:nvPicPr>
            <p:cNvPr id="11" name="Graphique 10">
              <a:extLst>
                <a:ext uri="{FF2B5EF4-FFF2-40B4-BE49-F238E27FC236}">
                  <a16:creationId xmlns:a16="http://schemas.microsoft.com/office/drawing/2014/main" id="{FCFD881C-6CFB-ECB5-10B2-7C02D7EC47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80022" y="3531575"/>
              <a:ext cx="524199" cy="447891"/>
            </a:xfrm>
            <a:prstGeom prst="rect">
              <a:avLst/>
            </a:prstGeom>
          </p:spPr>
        </p:pic>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7D8D6066-6612-4AAD-C612-00E719A98A67}"/>
                    </a:ext>
                  </a:extLst>
                </p:cNvPr>
                <p:cNvSpPr txBox="1"/>
                <p:nvPr/>
              </p:nvSpPr>
              <p:spPr>
                <a:xfrm>
                  <a:off x="4762373" y="232866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31" name="ZoneTexte 30">
                  <a:extLst>
                    <a:ext uri="{FF2B5EF4-FFF2-40B4-BE49-F238E27FC236}">
                      <a16:creationId xmlns:a16="http://schemas.microsoft.com/office/drawing/2014/main" id="{74F54DC6-C55F-6408-60BC-A775915AE5BA}"/>
                    </a:ext>
                  </a:extLst>
                </p:cNvPr>
                <p:cNvSpPr txBox="1">
                  <a:spLocks noRot="1" noChangeAspect="1" noMove="1" noResize="1" noEditPoints="1" noAdjustHandles="1" noChangeArrowheads="1" noChangeShapeType="1" noTextEdit="1"/>
                </p:cNvSpPr>
                <p:nvPr/>
              </p:nvSpPr>
              <p:spPr>
                <a:xfrm>
                  <a:off x="4762373" y="2328660"/>
                  <a:ext cx="854750" cy="1569660"/>
                </a:xfrm>
                <a:prstGeom prst="rect">
                  <a:avLst/>
                </a:prstGeom>
                <a:blipFill>
                  <a:blip r:embed="rId12"/>
                  <a:stretch>
                    <a:fillRect l="-36232" r="-44928" b="-2419"/>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DCE253E8-0871-39BB-2347-3914A2BA6CC6}"/>
                  </a:ext>
                </a:extLst>
              </p:cNvPr>
              <p:cNvSpPr txBox="1"/>
              <p:nvPr/>
            </p:nvSpPr>
            <p:spPr>
              <a:xfrm>
                <a:off x="7589198" y="1733427"/>
                <a:ext cx="825546"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13" name="ZoneTexte 12">
                <a:extLst>
                  <a:ext uri="{FF2B5EF4-FFF2-40B4-BE49-F238E27FC236}">
                    <a16:creationId xmlns:a16="http://schemas.microsoft.com/office/drawing/2014/main" id="{DCE253E8-0871-39BB-2347-3914A2BA6CC6}"/>
                  </a:ext>
                </a:extLst>
              </p:cNvPr>
              <p:cNvSpPr txBox="1">
                <a:spLocks noRot="1" noChangeAspect="1" noMove="1" noResize="1" noEditPoints="1" noAdjustHandles="1" noChangeArrowheads="1" noChangeShapeType="1" noTextEdit="1"/>
              </p:cNvSpPr>
              <p:nvPr/>
            </p:nvSpPr>
            <p:spPr>
              <a:xfrm>
                <a:off x="7589198" y="1733427"/>
                <a:ext cx="825546" cy="156966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41A744A9-9F10-45BF-DCCA-5186353FBDD7}"/>
                  </a:ext>
                </a:extLst>
              </p:cNvPr>
              <p:cNvSpPr txBox="1"/>
              <p:nvPr/>
            </p:nvSpPr>
            <p:spPr>
              <a:xfrm>
                <a:off x="902655" y="2257578"/>
                <a:ext cx="1676741"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FFC000"/>
                        </a:solidFill>
                        <a:latin typeface="Cambria Math" panose="02040503050406030204" pitchFamily="18" charset="0"/>
                      </a:rPr>
                      <m:t>1</m:t>
                    </m:r>
                  </m:oMath>
                </a14:m>
                <a:r>
                  <a:rPr lang="fr-FR" sz="5400" dirty="0">
                    <a:solidFill>
                      <a:srgbClr val="FFC000"/>
                    </a:solidFill>
                  </a:rPr>
                  <a:t>kWh</a:t>
                </a:r>
              </a:p>
            </p:txBody>
          </p:sp>
        </mc:Choice>
        <mc:Fallback xmlns="">
          <p:sp>
            <p:nvSpPr>
              <p:cNvPr id="14" name="ZoneTexte 13">
                <a:extLst>
                  <a:ext uri="{FF2B5EF4-FFF2-40B4-BE49-F238E27FC236}">
                    <a16:creationId xmlns:a16="http://schemas.microsoft.com/office/drawing/2014/main" id="{41A744A9-9F10-45BF-DCCA-5186353FBDD7}"/>
                  </a:ext>
                </a:extLst>
              </p:cNvPr>
              <p:cNvSpPr txBox="1">
                <a:spLocks noRot="1" noChangeAspect="1" noMove="1" noResize="1" noEditPoints="1" noAdjustHandles="1" noChangeArrowheads="1" noChangeShapeType="1" noTextEdit="1"/>
              </p:cNvSpPr>
              <p:nvPr/>
            </p:nvSpPr>
            <p:spPr>
              <a:xfrm>
                <a:off x="902655" y="2257578"/>
                <a:ext cx="1676741" cy="830997"/>
              </a:xfrm>
              <a:prstGeom prst="rect">
                <a:avLst/>
              </a:prstGeom>
              <a:blipFill>
                <a:blip r:embed="rId14"/>
                <a:stretch>
                  <a:fillRect l="-2182" t="-25547" r="-30545" b="-48905"/>
                </a:stretch>
              </a:blipFill>
            </p:spPr>
            <p:txBody>
              <a:bodyPr/>
              <a:lstStyle/>
              <a:p>
                <a:r>
                  <a:rPr lang="en-US">
                    <a:noFill/>
                  </a:rPr>
                  <a:t> </a:t>
                </a:r>
              </a:p>
            </p:txBody>
          </p:sp>
        </mc:Fallback>
      </mc:AlternateContent>
      <p:pic>
        <p:nvPicPr>
          <p:cNvPr id="15" name="Graphique 14">
            <a:extLst>
              <a:ext uri="{FF2B5EF4-FFF2-40B4-BE49-F238E27FC236}">
                <a16:creationId xmlns:a16="http://schemas.microsoft.com/office/drawing/2014/main" id="{68232BD0-592F-3BD0-0553-A0F04C8205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05938" y="2341451"/>
            <a:ext cx="524198" cy="629037"/>
          </a:xfrm>
          <a:prstGeom prst="rect">
            <a:avLst/>
          </a:prstGeom>
        </p:spPr>
      </p:pic>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7BBFDA22-7716-5B2E-57BD-1F2DFE2C1755}"/>
                  </a:ext>
                </a:extLst>
              </p:cNvPr>
              <p:cNvSpPr txBox="1"/>
              <p:nvPr/>
            </p:nvSpPr>
            <p:spPr>
              <a:xfrm>
                <a:off x="10745031" y="1713600"/>
                <a:ext cx="54431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16" name="ZoneTexte 15">
                <a:extLst>
                  <a:ext uri="{FF2B5EF4-FFF2-40B4-BE49-F238E27FC236}">
                    <a16:creationId xmlns:a16="http://schemas.microsoft.com/office/drawing/2014/main" id="{7BBFDA22-7716-5B2E-57BD-1F2DFE2C1755}"/>
                  </a:ext>
                </a:extLst>
              </p:cNvPr>
              <p:cNvSpPr txBox="1">
                <a:spLocks noRot="1" noChangeAspect="1" noMove="1" noResize="1" noEditPoints="1" noAdjustHandles="1" noChangeArrowheads="1" noChangeShapeType="1" noTextEdit="1"/>
              </p:cNvSpPr>
              <p:nvPr/>
            </p:nvSpPr>
            <p:spPr>
              <a:xfrm>
                <a:off x="10745031" y="1713600"/>
                <a:ext cx="544315" cy="156966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597380C3-F952-B8A8-0DB6-BF80E2835B9A}"/>
                  </a:ext>
                </a:extLst>
              </p:cNvPr>
              <p:cNvSpPr txBox="1"/>
              <p:nvPr/>
            </p:nvSpPr>
            <p:spPr>
              <a:xfrm>
                <a:off x="8085283" y="2235000"/>
                <a:ext cx="2202526"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FFC000"/>
                        </a:solidFill>
                        <a:latin typeface="Cambria Math" panose="02040503050406030204" pitchFamily="18" charset="0"/>
                      </a:rPr>
                      <m:t>0,2</m:t>
                    </m:r>
                  </m:oMath>
                </a14:m>
                <a:r>
                  <a:rPr lang="fr-FR" sz="5400" dirty="0">
                    <a:solidFill>
                      <a:srgbClr val="FFC000"/>
                    </a:solidFill>
                  </a:rPr>
                  <a:t>kWh</a:t>
                </a:r>
              </a:p>
            </p:txBody>
          </p:sp>
        </mc:Choice>
        <mc:Fallback xmlns="">
          <p:sp>
            <p:nvSpPr>
              <p:cNvPr id="17" name="ZoneTexte 16">
                <a:extLst>
                  <a:ext uri="{FF2B5EF4-FFF2-40B4-BE49-F238E27FC236}">
                    <a16:creationId xmlns:a16="http://schemas.microsoft.com/office/drawing/2014/main" id="{597380C3-F952-B8A8-0DB6-BF80E2835B9A}"/>
                  </a:ext>
                </a:extLst>
              </p:cNvPr>
              <p:cNvSpPr txBox="1">
                <a:spLocks noRot="1" noChangeAspect="1" noMove="1" noResize="1" noEditPoints="1" noAdjustHandles="1" noChangeArrowheads="1" noChangeShapeType="1" noTextEdit="1"/>
              </p:cNvSpPr>
              <p:nvPr/>
            </p:nvSpPr>
            <p:spPr>
              <a:xfrm>
                <a:off x="8085283" y="2235000"/>
                <a:ext cx="2202526" cy="830997"/>
              </a:xfrm>
              <a:prstGeom prst="rect">
                <a:avLst/>
              </a:prstGeom>
              <a:blipFill>
                <a:blip r:embed="rId16"/>
                <a:stretch>
                  <a:fillRect t="-26471" r="-22928" b="-49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A6519B4C-C08A-F57E-4DD4-0CB9A347A1AE}"/>
                  </a:ext>
                </a:extLst>
              </p:cNvPr>
              <p:cNvSpPr txBox="1"/>
              <p:nvPr/>
            </p:nvSpPr>
            <p:spPr>
              <a:xfrm>
                <a:off x="8828235" y="3948158"/>
                <a:ext cx="54431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18" name="ZoneTexte 17">
                <a:extLst>
                  <a:ext uri="{FF2B5EF4-FFF2-40B4-BE49-F238E27FC236}">
                    <a16:creationId xmlns:a16="http://schemas.microsoft.com/office/drawing/2014/main" id="{A6519B4C-C08A-F57E-4DD4-0CB9A347A1AE}"/>
                  </a:ext>
                </a:extLst>
              </p:cNvPr>
              <p:cNvSpPr txBox="1">
                <a:spLocks noRot="1" noChangeAspect="1" noMove="1" noResize="1" noEditPoints="1" noAdjustHandles="1" noChangeArrowheads="1" noChangeShapeType="1" noTextEdit="1"/>
              </p:cNvSpPr>
              <p:nvPr/>
            </p:nvSpPr>
            <p:spPr>
              <a:xfrm>
                <a:off x="8828235" y="3948158"/>
                <a:ext cx="544315" cy="1569660"/>
              </a:xfrm>
              <a:prstGeom prst="rect">
                <a:avLst/>
              </a:prstGeom>
              <a:blipFill>
                <a:blip r:embed="rId17"/>
                <a:stretch>
                  <a:fillRect/>
                </a:stretch>
              </a:blipFill>
            </p:spPr>
            <p:txBody>
              <a:bodyPr/>
              <a:lstStyle/>
              <a:p>
                <a:r>
                  <a:rPr lang="en-US">
                    <a:noFill/>
                  </a:rPr>
                  <a:t> </a:t>
                </a:r>
              </a:p>
            </p:txBody>
          </p:sp>
        </mc:Fallback>
      </mc:AlternateContent>
      <p:grpSp>
        <p:nvGrpSpPr>
          <p:cNvPr id="19" name="Groupe 18">
            <a:extLst>
              <a:ext uri="{FF2B5EF4-FFF2-40B4-BE49-F238E27FC236}">
                <a16:creationId xmlns:a16="http://schemas.microsoft.com/office/drawing/2014/main" id="{0014C9EE-70D0-1354-27DD-596F3B94B2D2}"/>
              </a:ext>
            </a:extLst>
          </p:cNvPr>
          <p:cNvGrpSpPr/>
          <p:nvPr/>
        </p:nvGrpSpPr>
        <p:grpSpPr>
          <a:xfrm>
            <a:off x="2819451" y="3938757"/>
            <a:ext cx="4415032" cy="1650806"/>
            <a:chOff x="2257402" y="4360399"/>
            <a:chExt cx="4415032" cy="1650806"/>
          </a:xfrm>
        </p:grpSpPr>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B1E42760-F48F-6610-1471-E75D2C8EFB3F}"/>
                    </a:ext>
                  </a:extLst>
                </p:cNvPr>
                <p:cNvSpPr txBox="1"/>
                <p:nvPr/>
              </p:nvSpPr>
              <p:spPr>
                <a:xfrm>
                  <a:off x="3334660" y="4406565"/>
                  <a:ext cx="8255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59" name="ZoneTexte 58">
                  <a:extLst>
                    <a:ext uri="{FF2B5EF4-FFF2-40B4-BE49-F238E27FC236}">
                      <a16:creationId xmlns:a16="http://schemas.microsoft.com/office/drawing/2014/main" id="{670C708A-1BED-E30E-7537-D3ADD39CCE05}"/>
                    </a:ext>
                  </a:extLst>
                </p:cNvPr>
                <p:cNvSpPr txBox="1">
                  <a:spLocks noRot="1" noChangeAspect="1" noMove="1" noResize="1" noEditPoints="1" noAdjustHandles="1" noChangeArrowheads="1" noChangeShapeType="1" noTextEdit="1"/>
                </p:cNvSpPr>
                <p:nvPr/>
              </p:nvSpPr>
              <p:spPr>
                <a:xfrm>
                  <a:off x="3334660" y="4406565"/>
                  <a:ext cx="825546" cy="1477328"/>
                </a:xfrm>
                <a:prstGeom prst="rect">
                  <a:avLst/>
                </a:prstGeom>
                <a:blipFill>
                  <a:blip r:embed="rId18"/>
                  <a:stretch>
                    <a:fillRect l="-15152" r="-15152"/>
                  </a:stretch>
                </a:blipFill>
              </p:spPr>
              <p:txBody>
                <a:bodyPr/>
                <a:lstStyle/>
                <a:p>
                  <a:r>
                    <a:rPr lang="fr-FR">
                      <a:noFill/>
                    </a:rPr>
                    <a:t> </a:t>
                  </a:r>
                </a:p>
              </p:txBody>
            </p:sp>
          </mc:Fallback>
        </mc:AlternateContent>
        <p:grpSp>
          <p:nvGrpSpPr>
            <p:cNvPr id="21" name="Groupe 20">
              <a:extLst>
                <a:ext uri="{FF2B5EF4-FFF2-40B4-BE49-F238E27FC236}">
                  <a16:creationId xmlns:a16="http://schemas.microsoft.com/office/drawing/2014/main" id="{0F7FF169-B97B-D28C-7AF6-4529B0E11ADD}"/>
                </a:ext>
              </a:extLst>
            </p:cNvPr>
            <p:cNvGrpSpPr/>
            <p:nvPr/>
          </p:nvGrpSpPr>
          <p:grpSpPr>
            <a:xfrm>
              <a:off x="4134786" y="4371077"/>
              <a:ext cx="1010635" cy="1629340"/>
              <a:chOff x="6639757" y="2339338"/>
              <a:chExt cx="1010635" cy="1629340"/>
            </a:xfrm>
          </p:grpSpPr>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33CA9C42-80C6-417B-04CE-A29B5FBFDA02}"/>
                      </a:ext>
                    </a:extLst>
                  </p:cNvPr>
                  <p:cNvSpPr txBox="1"/>
                  <p:nvPr/>
                </p:nvSpPr>
                <p:spPr>
                  <a:xfrm>
                    <a:off x="6639757" y="2339338"/>
                    <a:ext cx="101063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61" name="ZoneTexte 60">
                    <a:extLst>
                      <a:ext uri="{FF2B5EF4-FFF2-40B4-BE49-F238E27FC236}">
                        <a16:creationId xmlns:a16="http://schemas.microsoft.com/office/drawing/2014/main" id="{97AF51EA-CB6D-D186-2217-372A0278CCA2}"/>
                      </a:ext>
                    </a:extLst>
                  </p:cNvPr>
                  <p:cNvSpPr txBox="1">
                    <a:spLocks noRot="1" noChangeAspect="1" noMove="1" noResize="1" noEditPoints="1" noAdjustHandles="1" noChangeArrowheads="1" noChangeShapeType="1" noTextEdit="1"/>
                  </p:cNvSpPr>
                  <p:nvPr/>
                </p:nvSpPr>
                <p:spPr>
                  <a:xfrm>
                    <a:off x="6639757" y="2339338"/>
                    <a:ext cx="1010635" cy="1569660"/>
                  </a:xfrm>
                  <a:prstGeom prst="rect">
                    <a:avLst/>
                  </a:prstGeom>
                  <a:blipFill>
                    <a:blip r:embed="rId19"/>
                    <a:stretch>
                      <a:fillRect l="-29630" r="-25926" b="-1613"/>
                    </a:stretch>
                  </a:blipFill>
                </p:spPr>
                <p:txBody>
                  <a:bodyPr/>
                  <a:lstStyle/>
                  <a:p>
                    <a:r>
                      <a:rPr lang="fr-FR">
                        <a:noFill/>
                      </a:rPr>
                      <a:t> </a:t>
                    </a:r>
                  </a:p>
                </p:txBody>
              </p:sp>
            </mc:Fallback>
          </mc:AlternateContent>
          <p:pic>
            <p:nvPicPr>
              <p:cNvPr id="28" name="Graphique 27">
                <a:extLst>
                  <a:ext uri="{FF2B5EF4-FFF2-40B4-BE49-F238E27FC236}">
                    <a16:creationId xmlns:a16="http://schemas.microsoft.com/office/drawing/2014/main" id="{970CA683-4696-7CC9-73EA-2B1303BA41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6194" y="3484803"/>
                <a:ext cx="524198" cy="483875"/>
              </a:xfrm>
              <a:prstGeom prst="rect">
                <a:avLst/>
              </a:prstGeom>
            </p:spPr>
          </p:pic>
        </p:grpSp>
        <p:grpSp>
          <p:nvGrpSpPr>
            <p:cNvPr id="22" name="Groupe 21">
              <a:extLst>
                <a:ext uri="{FF2B5EF4-FFF2-40B4-BE49-F238E27FC236}">
                  <a16:creationId xmlns:a16="http://schemas.microsoft.com/office/drawing/2014/main" id="{8F26CEC6-18C8-7D27-8BFD-45C34887CC93}"/>
                </a:ext>
              </a:extLst>
            </p:cNvPr>
            <p:cNvGrpSpPr/>
            <p:nvPr/>
          </p:nvGrpSpPr>
          <p:grpSpPr>
            <a:xfrm>
              <a:off x="2257402" y="4360399"/>
              <a:ext cx="1041848" cy="1650806"/>
              <a:chOff x="4762373" y="2328660"/>
              <a:chExt cx="1041848" cy="1650806"/>
            </a:xfrm>
          </p:grpSpPr>
          <p:pic>
            <p:nvPicPr>
              <p:cNvPr id="25" name="Graphique 24">
                <a:extLst>
                  <a:ext uri="{FF2B5EF4-FFF2-40B4-BE49-F238E27FC236}">
                    <a16:creationId xmlns:a16="http://schemas.microsoft.com/office/drawing/2014/main" id="{943975C7-7B59-6C8B-4357-3BCE682FF8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80022" y="3531575"/>
                <a:ext cx="524199" cy="447891"/>
              </a:xfrm>
              <a:prstGeom prst="rect">
                <a:avLst/>
              </a:prstGeom>
            </p:spPr>
          </p:pic>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8B024322-DD78-3279-2894-00E5094AE602}"/>
                      </a:ext>
                    </a:extLst>
                  </p:cNvPr>
                  <p:cNvSpPr txBox="1"/>
                  <p:nvPr/>
                </p:nvSpPr>
                <p:spPr>
                  <a:xfrm>
                    <a:off x="4762373" y="232866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65" name="ZoneTexte 64">
                    <a:extLst>
                      <a:ext uri="{FF2B5EF4-FFF2-40B4-BE49-F238E27FC236}">
                        <a16:creationId xmlns:a16="http://schemas.microsoft.com/office/drawing/2014/main" id="{369FF247-8C76-477E-6BA9-3D0F42830110}"/>
                      </a:ext>
                    </a:extLst>
                  </p:cNvPr>
                  <p:cNvSpPr txBox="1">
                    <a:spLocks noRot="1" noChangeAspect="1" noMove="1" noResize="1" noEditPoints="1" noAdjustHandles="1" noChangeArrowheads="1" noChangeShapeType="1" noTextEdit="1"/>
                  </p:cNvSpPr>
                  <p:nvPr/>
                </p:nvSpPr>
                <p:spPr>
                  <a:xfrm>
                    <a:off x="4762373" y="2328660"/>
                    <a:ext cx="854750" cy="1569660"/>
                  </a:xfrm>
                  <a:prstGeom prst="rect">
                    <a:avLst/>
                  </a:prstGeom>
                  <a:blipFill>
                    <a:blip r:embed="rId21"/>
                    <a:stretch>
                      <a:fillRect l="-36765" r="-47059" b="-1613"/>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4DB34445-9150-1C1A-E007-7C2B4E753FDD}"/>
                    </a:ext>
                  </a:extLst>
                </p:cNvPr>
                <p:cNvSpPr txBox="1"/>
                <p:nvPr/>
              </p:nvSpPr>
              <p:spPr>
                <a:xfrm>
                  <a:off x="5110353" y="4389627"/>
                  <a:ext cx="825546"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66" name="ZoneTexte 65">
                  <a:extLst>
                    <a:ext uri="{FF2B5EF4-FFF2-40B4-BE49-F238E27FC236}">
                      <a16:creationId xmlns:a16="http://schemas.microsoft.com/office/drawing/2014/main" id="{7DA907A5-4EDE-F285-B13E-B01ED09C5A0C}"/>
                    </a:ext>
                  </a:extLst>
                </p:cNvPr>
                <p:cNvSpPr txBox="1">
                  <a:spLocks noRot="1" noChangeAspect="1" noMove="1" noResize="1" noEditPoints="1" noAdjustHandles="1" noChangeArrowheads="1" noChangeShapeType="1" noTextEdit="1"/>
                </p:cNvSpPr>
                <p:nvPr/>
              </p:nvSpPr>
              <p:spPr>
                <a:xfrm>
                  <a:off x="5110353" y="4389627"/>
                  <a:ext cx="825546" cy="1569660"/>
                </a:xfrm>
                <a:prstGeom prst="rect">
                  <a:avLst/>
                </a:prstGeom>
                <a:blipFill>
                  <a:blip r:embed="rId22"/>
                  <a:stretch>
                    <a:fillRect l="-58462" r="-41538" b="-2903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4CBA2587-F0A9-0348-81B4-A7CFE6FB0E62}"/>
                    </a:ext>
                  </a:extLst>
                </p:cNvPr>
                <p:cNvSpPr txBox="1"/>
                <p:nvPr/>
              </p:nvSpPr>
              <p:spPr>
                <a:xfrm>
                  <a:off x="5606438" y="4891200"/>
                  <a:ext cx="1065996"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0,2</m:t>
                        </m:r>
                      </m:oMath>
                    </m:oMathPara>
                  </a14:m>
                  <a:endParaRPr lang="fr-FR" sz="5400" dirty="0">
                    <a:solidFill>
                      <a:srgbClr val="FFC000"/>
                    </a:solidFill>
                  </a:endParaRPr>
                </a:p>
              </p:txBody>
            </p:sp>
          </mc:Choice>
          <mc:Fallback xmlns="">
            <p:sp>
              <p:nvSpPr>
                <p:cNvPr id="69" name="ZoneTexte 68">
                  <a:extLst>
                    <a:ext uri="{FF2B5EF4-FFF2-40B4-BE49-F238E27FC236}">
                      <a16:creationId xmlns:a16="http://schemas.microsoft.com/office/drawing/2014/main" id="{F1CF75EF-FB10-06AA-472A-E9F37086DD1C}"/>
                    </a:ext>
                  </a:extLst>
                </p:cNvPr>
                <p:cNvSpPr txBox="1">
                  <a:spLocks noRot="1" noChangeAspect="1" noMove="1" noResize="1" noEditPoints="1" noAdjustHandles="1" noChangeArrowheads="1" noChangeShapeType="1" noTextEdit="1"/>
                </p:cNvSpPr>
                <p:nvPr/>
              </p:nvSpPr>
              <p:spPr>
                <a:xfrm>
                  <a:off x="5606438" y="4891200"/>
                  <a:ext cx="1065996" cy="830997"/>
                </a:xfrm>
                <a:prstGeom prst="rect">
                  <a:avLst/>
                </a:prstGeom>
                <a:blipFill>
                  <a:blip r:embed="rId23"/>
                  <a:stretch>
                    <a:fillRect l="-14118" r="-14118" b="-4478"/>
                  </a:stretch>
                </a:blipFill>
              </p:spPr>
              <p:txBody>
                <a:bodyPr/>
                <a:lstStyle/>
                <a:p>
                  <a:r>
                    <a:rPr lang="fr-FR">
                      <a:noFill/>
                    </a:rPr>
                    <a:t> </a:t>
                  </a:r>
                </a:p>
              </p:txBody>
            </p:sp>
          </mc:Fallback>
        </mc:AlternateContent>
      </p:grpSp>
      <p:grpSp>
        <p:nvGrpSpPr>
          <p:cNvPr id="29" name="Groupe 28">
            <a:extLst>
              <a:ext uri="{FF2B5EF4-FFF2-40B4-BE49-F238E27FC236}">
                <a16:creationId xmlns:a16="http://schemas.microsoft.com/office/drawing/2014/main" id="{E67B89B4-8ACC-8F6C-DCCE-05B8A8C16081}"/>
              </a:ext>
            </a:extLst>
          </p:cNvPr>
          <p:cNvGrpSpPr/>
          <p:nvPr/>
        </p:nvGrpSpPr>
        <p:grpSpPr>
          <a:xfrm>
            <a:off x="7145988" y="4469558"/>
            <a:ext cx="1867352" cy="830997"/>
            <a:chOff x="6583939" y="4891200"/>
            <a:chExt cx="1867352" cy="830997"/>
          </a:xfrm>
        </p:grpSpPr>
        <p:pic>
          <p:nvPicPr>
            <p:cNvPr id="30" name="Graphique 29">
              <a:extLst>
                <a:ext uri="{FF2B5EF4-FFF2-40B4-BE49-F238E27FC236}">
                  <a16:creationId xmlns:a16="http://schemas.microsoft.com/office/drawing/2014/main" id="{47719B48-E17C-0B31-E042-EA8448DF00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27093" y="4997651"/>
              <a:ext cx="524198" cy="629037"/>
            </a:xfrm>
            <a:prstGeom prst="rect">
              <a:avLst/>
            </a:prstGeom>
          </p:spPr>
        </p:pic>
        <p:sp>
          <p:nvSpPr>
            <p:cNvPr id="31" name="ZoneTexte 30">
              <a:extLst>
                <a:ext uri="{FF2B5EF4-FFF2-40B4-BE49-F238E27FC236}">
                  <a16:creationId xmlns:a16="http://schemas.microsoft.com/office/drawing/2014/main" id="{45862339-ACEC-4EA6-E3E1-47E91926A672}"/>
                </a:ext>
              </a:extLst>
            </p:cNvPr>
            <p:cNvSpPr txBox="1"/>
            <p:nvPr/>
          </p:nvSpPr>
          <p:spPr>
            <a:xfrm>
              <a:off x="6583939" y="4891200"/>
              <a:ext cx="1293624" cy="830997"/>
            </a:xfrm>
            <a:prstGeom prst="rect">
              <a:avLst/>
            </a:prstGeom>
            <a:noFill/>
          </p:spPr>
          <p:txBody>
            <a:bodyPr wrap="none" lIns="0" tIns="0" rIns="0" bIns="0" rtlCol="0">
              <a:spAutoFit/>
            </a:bodyPr>
            <a:lstStyle/>
            <a:p>
              <a:r>
                <a:rPr lang="fr-FR" sz="5400" dirty="0">
                  <a:solidFill>
                    <a:srgbClr val="FFC000"/>
                  </a:solidFill>
                </a:rPr>
                <a:t>kWh</a:t>
              </a:r>
            </a:p>
          </p:txBody>
        </p:sp>
      </p:grpSp>
      <p:cxnSp>
        <p:nvCxnSpPr>
          <p:cNvPr id="33" name="Connecteur droit 32">
            <a:extLst>
              <a:ext uri="{FF2B5EF4-FFF2-40B4-BE49-F238E27FC236}">
                <a16:creationId xmlns:a16="http://schemas.microsoft.com/office/drawing/2014/main" id="{5291BC80-3D57-4EEE-B0D6-B957A1AD1A05}"/>
              </a:ext>
            </a:extLst>
          </p:cNvPr>
          <p:cNvCxnSpPr/>
          <p:nvPr/>
        </p:nvCxnSpPr>
        <p:spPr>
          <a:xfrm>
            <a:off x="4911969" y="3622431"/>
            <a:ext cx="637737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E283DD4-7F5B-469E-9680-6A0691E5315B}"/>
              </a:ext>
            </a:extLst>
          </p:cNvPr>
          <p:cNvCxnSpPr>
            <a:cxnSpLocks/>
          </p:cNvCxnSpPr>
          <p:nvPr/>
        </p:nvCxnSpPr>
        <p:spPr>
          <a:xfrm>
            <a:off x="7145988" y="4446112"/>
            <a:ext cx="168224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25F55035-4B4D-4702-A1DE-884071D407BD}"/>
              </a:ext>
            </a:extLst>
          </p:cNvPr>
          <p:cNvCxnSpPr/>
          <p:nvPr/>
        </p:nvCxnSpPr>
        <p:spPr>
          <a:xfrm flipH="1">
            <a:off x="7968053" y="3622431"/>
            <a:ext cx="85702" cy="8236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60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Sequential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19</a:t>
            </a:fld>
            <a:endParaRPr lang="fr-FR"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6D87B74E-5B00-7046-176C-4862A835C4DD}"/>
                  </a:ext>
                </a:extLst>
              </p:cNvPr>
              <p:cNvSpPr txBox="1"/>
              <p:nvPr/>
            </p:nvSpPr>
            <p:spPr>
              <a:xfrm>
                <a:off x="5813505" y="1739214"/>
                <a:ext cx="8255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3" name="ZoneTexte 2">
                <a:extLst>
                  <a:ext uri="{FF2B5EF4-FFF2-40B4-BE49-F238E27FC236}">
                    <a16:creationId xmlns:a16="http://schemas.microsoft.com/office/drawing/2014/main" id="{6D87B74E-5B00-7046-176C-4862A835C4DD}"/>
                  </a:ext>
                </a:extLst>
              </p:cNvPr>
              <p:cNvSpPr txBox="1">
                <a:spLocks noRot="1" noChangeAspect="1" noMove="1" noResize="1" noEditPoints="1" noAdjustHandles="1" noChangeArrowheads="1" noChangeShapeType="1" noTextEdit="1"/>
              </p:cNvSpPr>
              <p:nvPr/>
            </p:nvSpPr>
            <p:spPr>
              <a:xfrm>
                <a:off x="5813505" y="1739214"/>
                <a:ext cx="825546"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8F0C7AF2-1B65-BC93-7534-5D5995CA1058}"/>
                  </a:ext>
                </a:extLst>
              </p:cNvPr>
              <p:cNvSpPr txBox="1"/>
              <p:nvPr/>
            </p:nvSpPr>
            <p:spPr>
              <a:xfrm>
                <a:off x="3414932" y="1876030"/>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8F0C7AF2-1B65-BC93-7534-5D5995CA1058}"/>
                  </a:ext>
                </a:extLst>
              </p:cNvPr>
              <p:cNvSpPr txBox="1">
                <a:spLocks noRot="1" noChangeAspect="1" noMove="1" noResize="1" noEditPoints="1" noAdjustHandles="1" noChangeArrowheads="1" noChangeShapeType="1" noTextEdit="1"/>
              </p:cNvSpPr>
              <p:nvPr/>
            </p:nvSpPr>
            <p:spPr>
              <a:xfrm>
                <a:off x="3414932" y="1876030"/>
                <a:ext cx="1199046" cy="1477328"/>
              </a:xfrm>
              <a:prstGeom prst="rect">
                <a:avLst/>
              </a:prstGeom>
              <a:blipFill>
                <a:blip r:embed="rId4"/>
                <a:stretch>
                  <a:fillRect/>
                </a:stretch>
              </a:blipFill>
            </p:spPr>
            <p:txBody>
              <a:bodyPr/>
              <a:lstStyle/>
              <a:p>
                <a:r>
                  <a:rPr lang="en-US">
                    <a:noFill/>
                  </a:rPr>
                  <a:t> </a:t>
                </a:r>
              </a:p>
            </p:txBody>
          </p:sp>
        </mc:Fallback>
      </mc:AlternateContent>
      <p:pic>
        <p:nvPicPr>
          <p:cNvPr id="6" name="Graphique 5">
            <a:extLst>
              <a:ext uri="{FF2B5EF4-FFF2-40B4-BE49-F238E27FC236}">
                <a16:creationId xmlns:a16="http://schemas.microsoft.com/office/drawing/2014/main" id="{1BE40290-12B8-7828-2607-0979C08729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67447" y="2347408"/>
            <a:ext cx="524198" cy="629037"/>
          </a:xfrm>
          <a:prstGeom prst="rect">
            <a:avLst/>
          </a:prstGeom>
        </p:spPr>
      </p:pic>
      <p:grpSp>
        <p:nvGrpSpPr>
          <p:cNvPr id="7" name="Groupe 6">
            <a:extLst>
              <a:ext uri="{FF2B5EF4-FFF2-40B4-BE49-F238E27FC236}">
                <a16:creationId xmlns:a16="http://schemas.microsoft.com/office/drawing/2014/main" id="{D00CE467-05AB-9590-EE0C-FC929E616988}"/>
              </a:ext>
            </a:extLst>
          </p:cNvPr>
          <p:cNvGrpSpPr/>
          <p:nvPr/>
        </p:nvGrpSpPr>
        <p:grpSpPr>
          <a:xfrm>
            <a:off x="6613631" y="1703726"/>
            <a:ext cx="1010635" cy="1629340"/>
            <a:chOff x="6639757" y="2339338"/>
            <a:chExt cx="1010635" cy="1629340"/>
          </a:xfrm>
        </p:grpSpPr>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AE69B7EA-773D-38FA-ACCE-609329B6BCC3}"/>
                    </a:ext>
                  </a:extLst>
                </p:cNvPr>
                <p:cNvSpPr txBox="1"/>
                <p:nvPr/>
              </p:nvSpPr>
              <p:spPr>
                <a:xfrm>
                  <a:off x="6639757" y="2339338"/>
                  <a:ext cx="101063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25" name="ZoneTexte 24">
                  <a:extLst>
                    <a:ext uri="{FF2B5EF4-FFF2-40B4-BE49-F238E27FC236}">
                      <a16:creationId xmlns:a16="http://schemas.microsoft.com/office/drawing/2014/main" id="{6D80A1E8-CEF2-9879-5D2B-F975998C0E66}"/>
                    </a:ext>
                  </a:extLst>
                </p:cNvPr>
                <p:cNvSpPr txBox="1">
                  <a:spLocks noRot="1" noChangeAspect="1" noMove="1" noResize="1" noEditPoints="1" noAdjustHandles="1" noChangeArrowheads="1" noChangeShapeType="1" noTextEdit="1"/>
                </p:cNvSpPr>
                <p:nvPr/>
              </p:nvSpPr>
              <p:spPr>
                <a:xfrm>
                  <a:off x="6639757" y="2339338"/>
                  <a:ext cx="1010635" cy="1569660"/>
                </a:xfrm>
                <a:prstGeom prst="rect">
                  <a:avLst/>
                </a:prstGeom>
                <a:blipFill>
                  <a:blip r:embed="rId7"/>
                  <a:stretch>
                    <a:fillRect l="-28395" r="-25926" b="-2400"/>
                  </a:stretch>
                </a:blipFill>
              </p:spPr>
              <p:txBody>
                <a:bodyPr/>
                <a:lstStyle/>
                <a:p>
                  <a:r>
                    <a:rPr lang="fr-FR">
                      <a:noFill/>
                    </a:rPr>
                    <a:t> </a:t>
                  </a:r>
                </a:p>
              </p:txBody>
            </p:sp>
          </mc:Fallback>
        </mc:AlternateContent>
        <p:pic>
          <p:nvPicPr>
            <p:cNvPr id="9" name="Graphique 8">
              <a:extLst>
                <a:ext uri="{FF2B5EF4-FFF2-40B4-BE49-F238E27FC236}">
                  <a16:creationId xmlns:a16="http://schemas.microsoft.com/office/drawing/2014/main" id="{CEDA072B-88F0-CB3A-5650-9BF95D4CE5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6194" y="3484803"/>
              <a:ext cx="524198" cy="483875"/>
            </a:xfrm>
            <a:prstGeom prst="rect">
              <a:avLst/>
            </a:prstGeom>
          </p:spPr>
        </p:pic>
      </p:grpSp>
      <p:grpSp>
        <p:nvGrpSpPr>
          <p:cNvPr id="10" name="Groupe 9">
            <a:extLst>
              <a:ext uri="{FF2B5EF4-FFF2-40B4-BE49-F238E27FC236}">
                <a16:creationId xmlns:a16="http://schemas.microsoft.com/office/drawing/2014/main" id="{A01C6873-CE06-243C-1770-F27A05F33F3B}"/>
              </a:ext>
            </a:extLst>
          </p:cNvPr>
          <p:cNvGrpSpPr/>
          <p:nvPr/>
        </p:nvGrpSpPr>
        <p:grpSpPr>
          <a:xfrm>
            <a:off x="4736247" y="1693048"/>
            <a:ext cx="1041848" cy="1650806"/>
            <a:chOff x="4762373" y="2328660"/>
            <a:chExt cx="1041848" cy="1650806"/>
          </a:xfrm>
        </p:grpSpPr>
        <p:pic>
          <p:nvPicPr>
            <p:cNvPr id="11" name="Graphique 10">
              <a:extLst>
                <a:ext uri="{FF2B5EF4-FFF2-40B4-BE49-F238E27FC236}">
                  <a16:creationId xmlns:a16="http://schemas.microsoft.com/office/drawing/2014/main" id="{6EA693AF-8F31-6924-7D43-A09D1643370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80022" y="3531575"/>
              <a:ext cx="524199" cy="447891"/>
            </a:xfrm>
            <a:prstGeom prst="rect">
              <a:avLst/>
            </a:prstGeom>
          </p:spPr>
        </p:pic>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B3DF1461-91A5-99DD-9867-7B0A19CD85E3}"/>
                    </a:ext>
                  </a:extLst>
                </p:cNvPr>
                <p:cNvSpPr txBox="1"/>
                <p:nvPr/>
              </p:nvSpPr>
              <p:spPr>
                <a:xfrm>
                  <a:off x="4762373" y="232866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31" name="ZoneTexte 30">
                  <a:extLst>
                    <a:ext uri="{FF2B5EF4-FFF2-40B4-BE49-F238E27FC236}">
                      <a16:creationId xmlns:a16="http://schemas.microsoft.com/office/drawing/2014/main" id="{74F54DC6-C55F-6408-60BC-A775915AE5BA}"/>
                    </a:ext>
                  </a:extLst>
                </p:cNvPr>
                <p:cNvSpPr txBox="1">
                  <a:spLocks noRot="1" noChangeAspect="1" noMove="1" noResize="1" noEditPoints="1" noAdjustHandles="1" noChangeArrowheads="1" noChangeShapeType="1" noTextEdit="1"/>
                </p:cNvSpPr>
                <p:nvPr/>
              </p:nvSpPr>
              <p:spPr>
                <a:xfrm>
                  <a:off x="4762373" y="2328660"/>
                  <a:ext cx="854750" cy="1569660"/>
                </a:xfrm>
                <a:prstGeom prst="rect">
                  <a:avLst/>
                </a:prstGeom>
                <a:blipFill>
                  <a:blip r:embed="rId12"/>
                  <a:stretch>
                    <a:fillRect l="-36232" r="-44928" b="-2419"/>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0805AA3B-69A5-81E8-DC43-1A781F254A58}"/>
                  </a:ext>
                </a:extLst>
              </p:cNvPr>
              <p:cNvSpPr txBox="1"/>
              <p:nvPr/>
            </p:nvSpPr>
            <p:spPr>
              <a:xfrm>
                <a:off x="7589198" y="1722276"/>
                <a:ext cx="825546"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13" name="ZoneTexte 12">
                <a:extLst>
                  <a:ext uri="{FF2B5EF4-FFF2-40B4-BE49-F238E27FC236}">
                    <a16:creationId xmlns:a16="http://schemas.microsoft.com/office/drawing/2014/main" id="{0805AA3B-69A5-81E8-DC43-1A781F254A58}"/>
                  </a:ext>
                </a:extLst>
              </p:cNvPr>
              <p:cNvSpPr txBox="1">
                <a:spLocks noRot="1" noChangeAspect="1" noMove="1" noResize="1" noEditPoints="1" noAdjustHandles="1" noChangeArrowheads="1" noChangeShapeType="1" noTextEdit="1"/>
              </p:cNvSpPr>
              <p:nvPr/>
            </p:nvSpPr>
            <p:spPr>
              <a:xfrm>
                <a:off x="7589198" y="1722276"/>
                <a:ext cx="825546" cy="156966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7623B580-1258-A65E-B268-D9C93570683D}"/>
                  </a:ext>
                </a:extLst>
              </p:cNvPr>
              <p:cNvSpPr txBox="1"/>
              <p:nvPr/>
            </p:nvSpPr>
            <p:spPr>
              <a:xfrm>
                <a:off x="902655" y="2246427"/>
                <a:ext cx="1676741"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FFC000"/>
                        </a:solidFill>
                        <a:latin typeface="Cambria Math" panose="02040503050406030204" pitchFamily="18" charset="0"/>
                      </a:rPr>
                      <m:t>1</m:t>
                    </m:r>
                  </m:oMath>
                </a14:m>
                <a:r>
                  <a:rPr lang="fr-FR" sz="5400" dirty="0">
                    <a:solidFill>
                      <a:srgbClr val="FFC000"/>
                    </a:solidFill>
                  </a:rPr>
                  <a:t>kWh</a:t>
                </a:r>
              </a:p>
            </p:txBody>
          </p:sp>
        </mc:Choice>
        <mc:Fallback xmlns="">
          <p:sp>
            <p:nvSpPr>
              <p:cNvPr id="14" name="ZoneTexte 13">
                <a:extLst>
                  <a:ext uri="{FF2B5EF4-FFF2-40B4-BE49-F238E27FC236}">
                    <a16:creationId xmlns:a16="http://schemas.microsoft.com/office/drawing/2014/main" id="{7623B580-1258-A65E-B268-D9C93570683D}"/>
                  </a:ext>
                </a:extLst>
              </p:cNvPr>
              <p:cNvSpPr txBox="1">
                <a:spLocks noRot="1" noChangeAspect="1" noMove="1" noResize="1" noEditPoints="1" noAdjustHandles="1" noChangeArrowheads="1" noChangeShapeType="1" noTextEdit="1"/>
              </p:cNvSpPr>
              <p:nvPr/>
            </p:nvSpPr>
            <p:spPr>
              <a:xfrm>
                <a:off x="902655" y="2246427"/>
                <a:ext cx="1676741" cy="830997"/>
              </a:xfrm>
              <a:prstGeom prst="rect">
                <a:avLst/>
              </a:prstGeom>
              <a:blipFill>
                <a:blip r:embed="rId14"/>
                <a:stretch>
                  <a:fillRect l="-2182" t="-26471" r="-30545" b="-49265"/>
                </a:stretch>
              </a:blipFill>
            </p:spPr>
            <p:txBody>
              <a:bodyPr/>
              <a:lstStyle/>
              <a:p>
                <a:r>
                  <a:rPr lang="en-US">
                    <a:noFill/>
                  </a:rPr>
                  <a:t> </a:t>
                </a:r>
              </a:p>
            </p:txBody>
          </p:sp>
        </mc:Fallback>
      </mc:AlternateContent>
      <p:pic>
        <p:nvPicPr>
          <p:cNvPr id="15" name="Graphique 14">
            <a:extLst>
              <a:ext uri="{FF2B5EF4-FFF2-40B4-BE49-F238E27FC236}">
                <a16:creationId xmlns:a16="http://schemas.microsoft.com/office/drawing/2014/main" id="{BE31D608-28BD-92C8-068E-892796EC29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05938" y="2330300"/>
            <a:ext cx="524198" cy="629037"/>
          </a:xfrm>
          <a:prstGeom prst="rect">
            <a:avLst/>
          </a:prstGeom>
        </p:spPr>
      </p:pic>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1A73AE96-A2ED-17A5-A583-D6A70C6688A3}"/>
                  </a:ext>
                </a:extLst>
              </p:cNvPr>
              <p:cNvSpPr txBox="1"/>
              <p:nvPr/>
            </p:nvSpPr>
            <p:spPr>
              <a:xfrm>
                <a:off x="10745031" y="1702449"/>
                <a:ext cx="54431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16" name="ZoneTexte 15">
                <a:extLst>
                  <a:ext uri="{FF2B5EF4-FFF2-40B4-BE49-F238E27FC236}">
                    <a16:creationId xmlns:a16="http://schemas.microsoft.com/office/drawing/2014/main" id="{1A73AE96-A2ED-17A5-A583-D6A70C6688A3}"/>
                  </a:ext>
                </a:extLst>
              </p:cNvPr>
              <p:cNvSpPr txBox="1">
                <a:spLocks noRot="1" noChangeAspect="1" noMove="1" noResize="1" noEditPoints="1" noAdjustHandles="1" noChangeArrowheads="1" noChangeShapeType="1" noTextEdit="1"/>
              </p:cNvSpPr>
              <p:nvPr/>
            </p:nvSpPr>
            <p:spPr>
              <a:xfrm>
                <a:off x="10745031" y="1702449"/>
                <a:ext cx="544315" cy="156966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DDBE2E73-DD46-0574-16BA-E63A06B93818}"/>
                  </a:ext>
                </a:extLst>
              </p:cNvPr>
              <p:cNvSpPr txBox="1"/>
              <p:nvPr/>
            </p:nvSpPr>
            <p:spPr>
              <a:xfrm>
                <a:off x="8085283" y="2223849"/>
                <a:ext cx="2202526"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FFC000"/>
                        </a:solidFill>
                        <a:latin typeface="Cambria Math" panose="02040503050406030204" pitchFamily="18" charset="0"/>
                      </a:rPr>
                      <m:t>0,2</m:t>
                    </m:r>
                  </m:oMath>
                </a14:m>
                <a:r>
                  <a:rPr lang="fr-FR" sz="5400" dirty="0">
                    <a:solidFill>
                      <a:srgbClr val="FFC000"/>
                    </a:solidFill>
                  </a:rPr>
                  <a:t>kWh</a:t>
                </a:r>
              </a:p>
            </p:txBody>
          </p:sp>
        </mc:Choice>
        <mc:Fallback xmlns="">
          <p:sp>
            <p:nvSpPr>
              <p:cNvPr id="17" name="ZoneTexte 16">
                <a:extLst>
                  <a:ext uri="{FF2B5EF4-FFF2-40B4-BE49-F238E27FC236}">
                    <a16:creationId xmlns:a16="http://schemas.microsoft.com/office/drawing/2014/main" id="{DDBE2E73-DD46-0574-16BA-E63A06B93818}"/>
                  </a:ext>
                </a:extLst>
              </p:cNvPr>
              <p:cNvSpPr txBox="1">
                <a:spLocks noRot="1" noChangeAspect="1" noMove="1" noResize="1" noEditPoints="1" noAdjustHandles="1" noChangeArrowheads="1" noChangeShapeType="1" noTextEdit="1"/>
              </p:cNvSpPr>
              <p:nvPr/>
            </p:nvSpPr>
            <p:spPr>
              <a:xfrm>
                <a:off x="8085283" y="2223849"/>
                <a:ext cx="2202526" cy="830997"/>
              </a:xfrm>
              <a:prstGeom prst="rect">
                <a:avLst/>
              </a:prstGeom>
              <a:blipFill>
                <a:blip r:embed="rId16"/>
                <a:stretch>
                  <a:fillRect t="-26471" r="-22928" b="-49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AAF4924A-6896-555D-D943-8B2914ED9B3A}"/>
                  </a:ext>
                </a:extLst>
              </p:cNvPr>
              <p:cNvSpPr txBox="1"/>
              <p:nvPr/>
            </p:nvSpPr>
            <p:spPr>
              <a:xfrm>
                <a:off x="11417587" y="3866048"/>
                <a:ext cx="54431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18" name="ZoneTexte 17">
                <a:extLst>
                  <a:ext uri="{FF2B5EF4-FFF2-40B4-BE49-F238E27FC236}">
                    <a16:creationId xmlns:a16="http://schemas.microsoft.com/office/drawing/2014/main" id="{AAF4924A-6896-555D-D943-8B2914ED9B3A}"/>
                  </a:ext>
                </a:extLst>
              </p:cNvPr>
              <p:cNvSpPr txBox="1">
                <a:spLocks noRot="1" noChangeAspect="1" noMove="1" noResize="1" noEditPoints="1" noAdjustHandles="1" noChangeArrowheads="1" noChangeShapeType="1" noTextEdit="1"/>
              </p:cNvSpPr>
              <p:nvPr/>
            </p:nvSpPr>
            <p:spPr>
              <a:xfrm>
                <a:off x="11417587" y="3866048"/>
                <a:ext cx="544315" cy="1569660"/>
              </a:xfrm>
              <a:prstGeom prst="rect">
                <a:avLst/>
              </a:prstGeom>
              <a:blipFill>
                <a:blip r:embed="rId17"/>
                <a:stretch>
                  <a:fillRect/>
                </a:stretch>
              </a:blipFill>
            </p:spPr>
            <p:txBody>
              <a:bodyPr/>
              <a:lstStyle/>
              <a:p>
                <a:r>
                  <a:rPr lang="en-US">
                    <a:noFill/>
                  </a:rPr>
                  <a:t> </a:t>
                </a:r>
              </a:p>
            </p:txBody>
          </p:sp>
        </mc:Fallback>
      </mc:AlternateContent>
      <p:grpSp>
        <p:nvGrpSpPr>
          <p:cNvPr id="19" name="Groupe 18">
            <a:extLst>
              <a:ext uri="{FF2B5EF4-FFF2-40B4-BE49-F238E27FC236}">
                <a16:creationId xmlns:a16="http://schemas.microsoft.com/office/drawing/2014/main" id="{735BFACA-6106-78D6-2ECF-155AF453D092}"/>
              </a:ext>
            </a:extLst>
          </p:cNvPr>
          <p:cNvGrpSpPr/>
          <p:nvPr/>
        </p:nvGrpSpPr>
        <p:grpSpPr>
          <a:xfrm>
            <a:off x="230098" y="3849777"/>
            <a:ext cx="4415032" cy="1650806"/>
            <a:chOff x="259306" y="4373879"/>
            <a:chExt cx="4415032" cy="1650806"/>
          </a:xfrm>
        </p:grpSpPr>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3000820A-A2B3-BCB0-64DB-C5675FFA5F3F}"/>
                    </a:ext>
                  </a:extLst>
                </p:cNvPr>
                <p:cNvSpPr txBox="1"/>
                <p:nvPr/>
              </p:nvSpPr>
              <p:spPr>
                <a:xfrm>
                  <a:off x="1336564" y="4420045"/>
                  <a:ext cx="8255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59" name="ZoneTexte 58">
                  <a:extLst>
                    <a:ext uri="{FF2B5EF4-FFF2-40B4-BE49-F238E27FC236}">
                      <a16:creationId xmlns:a16="http://schemas.microsoft.com/office/drawing/2014/main" id="{670C708A-1BED-E30E-7537-D3ADD39CCE05}"/>
                    </a:ext>
                  </a:extLst>
                </p:cNvPr>
                <p:cNvSpPr txBox="1">
                  <a:spLocks noRot="1" noChangeAspect="1" noMove="1" noResize="1" noEditPoints="1" noAdjustHandles="1" noChangeArrowheads="1" noChangeShapeType="1" noTextEdit="1"/>
                </p:cNvSpPr>
                <p:nvPr/>
              </p:nvSpPr>
              <p:spPr>
                <a:xfrm>
                  <a:off x="1336564" y="4420045"/>
                  <a:ext cx="825546" cy="1477328"/>
                </a:xfrm>
                <a:prstGeom prst="rect">
                  <a:avLst/>
                </a:prstGeom>
                <a:blipFill>
                  <a:blip r:embed="rId18"/>
                  <a:stretch>
                    <a:fillRect l="-15152" r="-15152"/>
                  </a:stretch>
                </a:blipFill>
              </p:spPr>
              <p:txBody>
                <a:bodyPr/>
                <a:lstStyle/>
                <a:p>
                  <a:r>
                    <a:rPr lang="fr-FR">
                      <a:noFill/>
                    </a:rPr>
                    <a:t> </a:t>
                  </a:r>
                </a:p>
              </p:txBody>
            </p:sp>
          </mc:Fallback>
        </mc:AlternateContent>
        <p:grpSp>
          <p:nvGrpSpPr>
            <p:cNvPr id="21" name="Groupe 20">
              <a:extLst>
                <a:ext uri="{FF2B5EF4-FFF2-40B4-BE49-F238E27FC236}">
                  <a16:creationId xmlns:a16="http://schemas.microsoft.com/office/drawing/2014/main" id="{F8BAE6AD-15FF-14F8-E17A-ED4615041ACB}"/>
                </a:ext>
              </a:extLst>
            </p:cNvPr>
            <p:cNvGrpSpPr/>
            <p:nvPr/>
          </p:nvGrpSpPr>
          <p:grpSpPr>
            <a:xfrm>
              <a:off x="2136690" y="4384557"/>
              <a:ext cx="1010635" cy="1629340"/>
              <a:chOff x="6639757" y="2339338"/>
              <a:chExt cx="1010635" cy="1629340"/>
            </a:xfrm>
          </p:grpSpPr>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536F2D90-ED11-B0E9-4819-CA0D7C64DA34}"/>
                      </a:ext>
                    </a:extLst>
                  </p:cNvPr>
                  <p:cNvSpPr txBox="1"/>
                  <p:nvPr/>
                </p:nvSpPr>
                <p:spPr>
                  <a:xfrm>
                    <a:off x="6639757" y="2339338"/>
                    <a:ext cx="101063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61" name="ZoneTexte 60">
                    <a:extLst>
                      <a:ext uri="{FF2B5EF4-FFF2-40B4-BE49-F238E27FC236}">
                        <a16:creationId xmlns:a16="http://schemas.microsoft.com/office/drawing/2014/main" id="{97AF51EA-CB6D-D186-2217-372A0278CCA2}"/>
                      </a:ext>
                    </a:extLst>
                  </p:cNvPr>
                  <p:cNvSpPr txBox="1">
                    <a:spLocks noRot="1" noChangeAspect="1" noMove="1" noResize="1" noEditPoints="1" noAdjustHandles="1" noChangeArrowheads="1" noChangeShapeType="1" noTextEdit="1"/>
                  </p:cNvSpPr>
                  <p:nvPr/>
                </p:nvSpPr>
                <p:spPr>
                  <a:xfrm>
                    <a:off x="6639757" y="2339338"/>
                    <a:ext cx="1010635" cy="1569660"/>
                  </a:xfrm>
                  <a:prstGeom prst="rect">
                    <a:avLst/>
                  </a:prstGeom>
                  <a:blipFill>
                    <a:blip r:embed="rId19"/>
                    <a:stretch>
                      <a:fillRect l="-30000" r="-26250" b="-1600"/>
                    </a:stretch>
                  </a:blipFill>
                </p:spPr>
                <p:txBody>
                  <a:bodyPr/>
                  <a:lstStyle/>
                  <a:p>
                    <a:r>
                      <a:rPr lang="fr-FR">
                        <a:noFill/>
                      </a:rPr>
                      <a:t> </a:t>
                    </a:r>
                  </a:p>
                </p:txBody>
              </p:sp>
            </mc:Fallback>
          </mc:AlternateContent>
          <p:pic>
            <p:nvPicPr>
              <p:cNvPr id="28" name="Graphique 27">
                <a:extLst>
                  <a:ext uri="{FF2B5EF4-FFF2-40B4-BE49-F238E27FC236}">
                    <a16:creationId xmlns:a16="http://schemas.microsoft.com/office/drawing/2014/main" id="{053959F5-DCC1-3025-89DD-A1579C366E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6194" y="3484803"/>
                <a:ext cx="524198" cy="483875"/>
              </a:xfrm>
              <a:prstGeom prst="rect">
                <a:avLst/>
              </a:prstGeom>
            </p:spPr>
          </p:pic>
        </p:grpSp>
        <p:grpSp>
          <p:nvGrpSpPr>
            <p:cNvPr id="22" name="Groupe 21">
              <a:extLst>
                <a:ext uri="{FF2B5EF4-FFF2-40B4-BE49-F238E27FC236}">
                  <a16:creationId xmlns:a16="http://schemas.microsoft.com/office/drawing/2014/main" id="{F6DB83EC-3F1C-81B4-765B-6E606139252B}"/>
                </a:ext>
              </a:extLst>
            </p:cNvPr>
            <p:cNvGrpSpPr/>
            <p:nvPr/>
          </p:nvGrpSpPr>
          <p:grpSpPr>
            <a:xfrm>
              <a:off x="259306" y="4373879"/>
              <a:ext cx="1041848" cy="1650806"/>
              <a:chOff x="4762373" y="2328660"/>
              <a:chExt cx="1041848" cy="1650806"/>
            </a:xfrm>
          </p:grpSpPr>
          <p:pic>
            <p:nvPicPr>
              <p:cNvPr id="25" name="Graphique 24">
                <a:extLst>
                  <a:ext uri="{FF2B5EF4-FFF2-40B4-BE49-F238E27FC236}">
                    <a16:creationId xmlns:a16="http://schemas.microsoft.com/office/drawing/2014/main" id="{34A25D2D-432F-A7D3-E121-EBC052D243B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80022" y="3531575"/>
                <a:ext cx="524199" cy="447891"/>
              </a:xfrm>
              <a:prstGeom prst="rect">
                <a:avLst/>
              </a:prstGeom>
            </p:spPr>
          </p:pic>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F7BC6DC8-8226-775C-FC0F-BF665B0B0BC8}"/>
                      </a:ext>
                    </a:extLst>
                  </p:cNvPr>
                  <p:cNvSpPr txBox="1"/>
                  <p:nvPr/>
                </p:nvSpPr>
                <p:spPr>
                  <a:xfrm>
                    <a:off x="4762373" y="232866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65" name="ZoneTexte 64">
                    <a:extLst>
                      <a:ext uri="{FF2B5EF4-FFF2-40B4-BE49-F238E27FC236}">
                        <a16:creationId xmlns:a16="http://schemas.microsoft.com/office/drawing/2014/main" id="{369FF247-8C76-477E-6BA9-3D0F42830110}"/>
                      </a:ext>
                    </a:extLst>
                  </p:cNvPr>
                  <p:cNvSpPr txBox="1">
                    <a:spLocks noRot="1" noChangeAspect="1" noMove="1" noResize="1" noEditPoints="1" noAdjustHandles="1" noChangeArrowheads="1" noChangeShapeType="1" noTextEdit="1"/>
                  </p:cNvSpPr>
                  <p:nvPr/>
                </p:nvSpPr>
                <p:spPr>
                  <a:xfrm>
                    <a:off x="4762373" y="2328660"/>
                    <a:ext cx="854750" cy="1569660"/>
                  </a:xfrm>
                  <a:prstGeom prst="rect">
                    <a:avLst/>
                  </a:prstGeom>
                  <a:blipFill>
                    <a:blip r:embed="rId20"/>
                    <a:stretch>
                      <a:fillRect l="-36765" r="-47059" b="-2419"/>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07CCDE20-AAD3-1788-A601-B1E3346FD774}"/>
                    </a:ext>
                  </a:extLst>
                </p:cNvPr>
                <p:cNvSpPr txBox="1"/>
                <p:nvPr/>
              </p:nvSpPr>
              <p:spPr>
                <a:xfrm>
                  <a:off x="3112257" y="4403107"/>
                  <a:ext cx="825546"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66" name="ZoneTexte 65">
                  <a:extLst>
                    <a:ext uri="{FF2B5EF4-FFF2-40B4-BE49-F238E27FC236}">
                      <a16:creationId xmlns:a16="http://schemas.microsoft.com/office/drawing/2014/main" id="{7DA907A5-4EDE-F285-B13E-B01ED09C5A0C}"/>
                    </a:ext>
                  </a:extLst>
                </p:cNvPr>
                <p:cNvSpPr txBox="1">
                  <a:spLocks noRot="1" noChangeAspect="1" noMove="1" noResize="1" noEditPoints="1" noAdjustHandles="1" noChangeArrowheads="1" noChangeShapeType="1" noTextEdit="1"/>
                </p:cNvSpPr>
                <p:nvPr/>
              </p:nvSpPr>
              <p:spPr>
                <a:xfrm>
                  <a:off x="3112257" y="4403107"/>
                  <a:ext cx="825546" cy="1569660"/>
                </a:xfrm>
                <a:prstGeom prst="rect">
                  <a:avLst/>
                </a:prstGeom>
                <a:blipFill>
                  <a:blip r:embed="rId21"/>
                  <a:stretch>
                    <a:fillRect l="-57576" r="-39394" b="-28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7A66E955-799E-CBAF-3147-462C42EA54FE}"/>
                    </a:ext>
                  </a:extLst>
                </p:cNvPr>
                <p:cNvSpPr txBox="1"/>
                <p:nvPr/>
              </p:nvSpPr>
              <p:spPr>
                <a:xfrm>
                  <a:off x="3608342" y="4904680"/>
                  <a:ext cx="1065996"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0,2</m:t>
                        </m:r>
                      </m:oMath>
                    </m:oMathPara>
                  </a14:m>
                  <a:endParaRPr lang="fr-FR" sz="5400" dirty="0">
                    <a:solidFill>
                      <a:srgbClr val="FFC000"/>
                    </a:solidFill>
                  </a:endParaRPr>
                </a:p>
              </p:txBody>
            </p:sp>
          </mc:Choice>
          <mc:Fallback xmlns="">
            <p:sp>
              <p:nvSpPr>
                <p:cNvPr id="69" name="ZoneTexte 68">
                  <a:extLst>
                    <a:ext uri="{FF2B5EF4-FFF2-40B4-BE49-F238E27FC236}">
                      <a16:creationId xmlns:a16="http://schemas.microsoft.com/office/drawing/2014/main" id="{F1CF75EF-FB10-06AA-472A-E9F37086DD1C}"/>
                    </a:ext>
                  </a:extLst>
                </p:cNvPr>
                <p:cNvSpPr txBox="1">
                  <a:spLocks noRot="1" noChangeAspect="1" noMove="1" noResize="1" noEditPoints="1" noAdjustHandles="1" noChangeArrowheads="1" noChangeShapeType="1" noTextEdit="1"/>
                </p:cNvSpPr>
                <p:nvPr/>
              </p:nvSpPr>
              <p:spPr>
                <a:xfrm>
                  <a:off x="3608342" y="4904680"/>
                  <a:ext cx="1065996" cy="830997"/>
                </a:xfrm>
                <a:prstGeom prst="rect">
                  <a:avLst/>
                </a:prstGeom>
                <a:blipFill>
                  <a:blip r:embed="rId22"/>
                  <a:stretch>
                    <a:fillRect l="-14118" r="-12941" b="-6061"/>
                  </a:stretch>
                </a:blipFill>
              </p:spPr>
              <p:txBody>
                <a:bodyPr/>
                <a:lstStyle/>
                <a:p>
                  <a:r>
                    <a:rPr lang="fr-FR">
                      <a:noFill/>
                    </a:rPr>
                    <a:t> </a:t>
                  </a:r>
                </a:p>
              </p:txBody>
            </p:sp>
          </mc:Fallback>
        </mc:AlternateContent>
      </p:grpSp>
      <p:grpSp>
        <p:nvGrpSpPr>
          <p:cNvPr id="29" name="Groupe 28">
            <a:extLst>
              <a:ext uri="{FF2B5EF4-FFF2-40B4-BE49-F238E27FC236}">
                <a16:creationId xmlns:a16="http://schemas.microsoft.com/office/drawing/2014/main" id="{902AD37C-BC7C-29B3-CA9A-C07A2A40DD63}"/>
              </a:ext>
            </a:extLst>
          </p:cNvPr>
          <p:cNvGrpSpPr/>
          <p:nvPr/>
        </p:nvGrpSpPr>
        <p:grpSpPr>
          <a:xfrm>
            <a:off x="4516653" y="3855860"/>
            <a:ext cx="6990666" cy="1650806"/>
            <a:chOff x="4514111" y="4379962"/>
            <a:chExt cx="6990666" cy="1650806"/>
          </a:xfrm>
        </p:grpSpPr>
        <mc:AlternateContent xmlns:mc="http://schemas.openxmlformats.org/markup-compatibility/2006" xmlns:a14="http://schemas.microsoft.com/office/drawing/2010/main">
          <mc:Choice Requires="a14">
            <p:sp>
              <p:nvSpPr>
                <p:cNvPr id="30" name="ZoneTexte 29">
                  <a:extLst>
                    <a:ext uri="{FF2B5EF4-FFF2-40B4-BE49-F238E27FC236}">
                      <a16:creationId xmlns:a16="http://schemas.microsoft.com/office/drawing/2014/main" id="{05A382AA-BA67-6BF0-1844-C6A1366CFC91}"/>
                    </a:ext>
                  </a:extLst>
                </p:cNvPr>
                <p:cNvSpPr txBox="1"/>
                <p:nvPr/>
              </p:nvSpPr>
              <p:spPr>
                <a:xfrm>
                  <a:off x="5591369" y="4426128"/>
                  <a:ext cx="8255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3" name="ZoneTexte 2">
                  <a:extLst>
                    <a:ext uri="{FF2B5EF4-FFF2-40B4-BE49-F238E27FC236}">
                      <a16:creationId xmlns:a16="http://schemas.microsoft.com/office/drawing/2014/main" id="{7D5B96C2-7482-AA52-F80C-3F825CF50222}"/>
                    </a:ext>
                  </a:extLst>
                </p:cNvPr>
                <p:cNvSpPr txBox="1">
                  <a:spLocks noRot="1" noChangeAspect="1" noMove="1" noResize="1" noEditPoints="1" noAdjustHandles="1" noChangeArrowheads="1" noChangeShapeType="1" noTextEdit="1"/>
                </p:cNvSpPr>
                <p:nvPr/>
              </p:nvSpPr>
              <p:spPr>
                <a:xfrm>
                  <a:off x="5591369" y="4426128"/>
                  <a:ext cx="825546" cy="1477328"/>
                </a:xfrm>
                <a:prstGeom prst="rect">
                  <a:avLst/>
                </a:prstGeom>
                <a:blipFill>
                  <a:blip r:embed="rId23"/>
                  <a:stretch>
                    <a:fillRect l="-15152" r="-15152"/>
                  </a:stretch>
                </a:blipFill>
              </p:spPr>
              <p:txBody>
                <a:bodyPr/>
                <a:lstStyle/>
                <a:p>
                  <a:r>
                    <a:rPr lang="fr-FR">
                      <a:noFill/>
                    </a:rPr>
                    <a:t> </a:t>
                  </a:r>
                </a:p>
              </p:txBody>
            </p:sp>
          </mc:Fallback>
        </mc:AlternateContent>
        <p:grpSp>
          <p:nvGrpSpPr>
            <p:cNvPr id="31" name="Groupe 30">
              <a:extLst>
                <a:ext uri="{FF2B5EF4-FFF2-40B4-BE49-F238E27FC236}">
                  <a16:creationId xmlns:a16="http://schemas.microsoft.com/office/drawing/2014/main" id="{95C7FD2B-B8DE-28D3-5657-D051C91AE6C9}"/>
                </a:ext>
              </a:extLst>
            </p:cNvPr>
            <p:cNvGrpSpPr/>
            <p:nvPr/>
          </p:nvGrpSpPr>
          <p:grpSpPr>
            <a:xfrm>
              <a:off x="6391495" y="4390640"/>
              <a:ext cx="1010635" cy="1629340"/>
              <a:chOff x="6639757" y="2339338"/>
              <a:chExt cx="1010635" cy="1629340"/>
            </a:xfrm>
          </p:grpSpPr>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5782F0B4-E115-E754-27E9-4807076B90F9}"/>
                      </a:ext>
                    </a:extLst>
                  </p:cNvPr>
                  <p:cNvSpPr txBox="1"/>
                  <p:nvPr/>
                </p:nvSpPr>
                <p:spPr>
                  <a:xfrm>
                    <a:off x="6639757" y="2339338"/>
                    <a:ext cx="101063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7" name="ZoneTexte 6">
                    <a:extLst>
                      <a:ext uri="{FF2B5EF4-FFF2-40B4-BE49-F238E27FC236}">
                        <a16:creationId xmlns:a16="http://schemas.microsoft.com/office/drawing/2014/main" id="{FAFEE2CF-4F16-1CB9-CF43-A98F6B19D361}"/>
                      </a:ext>
                    </a:extLst>
                  </p:cNvPr>
                  <p:cNvSpPr txBox="1">
                    <a:spLocks noRot="1" noChangeAspect="1" noMove="1" noResize="1" noEditPoints="1" noAdjustHandles="1" noChangeArrowheads="1" noChangeShapeType="1" noTextEdit="1"/>
                  </p:cNvSpPr>
                  <p:nvPr/>
                </p:nvSpPr>
                <p:spPr>
                  <a:xfrm>
                    <a:off x="6639757" y="2339338"/>
                    <a:ext cx="1010635" cy="1569660"/>
                  </a:xfrm>
                  <a:prstGeom prst="rect">
                    <a:avLst/>
                  </a:prstGeom>
                  <a:blipFill>
                    <a:blip r:embed="rId24"/>
                    <a:stretch>
                      <a:fillRect l="-28750" r="-26250" b="-1600"/>
                    </a:stretch>
                  </a:blipFill>
                </p:spPr>
                <p:txBody>
                  <a:bodyPr/>
                  <a:lstStyle/>
                  <a:p>
                    <a:r>
                      <a:rPr lang="fr-FR">
                        <a:noFill/>
                      </a:rPr>
                      <a:t> </a:t>
                    </a:r>
                  </a:p>
                </p:txBody>
              </p:sp>
            </mc:Fallback>
          </mc:AlternateContent>
          <p:pic>
            <p:nvPicPr>
              <p:cNvPr id="39" name="Graphique 38">
                <a:extLst>
                  <a:ext uri="{FF2B5EF4-FFF2-40B4-BE49-F238E27FC236}">
                    <a16:creationId xmlns:a16="http://schemas.microsoft.com/office/drawing/2014/main" id="{BFA5F691-6C68-4E6D-F96F-BF2497CAF4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6194" y="3484803"/>
                <a:ext cx="524198" cy="483875"/>
              </a:xfrm>
              <a:prstGeom prst="rect">
                <a:avLst/>
              </a:prstGeom>
            </p:spPr>
          </p:pic>
        </p:grpSp>
        <p:grpSp>
          <p:nvGrpSpPr>
            <p:cNvPr id="32" name="Groupe 31">
              <a:extLst>
                <a:ext uri="{FF2B5EF4-FFF2-40B4-BE49-F238E27FC236}">
                  <a16:creationId xmlns:a16="http://schemas.microsoft.com/office/drawing/2014/main" id="{407C7A63-8D03-9050-E14F-C54F0FBCA0F5}"/>
                </a:ext>
              </a:extLst>
            </p:cNvPr>
            <p:cNvGrpSpPr/>
            <p:nvPr/>
          </p:nvGrpSpPr>
          <p:grpSpPr>
            <a:xfrm>
              <a:off x="4514111" y="4379962"/>
              <a:ext cx="1041848" cy="1650806"/>
              <a:chOff x="4762373" y="2328660"/>
              <a:chExt cx="1041848" cy="1650806"/>
            </a:xfrm>
          </p:grpSpPr>
          <p:pic>
            <p:nvPicPr>
              <p:cNvPr id="36" name="Graphique 35">
                <a:extLst>
                  <a:ext uri="{FF2B5EF4-FFF2-40B4-BE49-F238E27FC236}">
                    <a16:creationId xmlns:a16="http://schemas.microsoft.com/office/drawing/2014/main" id="{31C3905E-2A1D-4FD5-2C50-613252448A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80022" y="3531575"/>
                <a:ext cx="524199" cy="447891"/>
              </a:xfrm>
              <a:prstGeom prst="rect">
                <a:avLst/>
              </a:prstGeom>
            </p:spPr>
          </p:pic>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D65BA2CA-732E-98AF-49BC-BF585F17665C}"/>
                      </a:ext>
                    </a:extLst>
                  </p:cNvPr>
                  <p:cNvSpPr txBox="1"/>
                  <p:nvPr/>
                </p:nvSpPr>
                <p:spPr>
                  <a:xfrm>
                    <a:off x="4762373" y="232866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𝑃</m:t>
                          </m:r>
                        </m:oMath>
                      </m:oMathPara>
                    </a14:m>
                    <a:endParaRPr lang="fr-FR" sz="9600" dirty="0"/>
                  </a:p>
                </p:txBody>
              </p:sp>
            </mc:Choice>
            <mc:Fallback xmlns="">
              <p:sp>
                <p:nvSpPr>
                  <p:cNvPr id="11" name="ZoneTexte 10">
                    <a:extLst>
                      <a:ext uri="{FF2B5EF4-FFF2-40B4-BE49-F238E27FC236}">
                        <a16:creationId xmlns:a16="http://schemas.microsoft.com/office/drawing/2014/main" id="{F6577585-94E4-AB53-68BC-745853970355}"/>
                      </a:ext>
                    </a:extLst>
                  </p:cNvPr>
                  <p:cNvSpPr txBox="1">
                    <a:spLocks noRot="1" noChangeAspect="1" noMove="1" noResize="1" noEditPoints="1" noAdjustHandles="1" noChangeArrowheads="1" noChangeShapeType="1" noTextEdit="1"/>
                  </p:cNvSpPr>
                  <p:nvPr/>
                </p:nvSpPr>
                <p:spPr>
                  <a:xfrm>
                    <a:off x="4762373" y="2328660"/>
                    <a:ext cx="854750" cy="1569660"/>
                  </a:xfrm>
                  <a:prstGeom prst="rect">
                    <a:avLst/>
                  </a:prstGeom>
                  <a:blipFill>
                    <a:blip r:embed="rId25"/>
                    <a:stretch>
                      <a:fillRect l="-36765" r="-47059" b="-1600"/>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7156C62C-C075-0A7D-4776-9DCC9DD4C916}"/>
                    </a:ext>
                  </a:extLst>
                </p:cNvPr>
                <p:cNvSpPr txBox="1"/>
                <p:nvPr/>
              </p:nvSpPr>
              <p:spPr>
                <a:xfrm>
                  <a:off x="7367062" y="4409190"/>
                  <a:ext cx="825546"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12" name="ZoneTexte 11">
                  <a:extLst>
                    <a:ext uri="{FF2B5EF4-FFF2-40B4-BE49-F238E27FC236}">
                      <a16:creationId xmlns:a16="http://schemas.microsoft.com/office/drawing/2014/main" id="{7B4BA17E-B7B0-8FFF-D6C2-2AC20FC8ECF2}"/>
                    </a:ext>
                  </a:extLst>
                </p:cNvPr>
                <p:cNvSpPr txBox="1">
                  <a:spLocks noRot="1" noChangeAspect="1" noMove="1" noResize="1" noEditPoints="1" noAdjustHandles="1" noChangeArrowheads="1" noChangeShapeType="1" noTextEdit="1"/>
                </p:cNvSpPr>
                <p:nvPr/>
              </p:nvSpPr>
              <p:spPr>
                <a:xfrm>
                  <a:off x="7367062" y="4409190"/>
                  <a:ext cx="825546" cy="1569660"/>
                </a:xfrm>
                <a:prstGeom prst="rect">
                  <a:avLst/>
                </a:prstGeom>
                <a:blipFill>
                  <a:blip r:embed="rId26"/>
                  <a:stretch>
                    <a:fillRect l="-57576" r="-39394" b="-288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4" name="ZoneTexte 33">
                  <a:extLst>
                    <a:ext uri="{FF2B5EF4-FFF2-40B4-BE49-F238E27FC236}">
                      <a16:creationId xmlns:a16="http://schemas.microsoft.com/office/drawing/2014/main" id="{7F0C5AA8-C645-D0F6-1AA8-6E7194ED57AB}"/>
                    </a:ext>
                  </a:extLst>
                </p:cNvPr>
                <p:cNvSpPr txBox="1"/>
                <p:nvPr/>
              </p:nvSpPr>
              <p:spPr>
                <a:xfrm>
                  <a:off x="10960462" y="4403107"/>
                  <a:ext cx="54431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p>
              </p:txBody>
            </p:sp>
          </mc:Choice>
          <mc:Fallback xmlns="">
            <p:sp>
              <p:nvSpPr>
                <p:cNvPr id="13" name="ZoneTexte 12">
                  <a:extLst>
                    <a:ext uri="{FF2B5EF4-FFF2-40B4-BE49-F238E27FC236}">
                      <a16:creationId xmlns:a16="http://schemas.microsoft.com/office/drawing/2014/main" id="{4F3EA851-6885-6730-C55F-7763361A79B0}"/>
                    </a:ext>
                  </a:extLst>
                </p:cNvPr>
                <p:cNvSpPr txBox="1">
                  <a:spLocks noRot="1" noChangeAspect="1" noMove="1" noResize="1" noEditPoints="1" noAdjustHandles="1" noChangeArrowheads="1" noChangeShapeType="1" noTextEdit="1"/>
                </p:cNvSpPr>
                <p:nvPr/>
              </p:nvSpPr>
              <p:spPr>
                <a:xfrm>
                  <a:off x="10960462" y="4403107"/>
                  <a:ext cx="544315" cy="1569660"/>
                </a:xfrm>
                <a:prstGeom prst="rect">
                  <a:avLst/>
                </a:prstGeom>
                <a:blipFill>
                  <a:blip r:embed="rId27"/>
                  <a:stretch>
                    <a:fillRect l="-88372" r="-113953" b="-28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5E32C51F-B0F6-2524-A879-3A765E77ED71}"/>
                    </a:ext>
                  </a:extLst>
                </p:cNvPr>
                <p:cNvSpPr txBox="1"/>
                <p:nvPr/>
              </p:nvSpPr>
              <p:spPr>
                <a:xfrm>
                  <a:off x="7859050" y="4852225"/>
                  <a:ext cx="2585644" cy="830997"/>
                </a:xfrm>
                <a:prstGeom prst="rect">
                  <a:avLst/>
                </a:prstGeom>
                <a:noFill/>
              </p:spPr>
              <p:txBody>
                <a:bodyPr wrap="none" lIns="0" tIns="0" rIns="0" bIns="0" rtlCol="0">
                  <a:spAutoFit/>
                </a:bodyPr>
                <a:lstStyle/>
                <a:p>
                  <a14:m>
                    <m:oMath xmlns:m="http://schemas.openxmlformats.org/officeDocument/2006/math">
                      <m:r>
                        <a:rPr lang="fr-FR" sz="5400" b="0" i="1" smtClean="0">
                          <a:solidFill>
                            <a:srgbClr val="FFC000"/>
                          </a:solidFill>
                          <a:latin typeface="Cambria Math" panose="02040503050406030204" pitchFamily="18" charset="0"/>
                        </a:rPr>
                        <m:t>0,04</m:t>
                      </m:r>
                    </m:oMath>
                  </a14:m>
                  <a:r>
                    <a:rPr lang="fr-FR" sz="5400" dirty="0">
                      <a:solidFill>
                        <a:srgbClr val="FFC000"/>
                      </a:solidFill>
                    </a:rPr>
                    <a:t>kWh</a:t>
                  </a:r>
                </a:p>
              </p:txBody>
            </p:sp>
          </mc:Choice>
          <mc:Fallback xmlns="">
            <p:sp>
              <p:nvSpPr>
                <p:cNvPr id="14" name="ZoneTexte 13">
                  <a:extLst>
                    <a:ext uri="{FF2B5EF4-FFF2-40B4-BE49-F238E27FC236}">
                      <a16:creationId xmlns:a16="http://schemas.microsoft.com/office/drawing/2014/main" id="{35C31846-AE44-A13E-7E5C-F0FA2952D330}"/>
                    </a:ext>
                  </a:extLst>
                </p:cNvPr>
                <p:cNvSpPr txBox="1">
                  <a:spLocks noRot="1" noChangeAspect="1" noMove="1" noResize="1" noEditPoints="1" noAdjustHandles="1" noChangeArrowheads="1" noChangeShapeType="1" noTextEdit="1"/>
                </p:cNvSpPr>
                <p:nvPr/>
              </p:nvSpPr>
              <p:spPr>
                <a:xfrm>
                  <a:off x="7859050" y="4852225"/>
                  <a:ext cx="2585644" cy="830997"/>
                </a:xfrm>
                <a:prstGeom prst="rect">
                  <a:avLst/>
                </a:prstGeom>
                <a:blipFill>
                  <a:blip r:embed="rId28"/>
                  <a:stretch>
                    <a:fillRect l="-8780" t="-23881" r="-14634" b="-47761"/>
                  </a:stretch>
                </a:blipFill>
              </p:spPr>
              <p:txBody>
                <a:bodyPr/>
                <a:lstStyle/>
                <a:p>
                  <a:r>
                    <a:rPr lang="fr-FR">
                      <a:noFill/>
                    </a:rPr>
                    <a:t> </a:t>
                  </a:r>
                </a:p>
              </p:txBody>
            </p:sp>
          </mc:Fallback>
        </mc:AlternateContent>
      </p:grpSp>
      <p:pic>
        <p:nvPicPr>
          <p:cNvPr id="40" name="Graphique 39">
            <a:extLst>
              <a:ext uri="{FF2B5EF4-FFF2-40B4-BE49-F238E27FC236}">
                <a16:creationId xmlns:a16="http://schemas.microsoft.com/office/drawing/2014/main" id="{7E064B1E-A915-2EBD-AA98-39D35ADC2D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69897" y="4423655"/>
            <a:ext cx="524198" cy="629037"/>
          </a:xfrm>
          <a:prstGeom prst="rect">
            <a:avLst/>
          </a:prstGeom>
        </p:spPr>
      </p:pic>
    </p:spTree>
    <p:extLst>
      <p:ext uri="{BB962C8B-B14F-4D97-AF65-F5344CB8AC3E}">
        <p14:creationId xmlns:p14="http://schemas.microsoft.com/office/powerpoint/2010/main" val="53472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Agenda</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a:t>
            </a:fld>
            <a:endParaRPr lang="fr-FR" dirty="0"/>
          </a:p>
        </p:txBody>
      </p:sp>
      <p:sp>
        <p:nvSpPr>
          <p:cNvPr id="7" name="Titre 1">
            <a:extLst>
              <a:ext uri="{FF2B5EF4-FFF2-40B4-BE49-F238E27FC236}">
                <a16:creationId xmlns:a16="http://schemas.microsoft.com/office/drawing/2014/main" id="{9C8021C7-0C72-30F0-CCE6-48A8908A298A}"/>
              </a:ext>
            </a:extLst>
          </p:cNvPr>
          <p:cNvSpPr txBox="1">
            <a:spLocks/>
          </p:cNvSpPr>
          <p:nvPr/>
        </p:nvSpPr>
        <p:spPr>
          <a:xfrm>
            <a:off x="0" y="2640769"/>
            <a:ext cx="12192000" cy="720676"/>
          </a:xfrm>
          <a:prstGeom prst="rect">
            <a:avLst/>
          </a:prstGeom>
        </p:spPr>
        <p:txBody>
          <a:bodyPr vert="horz" lIns="0" tIns="0" rIns="0" bIns="0" rtlCol="0" anchor="t" anchorCtr="0">
            <a:normAutofit/>
          </a:bodyPr>
          <a:lstStyle>
            <a:lvl1pPr algn="r"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dirty="0"/>
              <a:t>Course 2 – Life Cycle Analysis in electronics</a:t>
            </a:r>
          </a:p>
        </p:txBody>
      </p:sp>
      <p:sp>
        <p:nvSpPr>
          <p:cNvPr id="3" name="Sous-titre 2">
            <a:extLst>
              <a:ext uri="{FF2B5EF4-FFF2-40B4-BE49-F238E27FC236}">
                <a16:creationId xmlns:a16="http://schemas.microsoft.com/office/drawing/2014/main" id="{5AADBCFC-4003-C3FE-7933-3DB50EF268EA}"/>
              </a:ext>
            </a:extLst>
          </p:cNvPr>
          <p:cNvSpPr txBox="1">
            <a:spLocks/>
          </p:cNvSpPr>
          <p:nvPr/>
        </p:nvSpPr>
        <p:spPr>
          <a:xfrm>
            <a:off x="0" y="3761717"/>
            <a:ext cx="12192000" cy="83210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a:t>LCA Process </a:t>
            </a:r>
            <a:r>
              <a:rPr lang="en-US" sz="2000" dirty="0"/>
              <a:t>and environmental challenges</a:t>
            </a:r>
            <a:endParaRPr lang="en-US" sz="2400" dirty="0">
              <a:latin typeface="+mn-lt"/>
              <a:cs typeface="Times New Roman" panose="02020603050405020304" pitchFamily="18" charset="0"/>
            </a:endParaRPr>
          </a:p>
        </p:txBody>
      </p:sp>
    </p:spTree>
    <p:extLst>
      <p:ext uri="{BB962C8B-B14F-4D97-AF65-F5344CB8AC3E}">
        <p14:creationId xmlns:p14="http://schemas.microsoft.com/office/powerpoint/2010/main" val="3452597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Matrix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20</a:t>
            </a:fld>
            <a:endParaRPr lang="fr-FR"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EB560653-6D4F-DA00-8585-8CDE5CA4FD99}"/>
                  </a:ext>
                </a:extLst>
              </p:cNvPr>
              <p:cNvSpPr txBox="1"/>
              <p:nvPr/>
            </p:nvSpPr>
            <p:spPr>
              <a:xfrm>
                <a:off x="4823676" y="2987654"/>
                <a:ext cx="540212"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1</m:t>
                      </m:r>
                    </m:oMath>
                  </m:oMathPara>
                </a14:m>
                <a:endParaRPr lang="fr-FR" sz="5400" dirty="0">
                  <a:solidFill>
                    <a:srgbClr val="FFC000"/>
                  </a:solidFill>
                </a:endParaRPr>
              </a:p>
            </p:txBody>
          </p:sp>
        </mc:Choice>
        <mc:Fallback xmlns="">
          <p:sp>
            <p:nvSpPr>
              <p:cNvPr id="3" name="ZoneTexte 2">
                <a:extLst>
                  <a:ext uri="{FF2B5EF4-FFF2-40B4-BE49-F238E27FC236}">
                    <a16:creationId xmlns:a16="http://schemas.microsoft.com/office/drawing/2014/main" id="{EB560653-6D4F-DA00-8585-8CDE5CA4FD99}"/>
                  </a:ext>
                </a:extLst>
              </p:cNvPr>
              <p:cNvSpPr txBox="1">
                <a:spLocks noRot="1" noChangeAspect="1" noMove="1" noResize="1" noEditPoints="1" noAdjustHandles="1" noChangeArrowheads="1" noChangeShapeType="1" noTextEdit="1"/>
              </p:cNvSpPr>
              <p:nvPr/>
            </p:nvSpPr>
            <p:spPr>
              <a:xfrm>
                <a:off x="4823676" y="2987654"/>
                <a:ext cx="540212" cy="830997"/>
              </a:xfrm>
              <a:prstGeom prst="rect">
                <a:avLst/>
              </a:prstGeom>
              <a:blipFill>
                <a:blip r:embed="rId3"/>
                <a:stretch>
                  <a:fillRect/>
                </a:stretch>
              </a:blipFill>
            </p:spPr>
            <p:txBody>
              <a:bodyPr/>
              <a:lstStyle/>
              <a:p>
                <a:r>
                  <a:rPr lang="en-US">
                    <a:noFill/>
                  </a:rPr>
                  <a:t> </a:t>
                </a:r>
              </a:p>
            </p:txBody>
          </p:sp>
        </mc:Fallback>
      </mc:AlternateContent>
      <p:pic>
        <p:nvPicPr>
          <p:cNvPr id="4" name="Graphique 3">
            <a:extLst>
              <a:ext uri="{FF2B5EF4-FFF2-40B4-BE49-F238E27FC236}">
                <a16:creationId xmlns:a16="http://schemas.microsoft.com/office/drawing/2014/main" id="{9459B16C-D9FD-43CB-3C51-B8ADA43056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34219" y="3111624"/>
            <a:ext cx="589189" cy="707026"/>
          </a:xfrm>
          <a:prstGeom prst="rect">
            <a:avLst/>
          </a:prstGeom>
        </p:spPr>
      </p:pic>
      <p:pic>
        <p:nvPicPr>
          <p:cNvPr id="6" name="Graphique 5">
            <a:extLst>
              <a:ext uri="{FF2B5EF4-FFF2-40B4-BE49-F238E27FC236}">
                <a16:creationId xmlns:a16="http://schemas.microsoft.com/office/drawing/2014/main" id="{0337CAE3-AFD2-ED59-D613-204F19A3AF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8283" y="4500537"/>
            <a:ext cx="442846" cy="590462"/>
          </a:xfrm>
          <a:prstGeom prst="rect">
            <a:avLst/>
          </a:prstGeom>
        </p:spPr>
      </p:pic>
      <p:grpSp>
        <p:nvGrpSpPr>
          <p:cNvPr id="7" name="Groupe 6">
            <a:extLst>
              <a:ext uri="{FF2B5EF4-FFF2-40B4-BE49-F238E27FC236}">
                <a16:creationId xmlns:a16="http://schemas.microsoft.com/office/drawing/2014/main" id="{DA53E1B6-9680-3E0F-F767-C0C20600B8D5}"/>
              </a:ext>
            </a:extLst>
          </p:cNvPr>
          <p:cNvGrpSpPr/>
          <p:nvPr/>
        </p:nvGrpSpPr>
        <p:grpSpPr>
          <a:xfrm>
            <a:off x="4420899" y="881095"/>
            <a:ext cx="1041848" cy="1650806"/>
            <a:chOff x="6094472" y="1803290"/>
            <a:chExt cx="1041848" cy="1650806"/>
          </a:xfrm>
        </p:grpSpPr>
        <p:pic>
          <p:nvPicPr>
            <p:cNvPr id="8" name="Graphique 7">
              <a:extLst>
                <a:ext uri="{FF2B5EF4-FFF2-40B4-BE49-F238E27FC236}">
                  <a16:creationId xmlns:a16="http://schemas.microsoft.com/office/drawing/2014/main" id="{8B2190CA-F2FB-BA24-DCD2-20D73BE7EB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12121" y="3006205"/>
              <a:ext cx="524199" cy="447891"/>
            </a:xfrm>
            <a:prstGeom prst="rect">
              <a:avLst/>
            </a:prstGeom>
          </p:spPr>
        </p:pic>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FAB2794C-B6B3-A41E-C75B-B6AC08667C4B}"/>
                    </a:ext>
                  </a:extLst>
                </p:cNvPr>
                <p:cNvSpPr txBox="1"/>
                <p:nvPr/>
              </p:nvSpPr>
              <p:spPr>
                <a:xfrm>
                  <a:off x="6094472" y="180329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𝑃</m:t>
                        </m:r>
                      </m:oMath>
                    </m:oMathPara>
                  </a14:m>
                  <a:endParaRPr lang="fr-FR" sz="9600" dirty="0"/>
                </a:p>
              </p:txBody>
            </p:sp>
          </mc:Choice>
          <mc:Fallback xmlns="">
            <p:sp>
              <p:nvSpPr>
                <p:cNvPr id="17" name="ZoneTexte 16">
                  <a:extLst>
                    <a:ext uri="{FF2B5EF4-FFF2-40B4-BE49-F238E27FC236}">
                      <a16:creationId xmlns:a16="http://schemas.microsoft.com/office/drawing/2014/main" id="{52934E58-4316-434C-F3AC-2AB6BB3D426E}"/>
                    </a:ext>
                  </a:extLst>
                </p:cNvPr>
                <p:cNvSpPr txBox="1">
                  <a:spLocks noRot="1" noChangeAspect="1" noMove="1" noResize="1" noEditPoints="1" noAdjustHandles="1" noChangeArrowheads="1" noChangeShapeType="1" noTextEdit="1"/>
                </p:cNvSpPr>
                <p:nvPr/>
              </p:nvSpPr>
              <p:spPr>
                <a:xfrm>
                  <a:off x="6094472" y="1803290"/>
                  <a:ext cx="854750" cy="1569660"/>
                </a:xfrm>
                <a:prstGeom prst="rect">
                  <a:avLst/>
                </a:prstGeom>
                <a:blipFill>
                  <a:blip r:embed="rId13"/>
                  <a:stretch>
                    <a:fillRect l="-36765" r="-45588" b="-2419"/>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72B53E57-3AB2-4399-3490-03CE1D4EF86A}"/>
                  </a:ext>
                </a:extLst>
              </p:cNvPr>
              <p:cNvSpPr txBox="1"/>
              <p:nvPr/>
            </p:nvSpPr>
            <p:spPr>
              <a:xfrm>
                <a:off x="7105018" y="4293064"/>
                <a:ext cx="5402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m:t>
                      </m:r>
                    </m:oMath>
                  </m:oMathPara>
                </a14:m>
                <a:endParaRPr lang="fr-FR" sz="5400" dirty="0">
                  <a:solidFill>
                    <a:srgbClr val="595959"/>
                  </a:solidFill>
                </a:endParaRPr>
              </a:p>
            </p:txBody>
          </p:sp>
        </mc:Choice>
        <mc:Fallback xmlns="">
          <p:sp>
            <p:nvSpPr>
              <p:cNvPr id="10" name="ZoneTexte 9">
                <a:extLst>
                  <a:ext uri="{FF2B5EF4-FFF2-40B4-BE49-F238E27FC236}">
                    <a16:creationId xmlns:a16="http://schemas.microsoft.com/office/drawing/2014/main" id="{72B53E57-3AB2-4399-3490-03CE1D4EF86A}"/>
                  </a:ext>
                </a:extLst>
              </p:cNvPr>
              <p:cNvSpPr txBox="1">
                <a:spLocks noRot="1" noChangeAspect="1" noMove="1" noResize="1" noEditPoints="1" noAdjustHandles="1" noChangeArrowheads="1" noChangeShapeType="1" noTextEdit="1"/>
              </p:cNvSpPr>
              <p:nvPr/>
            </p:nvSpPr>
            <p:spPr>
              <a:xfrm>
                <a:off x="7105018" y="4293064"/>
                <a:ext cx="540211" cy="83099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FB33E805-50E1-17B6-23A8-77DD7689108E}"/>
                  </a:ext>
                </a:extLst>
              </p:cNvPr>
              <p:cNvSpPr txBox="1"/>
              <p:nvPr/>
            </p:nvSpPr>
            <p:spPr>
              <a:xfrm>
                <a:off x="4798999" y="4293064"/>
                <a:ext cx="5402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m:t>
                      </m:r>
                    </m:oMath>
                  </m:oMathPara>
                </a14:m>
                <a:endParaRPr lang="fr-FR" sz="5400" dirty="0">
                  <a:solidFill>
                    <a:srgbClr val="595959"/>
                  </a:solidFill>
                </a:endParaRPr>
              </a:p>
            </p:txBody>
          </p:sp>
        </mc:Choice>
        <mc:Fallback xmlns="">
          <p:sp>
            <p:nvSpPr>
              <p:cNvPr id="11" name="ZoneTexte 10">
                <a:extLst>
                  <a:ext uri="{FF2B5EF4-FFF2-40B4-BE49-F238E27FC236}">
                    <a16:creationId xmlns:a16="http://schemas.microsoft.com/office/drawing/2014/main" id="{FB33E805-50E1-17B6-23A8-77DD7689108E}"/>
                  </a:ext>
                </a:extLst>
              </p:cNvPr>
              <p:cNvSpPr txBox="1">
                <a:spLocks noRot="1" noChangeAspect="1" noMove="1" noResize="1" noEditPoints="1" noAdjustHandles="1" noChangeArrowheads="1" noChangeShapeType="1" noTextEdit="1"/>
              </p:cNvSpPr>
              <p:nvPr/>
            </p:nvSpPr>
            <p:spPr>
              <a:xfrm>
                <a:off x="4798999" y="4293064"/>
                <a:ext cx="540211" cy="83099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8C42E039-7848-47FA-4017-694DDD2D8E1A}"/>
                  </a:ext>
                </a:extLst>
              </p:cNvPr>
              <p:cNvSpPr txBox="1"/>
              <p:nvPr/>
            </p:nvSpPr>
            <p:spPr>
              <a:xfrm>
                <a:off x="7120071" y="2987653"/>
                <a:ext cx="1065996"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0,2</m:t>
                      </m:r>
                    </m:oMath>
                  </m:oMathPara>
                </a14:m>
                <a:endParaRPr lang="fr-FR" sz="5400" dirty="0">
                  <a:solidFill>
                    <a:srgbClr val="FFC000"/>
                  </a:solidFill>
                </a:endParaRPr>
              </a:p>
            </p:txBody>
          </p:sp>
        </mc:Choice>
        <mc:Fallback xmlns="">
          <p:sp>
            <p:nvSpPr>
              <p:cNvPr id="12" name="ZoneTexte 11">
                <a:extLst>
                  <a:ext uri="{FF2B5EF4-FFF2-40B4-BE49-F238E27FC236}">
                    <a16:creationId xmlns:a16="http://schemas.microsoft.com/office/drawing/2014/main" id="{8C42E039-7848-47FA-4017-694DDD2D8E1A}"/>
                  </a:ext>
                </a:extLst>
              </p:cNvPr>
              <p:cNvSpPr txBox="1">
                <a:spLocks noRot="1" noChangeAspect="1" noMove="1" noResize="1" noEditPoints="1" noAdjustHandles="1" noChangeArrowheads="1" noChangeShapeType="1" noTextEdit="1"/>
              </p:cNvSpPr>
              <p:nvPr/>
            </p:nvSpPr>
            <p:spPr>
              <a:xfrm>
                <a:off x="7120071" y="2987653"/>
                <a:ext cx="1065996" cy="830997"/>
              </a:xfrm>
              <a:prstGeom prst="rect">
                <a:avLst/>
              </a:prstGeom>
              <a:blipFill>
                <a:blip r:embed="rId16"/>
                <a:stretch>
                  <a:fillRect/>
                </a:stretch>
              </a:blipFill>
            </p:spPr>
            <p:txBody>
              <a:bodyPr/>
              <a:lstStyle/>
              <a:p>
                <a:r>
                  <a:rPr lang="en-US">
                    <a:noFill/>
                  </a:rPr>
                  <a:t> </a:t>
                </a:r>
              </a:p>
            </p:txBody>
          </p:sp>
        </mc:Fallback>
      </mc:AlternateContent>
      <p:sp>
        <p:nvSpPr>
          <p:cNvPr id="13" name="Parenthèses 12">
            <a:extLst>
              <a:ext uri="{FF2B5EF4-FFF2-40B4-BE49-F238E27FC236}">
                <a16:creationId xmlns:a16="http://schemas.microsoft.com/office/drawing/2014/main" id="{C363BB16-C991-882F-ECD2-0A092DC8FE43}"/>
              </a:ext>
            </a:extLst>
          </p:cNvPr>
          <p:cNvSpPr/>
          <p:nvPr/>
        </p:nvSpPr>
        <p:spPr>
          <a:xfrm>
            <a:off x="3784876" y="2778715"/>
            <a:ext cx="4622248" cy="2600008"/>
          </a:xfrm>
          <a:prstGeom prst="bracketPair">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C3F2B060-C37F-A455-B292-86852CA3104A}"/>
                  </a:ext>
                </a:extLst>
              </p:cNvPr>
              <p:cNvSpPr txBox="1"/>
              <p:nvPr/>
            </p:nvSpPr>
            <p:spPr>
              <a:xfrm>
                <a:off x="6417804" y="2988828"/>
                <a:ext cx="67486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m:t>
                      </m:r>
                    </m:oMath>
                  </m:oMathPara>
                </a14:m>
                <a:endParaRPr lang="fr-FR" sz="5400" dirty="0">
                  <a:solidFill>
                    <a:srgbClr val="FFC000"/>
                  </a:solidFill>
                </a:endParaRPr>
              </a:p>
            </p:txBody>
          </p:sp>
        </mc:Choice>
        <mc:Fallback xmlns="">
          <p:sp>
            <p:nvSpPr>
              <p:cNvPr id="14" name="ZoneTexte 13">
                <a:extLst>
                  <a:ext uri="{FF2B5EF4-FFF2-40B4-BE49-F238E27FC236}">
                    <a16:creationId xmlns:a16="http://schemas.microsoft.com/office/drawing/2014/main" id="{C3F2B060-C37F-A455-B292-86852CA3104A}"/>
                  </a:ext>
                </a:extLst>
              </p:cNvPr>
              <p:cNvSpPr txBox="1">
                <a:spLocks noRot="1" noChangeAspect="1" noMove="1" noResize="1" noEditPoints="1" noAdjustHandles="1" noChangeArrowheads="1" noChangeShapeType="1" noTextEdit="1"/>
              </p:cNvSpPr>
              <p:nvPr/>
            </p:nvSpPr>
            <p:spPr>
              <a:xfrm>
                <a:off x="6417804" y="2988828"/>
                <a:ext cx="674865" cy="83099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C4206F31-AC2B-3ACB-3737-4EA82864CB85}"/>
                  </a:ext>
                </a:extLst>
              </p:cNvPr>
              <p:cNvSpPr txBox="1"/>
              <p:nvPr/>
            </p:nvSpPr>
            <p:spPr>
              <a:xfrm>
                <a:off x="4104681" y="4293064"/>
                <a:ext cx="67486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m:t>
                      </m:r>
                    </m:oMath>
                  </m:oMathPara>
                </a14:m>
                <a:endParaRPr lang="fr-FR" sz="5400" dirty="0">
                  <a:solidFill>
                    <a:srgbClr val="595959"/>
                  </a:solidFill>
                </a:endParaRPr>
              </a:p>
            </p:txBody>
          </p:sp>
        </mc:Choice>
        <mc:Fallback xmlns="">
          <p:sp>
            <p:nvSpPr>
              <p:cNvPr id="15" name="ZoneTexte 14">
                <a:extLst>
                  <a:ext uri="{FF2B5EF4-FFF2-40B4-BE49-F238E27FC236}">
                    <a16:creationId xmlns:a16="http://schemas.microsoft.com/office/drawing/2014/main" id="{C4206F31-AC2B-3ACB-3737-4EA82864CB85}"/>
                  </a:ext>
                </a:extLst>
              </p:cNvPr>
              <p:cNvSpPr txBox="1">
                <a:spLocks noRot="1" noChangeAspect="1" noMove="1" noResize="1" noEditPoints="1" noAdjustHandles="1" noChangeArrowheads="1" noChangeShapeType="1" noTextEdit="1"/>
              </p:cNvSpPr>
              <p:nvPr/>
            </p:nvSpPr>
            <p:spPr>
              <a:xfrm>
                <a:off x="4104681" y="4293064"/>
                <a:ext cx="674865" cy="83099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3BD4B2CF-88EA-B542-3383-48F82E171DBB}"/>
                  </a:ext>
                </a:extLst>
              </p:cNvPr>
              <p:cNvSpPr txBox="1"/>
              <p:nvPr/>
            </p:nvSpPr>
            <p:spPr>
              <a:xfrm>
                <a:off x="5716743" y="5233016"/>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𝐴</m:t>
                      </m:r>
                    </m:oMath>
                  </m:oMathPara>
                </a14:m>
                <a:endParaRPr lang="fr-FR" sz="9600" dirty="0"/>
              </a:p>
            </p:txBody>
          </p:sp>
        </mc:Choice>
        <mc:Fallback xmlns="">
          <p:sp>
            <p:nvSpPr>
              <p:cNvPr id="16" name="ZoneTexte 15">
                <a:extLst>
                  <a:ext uri="{FF2B5EF4-FFF2-40B4-BE49-F238E27FC236}">
                    <a16:creationId xmlns:a16="http://schemas.microsoft.com/office/drawing/2014/main" id="{3BD4B2CF-88EA-B542-3383-48F82E171DBB}"/>
                  </a:ext>
                </a:extLst>
              </p:cNvPr>
              <p:cNvSpPr txBox="1">
                <a:spLocks noRot="1" noChangeAspect="1" noMove="1" noResize="1" noEditPoints="1" noAdjustHandles="1" noChangeArrowheads="1" noChangeShapeType="1" noTextEdit="1"/>
              </p:cNvSpPr>
              <p:nvPr/>
            </p:nvSpPr>
            <p:spPr>
              <a:xfrm>
                <a:off x="5716743" y="5233016"/>
                <a:ext cx="854750" cy="1569660"/>
              </a:xfrm>
              <a:prstGeom prst="rect">
                <a:avLst/>
              </a:prstGeom>
              <a:blipFill>
                <a:blip r:embed="rId19"/>
                <a:stretch>
                  <a:fillRect/>
                </a:stretch>
              </a:blipFill>
            </p:spPr>
            <p:txBody>
              <a:bodyPr/>
              <a:lstStyle/>
              <a:p>
                <a:r>
                  <a:rPr lang="en-US">
                    <a:noFill/>
                  </a:rPr>
                  <a:t> </a:t>
                </a:r>
              </a:p>
            </p:txBody>
          </p:sp>
        </mc:Fallback>
      </mc:AlternateContent>
      <p:sp>
        <p:nvSpPr>
          <p:cNvPr id="17" name="ZoneTexte 16">
            <a:extLst>
              <a:ext uri="{FF2B5EF4-FFF2-40B4-BE49-F238E27FC236}">
                <a16:creationId xmlns:a16="http://schemas.microsoft.com/office/drawing/2014/main" id="{3EAD5C33-0890-4FC9-B244-1EBA38E40DE8}"/>
              </a:ext>
            </a:extLst>
          </p:cNvPr>
          <p:cNvSpPr txBox="1"/>
          <p:nvPr/>
        </p:nvSpPr>
        <p:spPr>
          <a:xfrm>
            <a:off x="7999557" y="5804996"/>
            <a:ext cx="4192443" cy="400110"/>
          </a:xfrm>
          <a:prstGeom prst="rect">
            <a:avLst/>
          </a:prstGeom>
          <a:noFill/>
        </p:spPr>
        <p:txBody>
          <a:bodyPr wrap="square" rtlCol="0">
            <a:spAutoFit/>
          </a:bodyPr>
          <a:lstStyle/>
          <a:p>
            <a:r>
              <a:rPr lang="en-US" sz="1000" i="1" dirty="0" err="1">
                <a:solidFill>
                  <a:schemeClr val="bg2">
                    <a:lumMod val="50000"/>
                  </a:schemeClr>
                </a:solidFill>
              </a:rPr>
              <a:t>Heijungs</a:t>
            </a:r>
            <a:r>
              <a:rPr lang="en-US" sz="1000" i="1" dirty="0">
                <a:solidFill>
                  <a:schemeClr val="bg2">
                    <a:lumMod val="50000"/>
                  </a:schemeClr>
                </a:solidFill>
              </a:rPr>
              <a:t>, R., &amp; Suh, S. (2002). The computational structure of life cycle assessment (Vol. 11). Springer Science &amp; Business Media.</a:t>
            </a:r>
          </a:p>
        </p:txBody>
      </p:sp>
      <p:grpSp>
        <p:nvGrpSpPr>
          <p:cNvPr id="18" name="Groupe 17">
            <a:extLst>
              <a:ext uri="{FF2B5EF4-FFF2-40B4-BE49-F238E27FC236}">
                <a16:creationId xmlns:a16="http://schemas.microsoft.com/office/drawing/2014/main" id="{74528D85-D9A1-443D-AE6D-C269E4A22C1F}"/>
              </a:ext>
            </a:extLst>
          </p:cNvPr>
          <p:cNvGrpSpPr/>
          <p:nvPr/>
        </p:nvGrpSpPr>
        <p:grpSpPr>
          <a:xfrm>
            <a:off x="6914981" y="809447"/>
            <a:ext cx="1010635" cy="1629340"/>
            <a:chOff x="5116271" y="3478523"/>
            <a:chExt cx="1010635" cy="1629340"/>
          </a:xfrm>
        </p:grpSpPr>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AEEFA78D-F1BE-4704-A44E-998F017ADF1D}"/>
                    </a:ext>
                  </a:extLst>
                </p:cNvPr>
                <p:cNvSpPr txBox="1"/>
                <p:nvPr/>
              </p:nvSpPr>
              <p:spPr>
                <a:xfrm>
                  <a:off x="5116271" y="3478523"/>
                  <a:ext cx="101063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rgbClr val="595959"/>
                            </a:solidFill>
                            <a:latin typeface="Cambria Math" panose="02040503050406030204" pitchFamily="18" charset="0"/>
                          </a:rPr>
                          <m:t>𝑃</m:t>
                        </m:r>
                      </m:oMath>
                    </m:oMathPara>
                  </a14:m>
                  <a:endParaRPr lang="fr-FR" sz="9600" dirty="0"/>
                </a:p>
              </p:txBody>
            </p:sp>
          </mc:Choice>
          <mc:Fallback xmlns="">
            <p:sp>
              <p:nvSpPr>
                <p:cNvPr id="40" name="ZoneTexte 39">
                  <a:extLst>
                    <a:ext uri="{FF2B5EF4-FFF2-40B4-BE49-F238E27FC236}">
                      <a16:creationId xmlns:a16="http://schemas.microsoft.com/office/drawing/2014/main" id="{4721FEE8-14B2-CDFC-50DF-B52E6335BEBD}"/>
                    </a:ext>
                  </a:extLst>
                </p:cNvPr>
                <p:cNvSpPr txBox="1">
                  <a:spLocks noRot="1" noChangeAspect="1" noMove="1" noResize="1" noEditPoints="1" noAdjustHandles="1" noChangeArrowheads="1" noChangeShapeType="1" noTextEdit="1"/>
                </p:cNvSpPr>
                <p:nvPr/>
              </p:nvSpPr>
              <p:spPr>
                <a:xfrm>
                  <a:off x="5116271" y="3478523"/>
                  <a:ext cx="1010635" cy="1569660"/>
                </a:xfrm>
                <a:prstGeom prst="rect">
                  <a:avLst/>
                </a:prstGeom>
                <a:blipFill>
                  <a:blip r:embed="rId20"/>
                  <a:stretch>
                    <a:fillRect l="-28395" r="-25926" b="-1613"/>
                  </a:stretch>
                </a:blipFill>
              </p:spPr>
              <p:txBody>
                <a:bodyPr/>
                <a:lstStyle/>
                <a:p>
                  <a:r>
                    <a:rPr lang="fr-FR">
                      <a:noFill/>
                    </a:rPr>
                    <a:t> </a:t>
                  </a:r>
                </a:p>
              </p:txBody>
            </p:sp>
          </mc:Fallback>
        </mc:AlternateContent>
        <p:pic>
          <p:nvPicPr>
            <p:cNvPr id="20" name="Graphique 19">
              <a:extLst>
                <a:ext uri="{FF2B5EF4-FFF2-40B4-BE49-F238E27FC236}">
                  <a16:creationId xmlns:a16="http://schemas.microsoft.com/office/drawing/2014/main" id="{C6C3391F-E14B-457D-9537-C16BCCF036F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02708" y="4623988"/>
              <a:ext cx="524198" cy="483875"/>
            </a:xfrm>
            <a:prstGeom prst="rect">
              <a:avLst/>
            </a:prstGeom>
          </p:spPr>
        </p:pic>
      </p:grpSp>
      <p:sp>
        <p:nvSpPr>
          <p:cNvPr id="21" name="Espace réservé du contenu 2">
            <a:extLst>
              <a:ext uri="{FF2B5EF4-FFF2-40B4-BE49-F238E27FC236}">
                <a16:creationId xmlns:a16="http://schemas.microsoft.com/office/drawing/2014/main" id="{F78BA692-31A2-41FE-8CE0-70ECE1711262}"/>
              </a:ext>
            </a:extLst>
          </p:cNvPr>
          <p:cNvSpPr>
            <a:spLocks noGrp="1"/>
          </p:cNvSpPr>
          <p:nvPr>
            <p:ph idx="1"/>
          </p:nvPr>
        </p:nvSpPr>
        <p:spPr>
          <a:xfrm>
            <a:off x="3476081" y="6017846"/>
            <a:ext cx="2361665" cy="382954"/>
          </a:xfrm>
        </p:spPr>
        <p:txBody>
          <a:bodyPr numCol="1">
            <a:noAutofit/>
          </a:bodyPr>
          <a:lstStyle/>
          <a:p>
            <a:pPr marL="84138" indent="0" defTabSz="2271004">
              <a:lnSpc>
                <a:spcPct val="120000"/>
              </a:lnSpc>
              <a:spcBef>
                <a:spcPts val="0"/>
              </a:spcBef>
              <a:buClr>
                <a:schemeClr val="accent1"/>
              </a:buClr>
              <a:buNone/>
              <a:defRPr/>
            </a:pPr>
            <a:r>
              <a:rPr lang="fr-FR" sz="1800" dirty="0" err="1"/>
              <a:t>Technosphere</a:t>
            </a:r>
            <a:endParaRPr lang="en-US" sz="1800" dirty="0"/>
          </a:p>
        </p:txBody>
      </p:sp>
      <p:sp>
        <p:nvSpPr>
          <p:cNvPr id="22" name="Espace réservé du contenu 2">
            <a:extLst>
              <a:ext uri="{FF2B5EF4-FFF2-40B4-BE49-F238E27FC236}">
                <a16:creationId xmlns:a16="http://schemas.microsoft.com/office/drawing/2014/main" id="{AB44D36C-2549-4A21-8832-A51579C3CAF4}"/>
              </a:ext>
            </a:extLst>
          </p:cNvPr>
          <p:cNvSpPr txBox="1">
            <a:spLocks/>
          </p:cNvSpPr>
          <p:nvPr/>
        </p:nvSpPr>
        <p:spPr>
          <a:xfrm>
            <a:off x="8622512" y="1594277"/>
            <a:ext cx="2361665" cy="38295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3">
                  <a:extLst>
                    <a:ext uri="{96DAC541-7B7A-43D3-8B79-37D633B846F1}">
                      <asvg:svgBlip xmlns:asvg="http://schemas.microsoft.com/office/drawing/2016/SVG/main" r:embed="rId24"/>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chemeClr val="accent1"/>
              </a:buClr>
              <a:buFont typeface="Wingdings" pitchFamily="2" charset="2"/>
              <a:buNone/>
              <a:defRPr/>
            </a:pPr>
            <a:r>
              <a:rPr lang="fr-FR" sz="1800" dirty="0" err="1"/>
              <a:t>Processes</a:t>
            </a:r>
            <a:endParaRPr lang="en-US" sz="1800" dirty="0"/>
          </a:p>
        </p:txBody>
      </p:sp>
      <p:sp>
        <p:nvSpPr>
          <p:cNvPr id="23" name="Espace réservé du contenu 2">
            <a:extLst>
              <a:ext uri="{FF2B5EF4-FFF2-40B4-BE49-F238E27FC236}">
                <a16:creationId xmlns:a16="http://schemas.microsoft.com/office/drawing/2014/main" id="{E01BA52D-E226-4E2A-BCC3-2ACA197238B0}"/>
              </a:ext>
            </a:extLst>
          </p:cNvPr>
          <p:cNvSpPr txBox="1">
            <a:spLocks/>
          </p:cNvSpPr>
          <p:nvPr/>
        </p:nvSpPr>
        <p:spPr>
          <a:xfrm>
            <a:off x="1165432" y="3916435"/>
            <a:ext cx="1300971" cy="38295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3">
                  <a:extLst>
                    <a:ext uri="{96DAC541-7B7A-43D3-8B79-37D633B846F1}">
                      <asvg:svgBlip xmlns:asvg="http://schemas.microsoft.com/office/drawing/2016/SVG/main" r:embed="rId24"/>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chemeClr val="accent1"/>
              </a:buClr>
              <a:buFont typeface="Wingdings" pitchFamily="2" charset="2"/>
              <a:buNone/>
              <a:defRPr/>
            </a:pPr>
            <a:r>
              <a:rPr lang="fr-FR" sz="1800" dirty="0"/>
              <a:t>Flows</a:t>
            </a:r>
            <a:endParaRPr lang="en-US" sz="1800" dirty="0"/>
          </a:p>
        </p:txBody>
      </p:sp>
      <p:sp>
        <p:nvSpPr>
          <p:cNvPr id="24" name="Espace réservé du contenu 2">
            <a:extLst>
              <a:ext uri="{FF2B5EF4-FFF2-40B4-BE49-F238E27FC236}">
                <a16:creationId xmlns:a16="http://schemas.microsoft.com/office/drawing/2014/main" id="{9674EBE0-5C67-41A8-AC18-18109EF35346}"/>
              </a:ext>
            </a:extLst>
          </p:cNvPr>
          <p:cNvSpPr txBox="1">
            <a:spLocks/>
          </p:cNvSpPr>
          <p:nvPr/>
        </p:nvSpPr>
        <p:spPr>
          <a:xfrm>
            <a:off x="9725597" y="3628348"/>
            <a:ext cx="2361665" cy="38295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3">
                  <a:extLst>
                    <a:ext uri="{96DAC541-7B7A-43D3-8B79-37D633B846F1}">
                      <asvg:svgBlip xmlns:asvg="http://schemas.microsoft.com/office/drawing/2016/SVG/main" r:embed="rId24"/>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chemeClr val="accent1"/>
              </a:buClr>
              <a:buFont typeface="Wingdings" pitchFamily="2" charset="2"/>
              <a:buNone/>
              <a:defRPr/>
            </a:pPr>
            <a:r>
              <a:rPr lang="fr-FR" sz="1800" dirty="0"/>
              <a:t>+ </a:t>
            </a:r>
            <a:r>
              <a:rPr lang="fr-FR" sz="1800" dirty="0">
                <a:sym typeface="Wingdings" panose="05000000000000000000" pitchFamily="2" charset="2"/>
              </a:rPr>
              <a:t> </a:t>
            </a:r>
            <a:r>
              <a:rPr lang="fr-FR" sz="1800" dirty="0" err="1">
                <a:sym typeface="Wingdings" panose="05000000000000000000" pitchFamily="2" charset="2"/>
              </a:rPr>
              <a:t>produce</a:t>
            </a:r>
            <a:endParaRPr lang="fr-FR" sz="1800" dirty="0">
              <a:sym typeface="Wingdings" panose="05000000000000000000" pitchFamily="2" charset="2"/>
            </a:endParaRPr>
          </a:p>
          <a:p>
            <a:pPr marL="84138" indent="0" defTabSz="2271004">
              <a:lnSpc>
                <a:spcPct val="120000"/>
              </a:lnSpc>
              <a:spcBef>
                <a:spcPts val="0"/>
              </a:spcBef>
              <a:buClr>
                <a:schemeClr val="accent1"/>
              </a:buClr>
              <a:buFont typeface="Wingdings" pitchFamily="2" charset="2"/>
              <a:buNone/>
              <a:defRPr/>
            </a:pPr>
            <a:r>
              <a:rPr lang="fr-FR" sz="1800" dirty="0">
                <a:sym typeface="Wingdings" panose="05000000000000000000" pitchFamily="2" charset="2"/>
              </a:rPr>
              <a:t>-  consume</a:t>
            </a:r>
            <a:endParaRPr lang="en-US" sz="1800" dirty="0"/>
          </a:p>
        </p:txBody>
      </p:sp>
    </p:spTree>
    <p:extLst>
      <p:ext uri="{BB962C8B-B14F-4D97-AF65-F5344CB8AC3E}">
        <p14:creationId xmlns:p14="http://schemas.microsoft.com/office/powerpoint/2010/main" val="2579332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Matrix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21</a:t>
            </a:fld>
            <a:endParaRPr lang="fr-FR"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EC56DFDC-3608-920A-C118-ABA91EE9845F}"/>
                  </a:ext>
                </a:extLst>
              </p:cNvPr>
              <p:cNvSpPr txBox="1"/>
              <p:nvPr/>
            </p:nvSpPr>
            <p:spPr>
              <a:xfrm>
                <a:off x="5639756" y="2275541"/>
                <a:ext cx="540212"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1</m:t>
                      </m:r>
                    </m:oMath>
                  </m:oMathPara>
                </a14:m>
                <a:endParaRPr lang="fr-FR" sz="5400" dirty="0">
                  <a:solidFill>
                    <a:srgbClr val="FFC000"/>
                  </a:solidFill>
                </a:endParaRPr>
              </a:p>
            </p:txBody>
          </p:sp>
        </mc:Choice>
        <mc:Fallback xmlns="">
          <p:sp>
            <p:nvSpPr>
              <p:cNvPr id="3" name="ZoneTexte 2">
                <a:extLst>
                  <a:ext uri="{FF2B5EF4-FFF2-40B4-BE49-F238E27FC236}">
                    <a16:creationId xmlns:a16="http://schemas.microsoft.com/office/drawing/2014/main" id="{EC56DFDC-3608-920A-C118-ABA91EE9845F}"/>
                  </a:ext>
                </a:extLst>
              </p:cNvPr>
              <p:cNvSpPr txBox="1">
                <a:spLocks noRot="1" noChangeAspect="1" noMove="1" noResize="1" noEditPoints="1" noAdjustHandles="1" noChangeArrowheads="1" noChangeShapeType="1" noTextEdit="1"/>
              </p:cNvSpPr>
              <p:nvPr/>
            </p:nvSpPr>
            <p:spPr>
              <a:xfrm>
                <a:off x="5639756" y="2275541"/>
                <a:ext cx="540212"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55E0E535-3BE0-6C0A-7F1D-1EB800264C28}"/>
                  </a:ext>
                </a:extLst>
              </p:cNvPr>
              <p:cNvSpPr txBox="1"/>
              <p:nvPr/>
            </p:nvSpPr>
            <p:spPr>
              <a:xfrm>
                <a:off x="7921098" y="3580951"/>
                <a:ext cx="5402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m:t>
                      </m:r>
                    </m:oMath>
                  </m:oMathPara>
                </a14:m>
                <a:endParaRPr lang="fr-FR" sz="5400" dirty="0">
                  <a:solidFill>
                    <a:srgbClr val="595959"/>
                  </a:solidFill>
                </a:endParaRPr>
              </a:p>
            </p:txBody>
          </p:sp>
        </mc:Choice>
        <mc:Fallback xmlns="">
          <p:sp>
            <p:nvSpPr>
              <p:cNvPr id="4" name="ZoneTexte 3">
                <a:extLst>
                  <a:ext uri="{FF2B5EF4-FFF2-40B4-BE49-F238E27FC236}">
                    <a16:creationId xmlns:a16="http://schemas.microsoft.com/office/drawing/2014/main" id="{55E0E535-3BE0-6C0A-7F1D-1EB800264C28}"/>
                  </a:ext>
                </a:extLst>
              </p:cNvPr>
              <p:cNvSpPr txBox="1">
                <a:spLocks noRot="1" noChangeAspect="1" noMove="1" noResize="1" noEditPoints="1" noAdjustHandles="1" noChangeArrowheads="1" noChangeShapeType="1" noTextEdit="1"/>
              </p:cNvSpPr>
              <p:nvPr/>
            </p:nvSpPr>
            <p:spPr>
              <a:xfrm>
                <a:off x="7921098" y="3580951"/>
                <a:ext cx="540211"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C80F7E50-8DDB-0823-3127-8A7A18E78187}"/>
                  </a:ext>
                </a:extLst>
              </p:cNvPr>
              <p:cNvSpPr txBox="1"/>
              <p:nvPr/>
            </p:nvSpPr>
            <p:spPr>
              <a:xfrm>
                <a:off x="5639756" y="3580950"/>
                <a:ext cx="5402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m:t>
                      </m:r>
                    </m:oMath>
                  </m:oMathPara>
                </a14:m>
                <a:endParaRPr lang="fr-FR" sz="5400" dirty="0">
                  <a:solidFill>
                    <a:srgbClr val="595959"/>
                  </a:solidFill>
                </a:endParaRPr>
              </a:p>
            </p:txBody>
          </p:sp>
        </mc:Choice>
        <mc:Fallback xmlns="">
          <p:sp>
            <p:nvSpPr>
              <p:cNvPr id="6" name="ZoneTexte 5">
                <a:extLst>
                  <a:ext uri="{FF2B5EF4-FFF2-40B4-BE49-F238E27FC236}">
                    <a16:creationId xmlns:a16="http://schemas.microsoft.com/office/drawing/2014/main" id="{C80F7E50-8DDB-0823-3127-8A7A18E78187}"/>
                  </a:ext>
                </a:extLst>
              </p:cNvPr>
              <p:cNvSpPr txBox="1">
                <a:spLocks noRot="1" noChangeAspect="1" noMove="1" noResize="1" noEditPoints="1" noAdjustHandles="1" noChangeArrowheads="1" noChangeShapeType="1" noTextEdit="1"/>
              </p:cNvSpPr>
              <p:nvPr/>
            </p:nvSpPr>
            <p:spPr>
              <a:xfrm>
                <a:off x="5639756" y="3580950"/>
                <a:ext cx="540211"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F7B11D1-7E35-B462-30BA-36237C4C2A0F}"/>
                  </a:ext>
                </a:extLst>
              </p:cNvPr>
              <p:cNvSpPr txBox="1"/>
              <p:nvPr/>
            </p:nvSpPr>
            <p:spPr>
              <a:xfrm>
                <a:off x="7936151" y="2275540"/>
                <a:ext cx="1065996"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0,2</m:t>
                      </m:r>
                    </m:oMath>
                  </m:oMathPara>
                </a14:m>
                <a:endParaRPr lang="fr-FR" sz="5400" dirty="0">
                  <a:solidFill>
                    <a:srgbClr val="FFC000"/>
                  </a:solidFill>
                </a:endParaRPr>
              </a:p>
            </p:txBody>
          </p:sp>
        </mc:Choice>
        <mc:Fallback xmlns="">
          <p:sp>
            <p:nvSpPr>
              <p:cNvPr id="7" name="ZoneTexte 6">
                <a:extLst>
                  <a:ext uri="{FF2B5EF4-FFF2-40B4-BE49-F238E27FC236}">
                    <a16:creationId xmlns:a16="http://schemas.microsoft.com/office/drawing/2014/main" id="{4F7B11D1-7E35-B462-30BA-36237C4C2A0F}"/>
                  </a:ext>
                </a:extLst>
              </p:cNvPr>
              <p:cNvSpPr txBox="1">
                <a:spLocks noRot="1" noChangeAspect="1" noMove="1" noResize="1" noEditPoints="1" noAdjustHandles="1" noChangeArrowheads="1" noChangeShapeType="1" noTextEdit="1"/>
              </p:cNvSpPr>
              <p:nvPr/>
            </p:nvSpPr>
            <p:spPr>
              <a:xfrm>
                <a:off x="7936151" y="2275540"/>
                <a:ext cx="1065996" cy="830997"/>
              </a:xfrm>
              <a:prstGeom prst="rect">
                <a:avLst/>
              </a:prstGeom>
              <a:blipFill>
                <a:blip r:embed="rId6"/>
                <a:stretch>
                  <a:fillRect/>
                </a:stretch>
              </a:blipFill>
            </p:spPr>
            <p:txBody>
              <a:bodyPr/>
              <a:lstStyle/>
              <a:p>
                <a:r>
                  <a:rPr lang="en-US">
                    <a:noFill/>
                  </a:rPr>
                  <a:t> </a:t>
                </a:r>
              </a:p>
            </p:txBody>
          </p:sp>
        </mc:Fallback>
      </mc:AlternateContent>
      <p:sp>
        <p:nvSpPr>
          <p:cNvPr id="8" name="Parenthèses 7">
            <a:extLst>
              <a:ext uri="{FF2B5EF4-FFF2-40B4-BE49-F238E27FC236}">
                <a16:creationId xmlns:a16="http://schemas.microsoft.com/office/drawing/2014/main" id="{F7F7BD25-AD04-BC1B-A627-1412CA234C1A}"/>
              </a:ext>
            </a:extLst>
          </p:cNvPr>
          <p:cNvSpPr/>
          <p:nvPr/>
        </p:nvSpPr>
        <p:spPr>
          <a:xfrm>
            <a:off x="4600956" y="2066602"/>
            <a:ext cx="4622248" cy="2600008"/>
          </a:xfrm>
          <a:prstGeom prst="bracketPair">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7AC4E4D3-D6EB-DD15-C717-0DF1514D62A0}"/>
                  </a:ext>
                </a:extLst>
              </p:cNvPr>
              <p:cNvSpPr txBox="1"/>
              <p:nvPr/>
            </p:nvSpPr>
            <p:spPr>
              <a:xfrm>
                <a:off x="7233884" y="2276715"/>
                <a:ext cx="67486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m:t>
                      </m:r>
                    </m:oMath>
                  </m:oMathPara>
                </a14:m>
                <a:endParaRPr lang="fr-FR" sz="5400" dirty="0">
                  <a:solidFill>
                    <a:srgbClr val="FFC000"/>
                  </a:solidFill>
                </a:endParaRPr>
              </a:p>
            </p:txBody>
          </p:sp>
        </mc:Choice>
        <mc:Fallback xmlns="">
          <p:sp>
            <p:nvSpPr>
              <p:cNvPr id="9" name="ZoneTexte 8">
                <a:extLst>
                  <a:ext uri="{FF2B5EF4-FFF2-40B4-BE49-F238E27FC236}">
                    <a16:creationId xmlns:a16="http://schemas.microsoft.com/office/drawing/2014/main" id="{7AC4E4D3-D6EB-DD15-C717-0DF1514D62A0}"/>
                  </a:ext>
                </a:extLst>
              </p:cNvPr>
              <p:cNvSpPr txBox="1">
                <a:spLocks noRot="1" noChangeAspect="1" noMove="1" noResize="1" noEditPoints="1" noAdjustHandles="1" noChangeArrowheads="1" noChangeShapeType="1" noTextEdit="1"/>
              </p:cNvSpPr>
              <p:nvPr/>
            </p:nvSpPr>
            <p:spPr>
              <a:xfrm>
                <a:off x="7233884" y="2276715"/>
                <a:ext cx="674865"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0BE62628-91DC-1950-6F8A-8EBCD248CBC5}"/>
                  </a:ext>
                </a:extLst>
              </p:cNvPr>
              <p:cNvSpPr txBox="1"/>
              <p:nvPr/>
            </p:nvSpPr>
            <p:spPr>
              <a:xfrm>
                <a:off x="4920761" y="3580950"/>
                <a:ext cx="67486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m:t>
                      </m:r>
                    </m:oMath>
                  </m:oMathPara>
                </a14:m>
                <a:endParaRPr lang="fr-FR" sz="5400" dirty="0">
                  <a:solidFill>
                    <a:srgbClr val="595959"/>
                  </a:solidFill>
                </a:endParaRPr>
              </a:p>
            </p:txBody>
          </p:sp>
        </mc:Choice>
        <mc:Fallback xmlns="">
          <p:sp>
            <p:nvSpPr>
              <p:cNvPr id="10" name="ZoneTexte 9">
                <a:extLst>
                  <a:ext uri="{FF2B5EF4-FFF2-40B4-BE49-F238E27FC236}">
                    <a16:creationId xmlns:a16="http://schemas.microsoft.com/office/drawing/2014/main" id="{0BE62628-91DC-1950-6F8A-8EBCD248CBC5}"/>
                  </a:ext>
                </a:extLst>
              </p:cNvPr>
              <p:cNvSpPr txBox="1">
                <a:spLocks noRot="1" noChangeAspect="1" noMove="1" noResize="1" noEditPoints="1" noAdjustHandles="1" noChangeArrowheads="1" noChangeShapeType="1" noTextEdit="1"/>
              </p:cNvSpPr>
              <p:nvPr/>
            </p:nvSpPr>
            <p:spPr>
              <a:xfrm>
                <a:off x="4920761" y="3580950"/>
                <a:ext cx="674865" cy="830997"/>
              </a:xfrm>
              <a:prstGeom prst="rect">
                <a:avLst/>
              </a:prstGeom>
              <a:blipFill>
                <a:blip r:embed="rId8"/>
                <a:stretch>
                  <a:fillRect/>
                </a:stretch>
              </a:blipFill>
            </p:spPr>
            <p:txBody>
              <a:bodyPr/>
              <a:lstStyle/>
              <a:p>
                <a:r>
                  <a:rPr lang="en-US">
                    <a:noFill/>
                  </a:rPr>
                  <a:t> </a:t>
                </a:r>
              </a:p>
            </p:txBody>
          </p:sp>
        </mc:Fallback>
      </mc:AlternateContent>
      <p:grpSp>
        <p:nvGrpSpPr>
          <p:cNvPr id="11" name="Groupe 10">
            <a:extLst>
              <a:ext uri="{FF2B5EF4-FFF2-40B4-BE49-F238E27FC236}">
                <a16:creationId xmlns:a16="http://schemas.microsoft.com/office/drawing/2014/main" id="{249F47F1-3CB8-7D98-F84E-6F4AFE4DA7D3}"/>
              </a:ext>
            </a:extLst>
          </p:cNvPr>
          <p:cNvGrpSpPr/>
          <p:nvPr/>
        </p:nvGrpSpPr>
        <p:grpSpPr>
          <a:xfrm>
            <a:off x="1557720" y="2088164"/>
            <a:ext cx="1277428" cy="2600008"/>
            <a:chOff x="1508444" y="2400393"/>
            <a:chExt cx="1277428" cy="2600008"/>
          </a:xfrm>
        </p:grpSpPr>
        <p:sp>
          <p:nvSpPr>
            <p:cNvPr id="12" name="Parenthèses 11">
              <a:extLst>
                <a:ext uri="{FF2B5EF4-FFF2-40B4-BE49-F238E27FC236}">
                  <a16:creationId xmlns:a16="http://schemas.microsoft.com/office/drawing/2014/main" id="{13113415-4911-08A7-3516-F6ED3E03AEA9}"/>
                </a:ext>
              </a:extLst>
            </p:cNvPr>
            <p:cNvSpPr/>
            <p:nvPr/>
          </p:nvSpPr>
          <p:spPr>
            <a:xfrm>
              <a:off x="1508444" y="2400393"/>
              <a:ext cx="1277428" cy="2600008"/>
            </a:xfrm>
            <a:prstGeom prst="bracketPair">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21574F6A-C540-C67C-9B34-BE087701A8A3}"/>
                    </a:ext>
                  </a:extLst>
                </p:cNvPr>
                <p:cNvSpPr txBox="1"/>
                <p:nvPr/>
              </p:nvSpPr>
              <p:spPr>
                <a:xfrm>
                  <a:off x="1877052" y="2587768"/>
                  <a:ext cx="540212"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1</m:t>
                        </m:r>
                      </m:oMath>
                    </m:oMathPara>
                  </a14:m>
                  <a:endParaRPr lang="fr-FR" sz="5400" dirty="0">
                    <a:solidFill>
                      <a:srgbClr val="FFC000"/>
                    </a:solidFill>
                  </a:endParaRPr>
                </a:p>
              </p:txBody>
            </p:sp>
          </mc:Choice>
          <mc:Fallback xmlns="">
            <p:sp>
              <p:nvSpPr>
                <p:cNvPr id="5" name="ZoneTexte 4">
                  <a:extLst>
                    <a:ext uri="{FF2B5EF4-FFF2-40B4-BE49-F238E27FC236}">
                      <a16:creationId xmlns:a16="http://schemas.microsoft.com/office/drawing/2014/main" id="{7752D15D-7F2F-1DF3-6BA1-D5ADE51B32FC}"/>
                    </a:ext>
                  </a:extLst>
                </p:cNvPr>
                <p:cNvSpPr txBox="1">
                  <a:spLocks noRot="1" noChangeAspect="1" noMove="1" noResize="1" noEditPoints="1" noAdjustHandles="1" noChangeArrowheads="1" noChangeShapeType="1" noTextEdit="1"/>
                </p:cNvSpPr>
                <p:nvPr/>
              </p:nvSpPr>
              <p:spPr>
                <a:xfrm>
                  <a:off x="1877052" y="2587768"/>
                  <a:ext cx="540212" cy="830997"/>
                </a:xfrm>
                <a:prstGeom prst="rect">
                  <a:avLst/>
                </a:prstGeom>
                <a:blipFill>
                  <a:blip r:embed="rId9"/>
                  <a:stretch>
                    <a:fillRect l="-27273" r="-27273" b="-606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8D5380B9-2565-2A55-7DF7-47FC71278E8C}"/>
                    </a:ext>
                  </a:extLst>
                </p:cNvPr>
                <p:cNvSpPr txBox="1"/>
                <p:nvPr/>
              </p:nvSpPr>
              <p:spPr>
                <a:xfrm>
                  <a:off x="1877052" y="3893179"/>
                  <a:ext cx="5402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0</m:t>
                        </m:r>
                      </m:oMath>
                    </m:oMathPara>
                  </a14:m>
                  <a:endParaRPr lang="fr-FR" sz="5400" dirty="0">
                    <a:solidFill>
                      <a:srgbClr val="404040"/>
                    </a:solidFill>
                  </a:endParaRPr>
                </a:p>
              </p:txBody>
            </p:sp>
          </mc:Choice>
          <mc:Fallback xmlns="">
            <p:sp>
              <p:nvSpPr>
                <p:cNvPr id="10" name="ZoneTexte 9">
                  <a:extLst>
                    <a:ext uri="{FF2B5EF4-FFF2-40B4-BE49-F238E27FC236}">
                      <a16:creationId xmlns:a16="http://schemas.microsoft.com/office/drawing/2014/main" id="{F448FCEE-81D9-AD2E-FE28-E65F8E68D03E}"/>
                    </a:ext>
                  </a:extLst>
                </p:cNvPr>
                <p:cNvSpPr txBox="1">
                  <a:spLocks noRot="1" noChangeAspect="1" noMove="1" noResize="1" noEditPoints="1" noAdjustHandles="1" noChangeArrowheads="1" noChangeShapeType="1" noTextEdit="1"/>
                </p:cNvSpPr>
                <p:nvPr/>
              </p:nvSpPr>
              <p:spPr>
                <a:xfrm>
                  <a:off x="1877052" y="3893179"/>
                  <a:ext cx="540211" cy="830997"/>
                </a:xfrm>
                <a:prstGeom prst="rect">
                  <a:avLst/>
                </a:prstGeom>
                <a:blipFill>
                  <a:blip r:embed="rId10"/>
                  <a:stretch>
                    <a:fillRect l="-27273" r="-27273" b="-5970"/>
                  </a:stretch>
                </a:blipFill>
              </p:spPr>
              <p:txBody>
                <a:bodyPr/>
                <a:lstStyle/>
                <a:p>
                  <a:r>
                    <a:rPr lang="fr-FR">
                      <a:noFill/>
                    </a:rPr>
                    <a:t> </a:t>
                  </a:r>
                </a:p>
              </p:txBody>
            </p:sp>
          </mc:Fallback>
        </mc:AlternateContent>
      </p:grpSp>
      <p:grpSp>
        <p:nvGrpSpPr>
          <p:cNvPr id="15" name="Groupe 14">
            <a:extLst>
              <a:ext uri="{FF2B5EF4-FFF2-40B4-BE49-F238E27FC236}">
                <a16:creationId xmlns:a16="http://schemas.microsoft.com/office/drawing/2014/main" id="{F14BC372-F520-D663-49C0-249CCC3AEEC4}"/>
              </a:ext>
            </a:extLst>
          </p:cNvPr>
          <p:cNvGrpSpPr/>
          <p:nvPr/>
        </p:nvGrpSpPr>
        <p:grpSpPr>
          <a:xfrm>
            <a:off x="9548103" y="2088164"/>
            <a:ext cx="1086178" cy="2600008"/>
            <a:chOff x="9498827" y="2400393"/>
            <a:chExt cx="1086178" cy="2600008"/>
          </a:xfrm>
        </p:grpSpPr>
        <p:sp>
          <p:nvSpPr>
            <p:cNvPr id="16" name="Parenthèses 15">
              <a:extLst>
                <a:ext uri="{FF2B5EF4-FFF2-40B4-BE49-F238E27FC236}">
                  <a16:creationId xmlns:a16="http://schemas.microsoft.com/office/drawing/2014/main" id="{8F7CEE6F-B83C-60A8-06C0-47D6FD389821}"/>
                </a:ext>
              </a:extLst>
            </p:cNvPr>
            <p:cNvSpPr/>
            <p:nvPr/>
          </p:nvSpPr>
          <p:spPr>
            <a:xfrm>
              <a:off x="9498827" y="2400393"/>
              <a:ext cx="1086178" cy="2600008"/>
            </a:xfrm>
            <a:prstGeom prst="bracketPair">
              <a:avLst>
                <a:gd name="adj" fmla="val 26843"/>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8AD6FC62-E989-06BE-A0AD-9BF4C251FF4D}"/>
                    </a:ext>
                  </a:extLst>
                </p:cNvPr>
                <p:cNvSpPr txBox="1"/>
                <p:nvPr/>
              </p:nvSpPr>
              <p:spPr>
                <a:xfrm>
                  <a:off x="9676185" y="2587768"/>
                  <a:ext cx="765209"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5400" i="1" smtClean="0">
                                <a:solidFill>
                                  <a:srgbClr val="595959"/>
                                </a:solidFill>
                                <a:latin typeface="Cambria Math" panose="02040503050406030204" pitchFamily="18" charset="0"/>
                              </a:rPr>
                            </m:ctrlPr>
                          </m:sSubPr>
                          <m:e>
                            <m:r>
                              <a:rPr lang="fr-FR" sz="5400" b="0" i="1" smtClean="0">
                                <a:solidFill>
                                  <a:srgbClr val="595959"/>
                                </a:solidFill>
                                <a:latin typeface="Cambria Math" panose="02040503050406030204" pitchFamily="18" charset="0"/>
                              </a:rPr>
                              <m:t>𝑠</m:t>
                            </m:r>
                          </m:e>
                          <m:sub>
                            <m:r>
                              <a:rPr lang="fr-FR" sz="5400" b="0" i="1" smtClean="0">
                                <a:solidFill>
                                  <a:srgbClr val="595959"/>
                                </a:solidFill>
                                <a:latin typeface="Cambria Math" panose="02040503050406030204" pitchFamily="18" charset="0"/>
                              </a:rPr>
                              <m:t>1</m:t>
                            </m:r>
                          </m:sub>
                        </m:sSub>
                      </m:oMath>
                    </m:oMathPara>
                  </a14:m>
                  <a:endParaRPr lang="fr-FR" sz="5400" dirty="0">
                    <a:solidFill>
                      <a:srgbClr val="595959"/>
                    </a:solidFill>
                  </a:endParaRPr>
                </a:p>
              </p:txBody>
            </p:sp>
          </mc:Choice>
          <mc:Fallback xmlns="">
            <p:sp>
              <p:nvSpPr>
                <p:cNvPr id="18" name="ZoneTexte 17">
                  <a:extLst>
                    <a:ext uri="{FF2B5EF4-FFF2-40B4-BE49-F238E27FC236}">
                      <a16:creationId xmlns:a16="http://schemas.microsoft.com/office/drawing/2014/main" id="{1824447D-4AEF-F00D-D487-7A6635F40690}"/>
                    </a:ext>
                  </a:extLst>
                </p:cNvPr>
                <p:cNvSpPr txBox="1">
                  <a:spLocks noRot="1" noChangeAspect="1" noMove="1" noResize="1" noEditPoints="1" noAdjustHandles="1" noChangeArrowheads="1" noChangeShapeType="1" noTextEdit="1"/>
                </p:cNvSpPr>
                <p:nvPr/>
              </p:nvSpPr>
              <p:spPr>
                <a:xfrm>
                  <a:off x="9676185" y="2587768"/>
                  <a:ext cx="765209" cy="830997"/>
                </a:xfrm>
                <a:prstGeom prst="rect">
                  <a:avLst/>
                </a:prstGeom>
                <a:blipFill>
                  <a:blip r:embed="rId11"/>
                  <a:stretch>
                    <a:fillRect l="-9677" r="-6452"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E6C1F2AF-D111-BCED-7A93-2AD996F8CDFC}"/>
                    </a:ext>
                  </a:extLst>
                </p:cNvPr>
                <p:cNvSpPr txBox="1"/>
                <p:nvPr/>
              </p:nvSpPr>
              <p:spPr>
                <a:xfrm>
                  <a:off x="9676184" y="3893179"/>
                  <a:ext cx="781240"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5400" i="1" smtClean="0">
                                <a:solidFill>
                                  <a:srgbClr val="595959"/>
                                </a:solidFill>
                                <a:latin typeface="Cambria Math" panose="02040503050406030204" pitchFamily="18" charset="0"/>
                              </a:rPr>
                            </m:ctrlPr>
                          </m:sSubPr>
                          <m:e>
                            <m:r>
                              <a:rPr lang="fr-FR" sz="5400" b="0" i="1" smtClean="0">
                                <a:solidFill>
                                  <a:srgbClr val="595959"/>
                                </a:solidFill>
                                <a:latin typeface="Cambria Math" panose="02040503050406030204" pitchFamily="18" charset="0"/>
                              </a:rPr>
                              <m:t>𝑠</m:t>
                            </m:r>
                          </m:e>
                          <m:sub>
                            <m:r>
                              <a:rPr lang="fr-FR" sz="5400" b="0" i="1" smtClean="0">
                                <a:solidFill>
                                  <a:srgbClr val="595959"/>
                                </a:solidFill>
                                <a:latin typeface="Cambria Math" panose="02040503050406030204" pitchFamily="18" charset="0"/>
                              </a:rPr>
                              <m:t>2</m:t>
                            </m:r>
                          </m:sub>
                        </m:sSub>
                      </m:oMath>
                    </m:oMathPara>
                  </a14:m>
                  <a:endParaRPr lang="fr-FR" sz="5400" dirty="0">
                    <a:solidFill>
                      <a:srgbClr val="595959"/>
                    </a:solidFill>
                  </a:endParaRPr>
                </a:p>
              </p:txBody>
            </p:sp>
          </mc:Choice>
          <mc:Fallback xmlns="">
            <p:sp>
              <p:nvSpPr>
                <p:cNvPr id="20" name="ZoneTexte 19">
                  <a:extLst>
                    <a:ext uri="{FF2B5EF4-FFF2-40B4-BE49-F238E27FC236}">
                      <a16:creationId xmlns:a16="http://schemas.microsoft.com/office/drawing/2014/main" id="{E79E319F-8315-EA22-49C3-211D61E306E0}"/>
                    </a:ext>
                  </a:extLst>
                </p:cNvPr>
                <p:cNvSpPr txBox="1">
                  <a:spLocks noRot="1" noChangeAspect="1" noMove="1" noResize="1" noEditPoints="1" noAdjustHandles="1" noChangeArrowheads="1" noChangeShapeType="1" noTextEdit="1"/>
                </p:cNvSpPr>
                <p:nvPr/>
              </p:nvSpPr>
              <p:spPr>
                <a:xfrm>
                  <a:off x="9676184" y="3893179"/>
                  <a:ext cx="781240" cy="830997"/>
                </a:xfrm>
                <a:prstGeom prst="rect">
                  <a:avLst/>
                </a:prstGeom>
                <a:blipFill>
                  <a:blip r:embed="rId12"/>
                  <a:stretch>
                    <a:fillRect l="-9524" r="-6349" b="-13433"/>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1894005E-C477-2CB4-7219-524C05943745}"/>
                  </a:ext>
                </a:extLst>
              </p:cNvPr>
              <p:cNvSpPr txBox="1"/>
              <p:nvPr/>
            </p:nvSpPr>
            <p:spPr>
              <a:xfrm>
                <a:off x="3150304" y="2649504"/>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19" name="ZoneTexte 18">
                <a:extLst>
                  <a:ext uri="{FF2B5EF4-FFF2-40B4-BE49-F238E27FC236}">
                    <a16:creationId xmlns:a16="http://schemas.microsoft.com/office/drawing/2014/main" id="{1894005E-C477-2CB4-7219-524C05943745}"/>
                  </a:ext>
                </a:extLst>
              </p:cNvPr>
              <p:cNvSpPr txBox="1">
                <a:spLocks noRot="1" noChangeAspect="1" noMove="1" noResize="1" noEditPoints="1" noAdjustHandles="1" noChangeArrowheads="1" noChangeShapeType="1" noTextEdit="1"/>
              </p:cNvSpPr>
              <p:nvPr/>
            </p:nvSpPr>
            <p:spPr>
              <a:xfrm>
                <a:off x="3150304" y="2649504"/>
                <a:ext cx="1199046" cy="147732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580CB633-69AF-F017-9B0B-D4C4F1682DF6}"/>
                  </a:ext>
                </a:extLst>
              </p:cNvPr>
              <p:cNvSpPr txBox="1"/>
              <p:nvPr/>
            </p:nvSpPr>
            <p:spPr>
              <a:xfrm>
                <a:off x="6484705" y="4900042"/>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𝐴</m:t>
                      </m:r>
                    </m:oMath>
                  </m:oMathPara>
                </a14:m>
                <a:endParaRPr lang="fr-FR" sz="9600" dirty="0"/>
              </a:p>
            </p:txBody>
          </p:sp>
        </mc:Choice>
        <mc:Fallback xmlns="">
          <p:sp>
            <p:nvSpPr>
              <p:cNvPr id="20" name="ZoneTexte 19">
                <a:extLst>
                  <a:ext uri="{FF2B5EF4-FFF2-40B4-BE49-F238E27FC236}">
                    <a16:creationId xmlns:a16="http://schemas.microsoft.com/office/drawing/2014/main" id="{580CB633-69AF-F017-9B0B-D4C4F1682DF6}"/>
                  </a:ext>
                </a:extLst>
              </p:cNvPr>
              <p:cNvSpPr txBox="1">
                <a:spLocks noRot="1" noChangeAspect="1" noMove="1" noResize="1" noEditPoints="1" noAdjustHandles="1" noChangeArrowheads="1" noChangeShapeType="1" noTextEdit="1"/>
              </p:cNvSpPr>
              <p:nvPr/>
            </p:nvSpPr>
            <p:spPr>
              <a:xfrm>
                <a:off x="6484705" y="4900042"/>
                <a:ext cx="854750" cy="156966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D19DE329-192F-72BC-01E6-3C975F92EA0C}"/>
                  </a:ext>
                </a:extLst>
              </p:cNvPr>
              <p:cNvSpPr txBox="1"/>
              <p:nvPr/>
            </p:nvSpPr>
            <p:spPr>
              <a:xfrm>
                <a:off x="9688705" y="4900042"/>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𝑠</m:t>
                      </m:r>
                    </m:oMath>
                  </m:oMathPara>
                </a14:m>
                <a:endParaRPr lang="fr-FR" sz="9600" dirty="0"/>
              </a:p>
            </p:txBody>
          </p:sp>
        </mc:Choice>
        <mc:Fallback xmlns="">
          <p:sp>
            <p:nvSpPr>
              <p:cNvPr id="21" name="ZoneTexte 20">
                <a:extLst>
                  <a:ext uri="{FF2B5EF4-FFF2-40B4-BE49-F238E27FC236}">
                    <a16:creationId xmlns:a16="http://schemas.microsoft.com/office/drawing/2014/main" id="{D19DE329-192F-72BC-01E6-3C975F92EA0C}"/>
                  </a:ext>
                </a:extLst>
              </p:cNvPr>
              <p:cNvSpPr txBox="1">
                <a:spLocks noRot="1" noChangeAspect="1" noMove="1" noResize="1" noEditPoints="1" noAdjustHandles="1" noChangeArrowheads="1" noChangeShapeType="1" noTextEdit="1"/>
              </p:cNvSpPr>
              <p:nvPr/>
            </p:nvSpPr>
            <p:spPr>
              <a:xfrm>
                <a:off x="9688705" y="4900042"/>
                <a:ext cx="854750" cy="156966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C0929504-6064-D638-A319-A681500EFD0D}"/>
                  </a:ext>
                </a:extLst>
              </p:cNvPr>
              <p:cNvSpPr txBox="1"/>
              <p:nvPr/>
            </p:nvSpPr>
            <p:spPr>
              <a:xfrm>
                <a:off x="1693577" y="4852701"/>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𝑓</m:t>
                      </m:r>
                    </m:oMath>
                  </m:oMathPara>
                </a14:m>
                <a:endParaRPr lang="fr-FR" sz="9600" dirty="0"/>
              </a:p>
            </p:txBody>
          </p:sp>
        </mc:Choice>
        <mc:Fallback xmlns="">
          <p:sp>
            <p:nvSpPr>
              <p:cNvPr id="22" name="ZoneTexte 21">
                <a:extLst>
                  <a:ext uri="{FF2B5EF4-FFF2-40B4-BE49-F238E27FC236}">
                    <a16:creationId xmlns:a16="http://schemas.microsoft.com/office/drawing/2014/main" id="{C0929504-6064-D638-A319-A681500EFD0D}"/>
                  </a:ext>
                </a:extLst>
              </p:cNvPr>
              <p:cNvSpPr txBox="1">
                <a:spLocks noRot="1" noChangeAspect="1" noMove="1" noResize="1" noEditPoints="1" noAdjustHandles="1" noChangeArrowheads="1" noChangeShapeType="1" noTextEdit="1"/>
              </p:cNvSpPr>
              <p:nvPr/>
            </p:nvSpPr>
            <p:spPr>
              <a:xfrm>
                <a:off x="1693577" y="4852701"/>
                <a:ext cx="854750" cy="1569660"/>
              </a:xfrm>
              <a:prstGeom prst="rect">
                <a:avLst/>
              </a:prstGeom>
              <a:blipFill>
                <a:blip r:embed="rId16"/>
                <a:stretch>
                  <a:fillRect/>
                </a:stretch>
              </a:blipFill>
            </p:spPr>
            <p:txBody>
              <a:bodyPr/>
              <a:lstStyle/>
              <a:p>
                <a:r>
                  <a:rPr lang="en-US">
                    <a:noFill/>
                  </a:rPr>
                  <a:t> </a:t>
                </a:r>
              </a:p>
            </p:txBody>
          </p:sp>
        </mc:Fallback>
      </mc:AlternateContent>
      <p:sp>
        <p:nvSpPr>
          <p:cNvPr id="23" name="Espace réservé du contenu 2">
            <a:extLst>
              <a:ext uri="{FF2B5EF4-FFF2-40B4-BE49-F238E27FC236}">
                <a16:creationId xmlns:a16="http://schemas.microsoft.com/office/drawing/2014/main" id="{97EBDF91-9701-48FF-B7A8-169292C07DFA}"/>
              </a:ext>
            </a:extLst>
          </p:cNvPr>
          <p:cNvSpPr>
            <a:spLocks noGrp="1"/>
          </p:cNvSpPr>
          <p:nvPr>
            <p:ph idx="1"/>
          </p:nvPr>
        </p:nvSpPr>
        <p:spPr>
          <a:xfrm>
            <a:off x="2548327" y="5684872"/>
            <a:ext cx="2680165" cy="382954"/>
          </a:xfrm>
        </p:spPr>
        <p:txBody>
          <a:bodyPr numCol="1">
            <a:noAutofit/>
          </a:bodyPr>
          <a:lstStyle/>
          <a:p>
            <a:pPr marL="84138" indent="0" defTabSz="2271004">
              <a:lnSpc>
                <a:spcPct val="120000"/>
              </a:lnSpc>
              <a:spcBef>
                <a:spcPts val="0"/>
              </a:spcBef>
              <a:buClr>
                <a:schemeClr val="accent1"/>
              </a:buClr>
              <a:buNone/>
              <a:defRPr/>
            </a:pPr>
            <a:r>
              <a:rPr lang="fr-FR" sz="1800" dirty="0"/>
              <a:t>Reference flow (1kWh)</a:t>
            </a:r>
            <a:endParaRPr lang="en-US" sz="1800" dirty="0"/>
          </a:p>
        </p:txBody>
      </p:sp>
      <p:sp>
        <p:nvSpPr>
          <p:cNvPr id="24" name="Espace réservé du contenu 2">
            <a:extLst>
              <a:ext uri="{FF2B5EF4-FFF2-40B4-BE49-F238E27FC236}">
                <a16:creationId xmlns:a16="http://schemas.microsoft.com/office/drawing/2014/main" id="{10F9BE27-DE35-4272-A485-2090A355B11D}"/>
              </a:ext>
            </a:extLst>
          </p:cNvPr>
          <p:cNvSpPr txBox="1">
            <a:spLocks/>
          </p:cNvSpPr>
          <p:nvPr/>
        </p:nvSpPr>
        <p:spPr>
          <a:xfrm>
            <a:off x="10490670" y="5684872"/>
            <a:ext cx="1611727" cy="38295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17">
                  <a:extLst>
                    <a:ext uri="{96DAC541-7B7A-43D3-8B79-37D633B846F1}">
                      <asvg:svgBlip xmlns:asvg="http://schemas.microsoft.com/office/drawing/2016/SVG/main" r:embed="rId18"/>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chemeClr val="accent1"/>
              </a:buClr>
              <a:buFont typeface="Wingdings" pitchFamily="2" charset="2"/>
              <a:buNone/>
              <a:defRPr/>
            </a:pPr>
            <a:r>
              <a:rPr lang="fr-FR" sz="1800" dirty="0" err="1"/>
              <a:t>Scaling</a:t>
            </a:r>
            <a:r>
              <a:rPr lang="fr-FR" sz="1800" dirty="0"/>
              <a:t> factor</a:t>
            </a:r>
            <a:endParaRPr lang="en-US" sz="1800" dirty="0"/>
          </a:p>
        </p:txBody>
      </p:sp>
    </p:spTree>
    <p:extLst>
      <p:ext uri="{BB962C8B-B14F-4D97-AF65-F5344CB8AC3E}">
        <p14:creationId xmlns:p14="http://schemas.microsoft.com/office/powerpoint/2010/main" val="1504085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Matrix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22</a:t>
            </a:fld>
            <a:endParaRPr lang="fr-FR" dirty="0"/>
          </a:p>
        </p:txBody>
      </p:sp>
      <p:grpSp>
        <p:nvGrpSpPr>
          <p:cNvPr id="3" name="Groupe 2">
            <a:extLst>
              <a:ext uri="{FF2B5EF4-FFF2-40B4-BE49-F238E27FC236}">
                <a16:creationId xmlns:a16="http://schemas.microsoft.com/office/drawing/2014/main" id="{8C52D5F5-D5DB-00CD-80A9-38F64CD06A8F}"/>
              </a:ext>
            </a:extLst>
          </p:cNvPr>
          <p:cNvGrpSpPr/>
          <p:nvPr/>
        </p:nvGrpSpPr>
        <p:grpSpPr>
          <a:xfrm>
            <a:off x="9400285" y="2077009"/>
            <a:ext cx="1277428" cy="2600008"/>
            <a:chOff x="1508444" y="2400393"/>
            <a:chExt cx="1277428" cy="2600008"/>
          </a:xfrm>
        </p:grpSpPr>
        <p:sp>
          <p:nvSpPr>
            <p:cNvPr id="4" name="Parenthèses 3">
              <a:extLst>
                <a:ext uri="{FF2B5EF4-FFF2-40B4-BE49-F238E27FC236}">
                  <a16:creationId xmlns:a16="http://schemas.microsoft.com/office/drawing/2014/main" id="{9E95CB19-054F-34B9-AB61-451359904221}"/>
                </a:ext>
              </a:extLst>
            </p:cNvPr>
            <p:cNvSpPr/>
            <p:nvPr/>
          </p:nvSpPr>
          <p:spPr>
            <a:xfrm>
              <a:off x="1508444" y="2400393"/>
              <a:ext cx="1277428" cy="2600008"/>
            </a:xfrm>
            <a:prstGeom prst="bracketPair">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6A50877B-A24E-5ACC-A73A-CF022CFD455C}"/>
                    </a:ext>
                  </a:extLst>
                </p:cNvPr>
                <p:cNvSpPr txBox="1"/>
                <p:nvPr/>
              </p:nvSpPr>
              <p:spPr>
                <a:xfrm>
                  <a:off x="1877052" y="2587768"/>
                  <a:ext cx="540212"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FFC000"/>
                            </a:solidFill>
                            <a:latin typeface="Cambria Math" panose="02040503050406030204" pitchFamily="18" charset="0"/>
                          </a:rPr>
                          <m:t>1</m:t>
                        </m:r>
                      </m:oMath>
                    </m:oMathPara>
                  </a14:m>
                  <a:endParaRPr lang="fr-FR" sz="5400" dirty="0">
                    <a:solidFill>
                      <a:srgbClr val="FFC000"/>
                    </a:solidFill>
                  </a:endParaRPr>
                </a:p>
              </p:txBody>
            </p:sp>
          </mc:Choice>
          <mc:Fallback xmlns="">
            <p:sp>
              <p:nvSpPr>
                <p:cNvPr id="5" name="ZoneTexte 4">
                  <a:extLst>
                    <a:ext uri="{FF2B5EF4-FFF2-40B4-BE49-F238E27FC236}">
                      <a16:creationId xmlns:a16="http://schemas.microsoft.com/office/drawing/2014/main" id="{7752D15D-7F2F-1DF3-6BA1-D5ADE51B32FC}"/>
                    </a:ext>
                  </a:extLst>
                </p:cNvPr>
                <p:cNvSpPr txBox="1">
                  <a:spLocks noRot="1" noChangeAspect="1" noMove="1" noResize="1" noEditPoints="1" noAdjustHandles="1" noChangeArrowheads="1" noChangeShapeType="1" noTextEdit="1"/>
                </p:cNvSpPr>
                <p:nvPr/>
              </p:nvSpPr>
              <p:spPr>
                <a:xfrm>
                  <a:off x="1877052" y="2587768"/>
                  <a:ext cx="540212" cy="830997"/>
                </a:xfrm>
                <a:prstGeom prst="rect">
                  <a:avLst/>
                </a:prstGeom>
                <a:blipFill>
                  <a:blip r:embed="rId3"/>
                  <a:stretch>
                    <a:fillRect l="-27907" r="-27907" b="-606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7EE02EDA-CDAC-BADF-1BD9-C0CAA4B07B2A}"/>
                    </a:ext>
                  </a:extLst>
                </p:cNvPr>
                <p:cNvSpPr txBox="1"/>
                <p:nvPr/>
              </p:nvSpPr>
              <p:spPr>
                <a:xfrm>
                  <a:off x="1877052" y="3893179"/>
                  <a:ext cx="5402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0</m:t>
                        </m:r>
                      </m:oMath>
                    </m:oMathPara>
                  </a14:m>
                  <a:endParaRPr lang="fr-FR" sz="5400" dirty="0">
                    <a:solidFill>
                      <a:srgbClr val="595959"/>
                    </a:solidFill>
                  </a:endParaRPr>
                </a:p>
              </p:txBody>
            </p:sp>
          </mc:Choice>
          <mc:Fallback xmlns="">
            <p:sp>
              <p:nvSpPr>
                <p:cNvPr id="10" name="ZoneTexte 9">
                  <a:extLst>
                    <a:ext uri="{FF2B5EF4-FFF2-40B4-BE49-F238E27FC236}">
                      <a16:creationId xmlns:a16="http://schemas.microsoft.com/office/drawing/2014/main" id="{F448FCEE-81D9-AD2E-FE28-E65F8E68D03E}"/>
                    </a:ext>
                  </a:extLst>
                </p:cNvPr>
                <p:cNvSpPr txBox="1">
                  <a:spLocks noRot="1" noChangeAspect="1" noMove="1" noResize="1" noEditPoints="1" noAdjustHandles="1" noChangeArrowheads="1" noChangeShapeType="1" noTextEdit="1"/>
                </p:cNvSpPr>
                <p:nvPr/>
              </p:nvSpPr>
              <p:spPr>
                <a:xfrm>
                  <a:off x="1877052" y="3893179"/>
                  <a:ext cx="540211" cy="830997"/>
                </a:xfrm>
                <a:prstGeom prst="rect">
                  <a:avLst/>
                </a:prstGeom>
                <a:blipFill>
                  <a:blip r:embed="rId4"/>
                  <a:stretch>
                    <a:fillRect l="-27907" r="-27907" b="-6061"/>
                  </a:stretch>
                </a:blipFill>
              </p:spPr>
              <p:txBody>
                <a:bodyPr/>
                <a:lstStyle/>
                <a:p>
                  <a:r>
                    <a:rPr lang="fr-FR">
                      <a:noFill/>
                    </a:rPr>
                    <a:t> </a:t>
                  </a:r>
                </a:p>
              </p:txBody>
            </p:sp>
          </mc:Fallback>
        </mc:AlternateContent>
      </p:grpSp>
      <p:grpSp>
        <p:nvGrpSpPr>
          <p:cNvPr id="8" name="Groupe 7">
            <a:extLst>
              <a:ext uri="{FF2B5EF4-FFF2-40B4-BE49-F238E27FC236}">
                <a16:creationId xmlns:a16="http://schemas.microsoft.com/office/drawing/2014/main" id="{9D982E9C-1E64-7219-DE83-D802DBDE9716}"/>
              </a:ext>
            </a:extLst>
          </p:cNvPr>
          <p:cNvGrpSpPr/>
          <p:nvPr/>
        </p:nvGrpSpPr>
        <p:grpSpPr>
          <a:xfrm>
            <a:off x="1514288" y="2098571"/>
            <a:ext cx="1086178" cy="2600008"/>
            <a:chOff x="9498827" y="2400393"/>
            <a:chExt cx="1086178" cy="2600008"/>
          </a:xfrm>
        </p:grpSpPr>
        <p:sp>
          <p:nvSpPr>
            <p:cNvPr id="9" name="Parenthèses 8">
              <a:extLst>
                <a:ext uri="{FF2B5EF4-FFF2-40B4-BE49-F238E27FC236}">
                  <a16:creationId xmlns:a16="http://schemas.microsoft.com/office/drawing/2014/main" id="{CFE16E6E-65F4-2AAC-0A4F-DE4C511BAB88}"/>
                </a:ext>
              </a:extLst>
            </p:cNvPr>
            <p:cNvSpPr/>
            <p:nvPr/>
          </p:nvSpPr>
          <p:spPr>
            <a:xfrm>
              <a:off x="9498827" y="2400393"/>
              <a:ext cx="1086178" cy="2600008"/>
            </a:xfrm>
            <a:prstGeom prst="bracketPair">
              <a:avLst>
                <a:gd name="adj" fmla="val 26843"/>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B2C401FC-9EF8-1F9E-6726-5F4E600D4AE5}"/>
                    </a:ext>
                  </a:extLst>
                </p:cNvPr>
                <p:cNvSpPr txBox="1"/>
                <p:nvPr/>
              </p:nvSpPr>
              <p:spPr>
                <a:xfrm>
                  <a:off x="9676185" y="2587768"/>
                  <a:ext cx="765209"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5400" i="1" smtClean="0">
                                <a:solidFill>
                                  <a:srgbClr val="595959"/>
                                </a:solidFill>
                                <a:latin typeface="Cambria Math" panose="02040503050406030204" pitchFamily="18" charset="0"/>
                              </a:rPr>
                            </m:ctrlPr>
                          </m:sSubPr>
                          <m:e>
                            <m:r>
                              <a:rPr lang="fr-FR" sz="5400" b="0" i="1" smtClean="0">
                                <a:solidFill>
                                  <a:srgbClr val="595959"/>
                                </a:solidFill>
                                <a:latin typeface="Cambria Math" panose="02040503050406030204" pitchFamily="18" charset="0"/>
                              </a:rPr>
                              <m:t>𝑠</m:t>
                            </m:r>
                          </m:e>
                          <m:sub>
                            <m:r>
                              <a:rPr lang="fr-FR" sz="5400" b="0" i="1" smtClean="0">
                                <a:solidFill>
                                  <a:srgbClr val="595959"/>
                                </a:solidFill>
                                <a:latin typeface="Cambria Math" panose="02040503050406030204" pitchFamily="18" charset="0"/>
                              </a:rPr>
                              <m:t>1</m:t>
                            </m:r>
                          </m:sub>
                        </m:sSub>
                      </m:oMath>
                    </m:oMathPara>
                  </a14:m>
                  <a:endParaRPr lang="fr-FR" sz="5400" dirty="0">
                    <a:solidFill>
                      <a:srgbClr val="595959"/>
                    </a:solidFill>
                  </a:endParaRPr>
                </a:p>
              </p:txBody>
            </p:sp>
          </mc:Choice>
          <mc:Fallback xmlns="">
            <p:sp>
              <p:nvSpPr>
                <p:cNvPr id="18" name="ZoneTexte 17">
                  <a:extLst>
                    <a:ext uri="{FF2B5EF4-FFF2-40B4-BE49-F238E27FC236}">
                      <a16:creationId xmlns:a16="http://schemas.microsoft.com/office/drawing/2014/main" id="{1824447D-4AEF-F00D-D487-7A6635F40690}"/>
                    </a:ext>
                  </a:extLst>
                </p:cNvPr>
                <p:cNvSpPr txBox="1">
                  <a:spLocks noRot="1" noChangeAspect="1" noMove="1" noResize="1" noEditPoints="1" noAdjustHandles="1" noChangeArrowheads="1" noChangeShapeType="1" noTextEdit="1"/>
                </p:cNvSpPr>
                <p:nvPr/>
              </p:nvSpPr>
              <p:spPr>
                <a:xfrm>
                  <a:off x="9676185" y="2587768"/>
                  <a:ext cx="765209" cy="830997"/>
                </a:xfrm>
                <a:prstGeom prst="rect">
                  <a:avLst/>
                </a:prstGeom>
                <a:blipFill>
                  <a:blip r:embed="rId5"/>
                  <a:stretch>
                    <a:fillRect l="-11475" r="-6557" b="-1363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D57231CE-897F-84A3-2D12-B0890F11F81A}"/>
                    </a:ext>
                  </a:extLst>
                </p:cNvPr>
                <p:cNvSpPr txBox="1"/>
                <p:nvPr/>
              </p:nvSpPr>
              <p:spPr>
                <a:xfrm>
                  <a:off x="9676184" y="3893179"/>
                  <a:ext cx="781240"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5400" i="1" smtClean="0">
                                <a:solidFill>
                                  <a:srgbClr val="595959"/>
                                </a:solidFill>
                                <a:latin typeface="Cambria Math" panose="02040503050406030204" pitchFamily="18" charset="0"/>
                              </a:rPr>
                            </m:ctrlPr>
                          </m:sSubPr>
                          <m:e>
                            <m:r>
                              <a:rPr lang="fr-FR" sz="5400" b="0" i="1" smtClean="0">
                                <a:solidFill>
                                  <a:srgbClr val="595959"/>
                                </a:solidFill>
                                <a:latin typeface="Cambria Math" panose="02040503050406030204" pitchFamily="18" charset="0"/>
                              </a:rPr>
                              <m:t>𝑠</m:t>
                            </m:r>
                          </m:e>
                          <m:sub>
                            <m:r>
                              <a:rPr lang="fr-FR" sz="5400" b="0" i="1" smtClean="0">
                                <a:solidFill>
                                  <a:srgbClr val="595959"/>
                                </a:solidFill>
                                <a:latin typeface="Cambria Math" panose="02040503050406030204" pitchFamily="18" charset="0"/>
                              </a:rPr>
                              <m:t>2</m:t>
                            </m:r>
                          </m:sub>
                        </m:sSub>
                      </m:oMath>
                    </m:oMathPara>
                  </a14:m>
                  <a:endParaRPr lang="fr-FR" sz="5400" dirty="0">
                    <a:solidFill>
                      <a:srgbClr val="595959"/>
                    </a:solidFill>
                  </a:endParaRPr>
                </a:p>
              </p:txBody>
            </p:sp>
          </mc:Choice>
          <mc:Fallback xmlns="">
            <p:sp>
              <p:nvSpPr>
                <p:cNvPr id="20" name="ZoneTexte 19">
                  <a:extLst>
                    <a:ext uri="{FF2B5EF4-FFF2-40B4-BE49-F238E27FC236}">
                      <a16:creationId xmlns:a16="http://schemas.microsoft.com/office/drawing/2014/main" id="{E79E319F-8315-EA22-49C3-211D61E306E0}"/>
                    </a:ext>
                  </a:extLst>
                </p:cNvPr>
                <p:cNvSpPr txBox="1">
                  <a:spLocks noRot="1" noChangeAspect="1" noMove="1" noResize="1" noEditPoints="1" noAdjustHandles="1" noChangeArrowheads="1" noChangeShapeType="1" noTextEdit="1"/>
                </p:cNvSpPr>
                <p:nvPr/>
              </p:nvSpPr>
              <p:spPr>
                <a:xfrm>
                  <a:off x="9676184" y="3893179"/>
                  <a:ext cx="781240" cy="830997"/>
                </a:xfrm>
                <a:prstGeom prst="rect">
                  <a:avLst/>
                </a:prstGeom>
                <a:blipFill>
                  <a:blip r:embed="rId6"/>
                  <a:stretch>
                    <a:fillRect l="-11290" r="-6452" b="-15152"/>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DE02C2B4-A46C-0C2D-77FD-E4858DA51950}"/>
                  </a:ext>
                </a:extLst>
              </p:cNvPr>
              <p:cNvSpPr txBox="1"/>
              <p:nvPr/>
            </p:nvSpPr>
            <p:spPr>
              <a:xfrm>
                <a:off x="3011248" y="2638349"/>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12" name="ZoneTexte 11">
                <a:extLst>
                  <a:ext uri="{FF2B5EF4-FFF2-40B4-BE49-F238E27FC236}">
                    <a16:creationId xmlns:a16="http://schemas.microsoft.com/office/drawing/2014/main" id="{DE02C2B4-A46C-0C2D-77FD-E4858DA51950}"/>
                  </a:ext>
                </a:extLst>
              </p:cNvPr>
              <p:cNvSpPr txBox="1">
                <a:spLocks noRot="1" noChangeAspect="1" noMove="1" noResize="1" noEditPoints="1" noAdjustHandles="1" noChangeArrowheads="1" noChangeShapeType="1" noTextEdit="1"/>
              </p:cNvSpPr>
              <p:nvPr/>
            </p:nvSpPr>
            <p:spPr>
              <a:xfrm>
                <a:off x="3011248" y="2638349"/>
                <a:ext cx="1199046" cy="1477328"/>
              </a:xfrm>
              <a:prstGeom prst="rect">
                <a:avLst/>
              </a:prstGeom>
              <a:blipFill>
                <a:blip r:embed="rId7"/>
                <a:stretch>
                  <a:fillRect/>
                </a:stretch>
              </a:blipFill>
            </p:spPr>
            <p:txBody>
              <a:bodyPr/>
              <a:lstStyle/>
              <a:p>
                <a:r>
                  <a:rPr lang="en-US">
                    <a:noFill/>
                  </a:rPr>
                  <a:t> </a:t>
                </a:r>
              </a:p>
            </p:txBody>
          </p:sp>
        </mc:Fallback>
      </mc:AlternateContent>
      <p:grpSp>
        <p:nvGrpSpPr>
          <p:cNvPr id="13" name="Groupe 12">
            <a:extLst>
              <a:ext uri="{FF2B5EF4-FFF2-40B4-BE49-F238E27FC236}">
                <a16:creationId xmlns:a16="http://schemas.microsoft.com/office/drawing/2014/main" id="{1BA03722-114C-3DD6-A2E3-FA69A9433E79}"/>
              </a:ext>
            </a:extLst>
          </p:cNvPr>
          <p:cNvGrpSpPr/>
          <p:nvPr/>
        </p:nvGrpSpPr>
        <p:grpSpPr>
          <a:xfrm>
            <a:off x="4461900" y="2055447"/>
            <a:ext cx="4622248" cy="2600008"/>
            <a:chOff x="4551680" y="2378831"/>
            <a:chExt cx="4622248" cy="2600008"/>
          </a:xfrm>
        </p:grpSpPr>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EBECB34B-217E-9268-069F-2F9C907F2B1A}"/>
                    </a:ext>
                  </a:extLst>
                </p:cNvPr>
                <p:cNvSpPr txBox="1"/>
                <p:nvPr/>
              </p:nvSpPr>
              <p:spPr>
                <a:xfrm>
                  <a:off x="5037205" y="3893179"/>
                  <a:ext cx="144911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1,25</m:t>
                        </m:r>
                      </m:oMath>
                    </m:oMathPara>
                  </a14:m>
                  <a:endParaRPr lang="fr-FR" sz="5400" dirty="0">
                    <a:solidFill>
                      <a:srgbClr val="595959"/>
                    </a:solidFill>
                  </a:endParaRPr>
                </a:p>
              </p:txBody>
            </p:sp>
          </mc:Choice>
          <mc:Fallback xmlns="">
            <p:sp>
              <p:nvSpPr>
                <p:cNvPr id="23" name="ZoneTexte 22">
                  <a:extLst>
                    <a:ext uri="{FF2B5EF4-FFF2-40B4-BE49-F238E27FC236}">
                      <a16:creationId xmlns:a16="http://schemas.microsoft.com/office/drawing/2014/main" id="{082D9801-E421-6695-D8CD-C9C6B203F905}"/>
                    </a:ext>
                  </a:extLst>
                </p:cNvPr>
                <p:cNvSpPr txBox="1">
                  <a:spLocks noRot="1" noChangeAspect="1" noMove="1" noResize="1" noEditPoints="1" noAdjustHandles="1" noChangeArrowheads="1" noChangeShapeType="1" noTextEdit="1"/>
                </p:cNvSpPr>
                <p:nvPr/>
              </p:nvSpPr>
              <p:spPr>
                <a:xfrm>
                  <a:off x="5037205" y="3893179"/>
                  <a:ext cx="1449115" cy="830997"/>
                </a:xfrm>
                <a:prstGeom prst="rect">
                  <a:avLst/>
                </a:prstGeom>
                <a:blipFill>
                  <a:blip r:embed="rId8"/>
                  <a:stretch>
                    <a:fillRect l="-10435" r="-11304" b="-7576"/>
                  </a:stretch>
                </a:blipFill>
              </p:spPr>
              <p:txBody>
                <a:bodyPr/>
                <a:lstStyle/>
                <a:p>
                  <a:r>
                    <a:rPr lang="fr-FR">
                      <a:noFill/>
                    </a:rPr>
                    <a:t> </a:t>
                  </a:r>
                </a:p>
              </p:txBody>
            </p:sp>
          </mc:Fallback>
        </mc:AlternateContent>
        <p:sp>
          <p:nvSpPr>
            <p:cNvPr id="15" name="Parenthèses 14">
              <a:extLst>
                <a:ext uri="{FF2B5EF4-FFF2-40B4-BE49-F238E27FC236}">
                  <a16:creationId xmlns:a16="http://schemas.microsoft.com/office/drawing/2014/main" id="{ED482A85-048F-F24D-D7B3-47BC07033232}"/>
                </a:ext>
              </a:extLst>
            </p:cNvPr>
            <p:cNvSpPr/>
            <p:nvPr/>
          </p:nvSpPr>
          <p:spPr>
            <a:xfrm>
              <a:off x="4551680" y="2378831"/>
              <a:ext cx="4622248" cy="2600008"/>
            </a:xfrm>
            <a:prstGeom prst="bracketPair">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C6B7C601-E008-3EC8-AC78-0D7C80B51E80}"/>
                    </a:ext>
                  </a:extLst>
                </p:cNvPr>
                <p:cNvSpPr txBox="1"/>
                <p:nvPr/>
              </p:nvSpPr>
              <p:spPr>
                <a:xfrm>
                  <a:off x="5037204" y="2609330"/>
                  <a:ext cx="144911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1,25</m:t>
                        </m:r>
                      </m:oMath>
                    </m:oMathPara>
                  </a14:m>
                  <a:endParaRPr lang="fr-FR" sz="5400" dirty="0">
                    <a:solidFill>
                      <a:srgbClr val="595959"/>
                    </a:solidFill>
                  </a:endParaRPr>
                </a:p>
              </p:txBody>
            </p:sp>
          </mc:Choice>
          <mc:Fallback xmlns="">
            <p:sp>
              <p:nvSpPr>
                <p:cNvPr id="11" name="ZoneTexte 10">
                  <a:extLst>
                    <a:ext uri="{FF2B5EF4-FFF2-40B4-BE49-F238E27FC236}">
                      <a16:creationId xmlns:a16="http://schemas.microsoft.com/office/drawing/2014/main" id="{16BBF1F6-A051-F60A-4F5E-EE39BAD3F16C}"/>
                    </a:ext>
                  </a:extLst>
                </p:cNvPr>
                <p:cNvSpPr txBox="1">
                  <a:spLocks noRot="1" noChangeAspect="1" noMove="1" noResize="1" noEditPoints="1" noAdjustHandles="1" noChangeArrowheads="1" noChangeShapeType="1" noTextEdit="1"/>
                </p:cNvSpPr>
                <p:nvPr/>
              </p:nvSpPr>
              <p:spPr>
                <a:xfrm>
                  <a:off x="5037204" y="2609330"/>
                  <a:ext cx="1449115" cy="830997"/>
                </a:xfrm>
                <a:prstGeom prst="rect">
                  <a:avLst/>
                </a:prstGeom>
                <a:blipFill>
                  <a:blip r:embed="rId8"/>
                  <a:stretch>
                    <a:fillRect l="-10435" r="-11304" b="-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48A11274-E414-841C-D5AF-A3F7AA6B22DA}"/>
                    </a:ext>
                  </a:extLst>
                </p:cNvPr>
                <p:cNvSpPr txBox="1"/>
                <p:nvPr/>
              </p:nvSpPr>
              <p:spPr>
                <a:xfrm>
                  <a:off x="7158324" y="3893178"/>
                  <a:ext cx="144911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1,25</m:t>
                        </m:r>
                      </m:oMath>
                    </m:oMathPara>
                  </a14:m>
                  <a:endParaRPr lang="fr-FR" sz="5400" dirty="0">
                    <a:solidFill>
                      <a:srgbClr val="595959"/>
                    </a:solidFill>
                  </a:endParaRPr>
                </a:p>
              </p:txBody>
            </p:sp>
          </mc:Choice>
          <mc:Fallback xmlns="">
            <p:sp>
              <p:nvSpPr>
                <p:cNvPr id="12" name="ZoneTexte 11">
                  <a:extLst>
                    <a:ext uri="{FF2B5EF4-FFF2-40B4-BE49-F238E27FC236}">
                      <a16:creationId xmlns:a16="http://schemas.microsoft.com/office/drawing/2014/main" id="{B2E1AAF4-884F-AE0C-9083-DB62B455449C}"/>
                    </a:ext>
                  </a:extLst>
                </p:cNvPr>
                <p:cNvSpPr txBox="1">
                  <a:spLocks noRot="1" noChangeAspect="1" noMove="1" noResize="1" noEditPoints="1" noAdjustHandles="1" noChangeArrowheads="1" noChangeShapeType="1" noTextEdit="1"/>
                </p:cNvSpPr>
                <p:nvPr/>
              </p:nvSpPr>
              <p:spPr>
                <a:xfrm>
                  <a:off x="7158324" y="3893178"/>
                  <a:ext cx="1449115" cy="830997"/>
                </a:xfrm>
                <a:prstGeom prst="rect">
                  <a:avLst/>
                </a:prstGeom>
                <a:blipFill>
                  <a:blip r:embed="rId9"/>
                  <a:stretch>
                    <a:fillRect l="-9565" r="-11304" b="-75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8A0F3C27-0562-1026-3E4E-7CF9F8D20C97}"/>
                    </a:ext>
                  </a:extLst>
                </p:cNvPr>
                <p:cNvSpPr txBox="1"/>
                <p:nvPr/>
              </p:nvSpPr>
              <p:spPr>
                <a:xfrm>
                  <a:off x="7158323" y="2609330"/>
                  <a:ext cx="144911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i="1" smtClean="0">
                            <a:solidFill>
                              <a:srgbClr val="595959"/>
                            </a:solidFill>
                            <a:latin typeface="Cambria Math" panose="02040503050406030204" pitchFamily="18" charset="0"/>
                          </a:rPr>
                          <m:t>0</m:t>
                        </m:r>
                        <m:r>
                          <a:rPr lang="fr-FR" sz="5400" b="0" i="1" smtClean="0">
                            <a:solidFill>
                              <a:srgbClr val="595959"/>
                            </a:solidFill>
                            <a:latin typeface="Cambria Math" panose="02040503050406030204" pitchFamily="18" charset="0"/>
                          </a:rPr>
                          <m:t>,25</m:t>
                        </m:r>
                      </m:oMath>
                    </m:oMathPara>
                  </a14:m>
                  <a:endParaRPr lang="fr-FR" sz="5400" dirty="0">
                    <a:solidFill>
                      <a:srgbClr val="595959"/>
                    </a:solidFill>
                  </a:endParaRPr>
                </a:p>
              </p:txBody>
            </p:sp>
          </mc:Choice>
          <mc:Fallback xmlns="">
            <p:sp>
              <p:nvSpPr>
                <p:cNvPr id="13" name="ZoneTexte 12">
                  <a:extLst>
                    <a:ext uri="{FF2B5EF4-FFF2-40B4-BE49-F238E27FC236}">
                      <a16:creationId xmlns:a16="http://schemas.microsoft.com/office/drawing/2014/main" id="{1B852106-563E-F65D-58EA-E414AA9CAB88}"/>
                    </a:ext>
                  </a:extLst>
                </p:cNvPr>
                <p:cNvSpPr txBox="1">
                  <a:spLocks noRot="1" noChangeAspect="1" noMove="1" noResize="1" noEditPoints="1" noAdjustHandles="1" noChangeArrowheads="1" noChangeShapeType="1" noTextEdit="1"/>
                </p:cNvSpPr>
                <p:nvPr/>
              </p:nvSpPr>
              <p:spPr>
                <a:xfrm>
                  <a:off x="7158323" y="2609330"/>
                  <a:ext cx="1449115" cy="830997"/>
                </a:xfrm>
                <a:prstGeom prst="rect">
                  <a:avLst/>
                </a:prstGeom>
                <a:blipFill>
                  <a:blip r:embed="rId10"/>
                  <a:stretch>
                    <a:fillRect l="-9565" r="-11304" b="-7576"/>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8A5FF814-CFCC-1D97-CF49-EDCB1969DD1A}"/>
                  </a:ext>
                </a:extLst>
              </p:cNvPr>
              <p:cNvSpPr txBox="1"/>
              <p:nvPr/>
            </p:nvSpPr>
            <p:spPr>
              <a:xfrm>
                <a:off x="5715826" y="4888846"/>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fr-FR" sz="9600" b="0" i="1" smtClean="0">
                              <a:solidFill>
                                <a:srgbClr val="595959"/>
                              </a:solidFill>
                              <a:latin typeface="Cambria Math" panose="02040503050406030204" pitchFamily="18" charset="0"/>
                            </a:rPr>
                          </m:ctrlPr>
                        </m:sSupPr>
                        <m:e>
                          <m:r>
                            <a:rPr lang="fr-FR" sz="9600" b="0" i="1" smtClean="0">
                              <a:solidFill>
                                <a:srgbClr val="595959"/>
                              </a:solidFill>
                              <a:latin typeface="Cambria Math" panose="02040503050406030204" pitchFamily="18" charset="0"/>
                            </a:rPr>
                            <m:t>𝐴</m:t>
                          </m:r>
                        </m:e>
                        <m:sup>
                          <m:r>
                            <a:rPr lang="fr-FR" sz="9600" b="0" i="1" smtClean="0">
                              <a:solidFill>
                                <a:srgbClr val="595959"/>
                              </a:solidFill>
                              <a:latin typeface="Cambria Math" panose="02040503050406030204" pitchFamily="18" charset="0"/>
                            </a:rPr>
                            <m:t>−1</m:t>
                          </m:r>
                        </m:sup>
                      </m:sSup>
                    </m:oMath>
                  </m:oMathPara>
                </a14:m>
                <a:endParaRPr lang="fr-FR" sz="9600" dirty="0"/>
              </a:p>
            </p:txBody>
          </p:sp>
        </mc:Choice>
        <mc:Fallback xmlns="">
          <p:sp>
            <p:nvSpPr>
              <p:cNvPr id="19" name="ZoneTexte 18">
                <a:extLst>
                  <a:ext uri="{FF2B5EF4-FFF2-40B4-BE49-F238E27FC236}">
                    <a16:creationId xmlns:a16="http://schemas.microsoft.com/office/drawing/2014/main" id="{8A5FF814-CFCC-1D97-CF49-EDCB1969DD1A}"/>
                  </a:ext>
                </a:extLst>
              </p:cNvPr>
              <p:cNvSpPr txBox="1">
                <a:spLocks noRot="1" noChangeAspect="1" noMove="1" noResize="1" noEditPoints="1" noAdjustHandles="1" noChangeArrowheads="1" noChangeShapeType="1" noTextEdit="1"/>
              </p:cNvSpPr>
              <p:nvPr/>
            </p:nvSpPr>
            <p:spPr>
              <a:xfrm>
                <a:off x="5715826" y="4888846"/>
                <a:ext cx="854750" cy="1569660"/>
              </a:xfrm>
              <a:prstGeom prst="rect">
                <a:avLst/>
              </a:prstGeom>
              <a:blipFill>
                <a:blip r:embed="rId11"/>
                <a:stretch>
                  <a:fillRect r="-1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98D46D93-5F3B-1801-AA63-219BCD840E40}"/>
                  </a:ext>
                </a:extLst>
              </p:cNvPr>
              <p:cNvSpPr txBox="1"/>
              <p:nvPr/>
            </p:nvSpPr>
            <p:spPr>
              <a:xfrm>
                <a:off x="1646875" y="4888846"/>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𝑠</m:t>
                      </m:r>
                    </m:oMath>
                  </m:oMathPara>
                </a14:m>
                <a:endParaRPr lang="fr-FR" sz="9600" dirty="0"/>
              </a:p>
            </p:txBody>
          </p:sp>
        </mc:Choice>
        <mc:Fallback xmlns="">
          <p:sp>
            <p:nvSpPr>
              <p:cNvPr id="20" name="ZoneTexte 19">
                <a:extLst>
                  <a:ext uri="{FF2B5EF4-FFF2-40B4-BE49-F238E27FC236}">
                    <a16:creationId xmlns:a16="http://schemas.microsoft.com/office/drawing/2014/main" id="{98D46D93-5F3B-1801-AA63-219BCD840E40}"/>
                  </a:ext>
                </a:extLst>
              </p:cNvPr>
              <p:cNvSpPr txBox="1">
                <a:spLocks noRot="1" noChangeAspect="1" noMove="1" noResize="1" noEditPoints="1" noAdjustHandles="1" noChangeArrowheads="1" noChangeShapeType="1" noTextEdit="1"/>
              </p:cNvSpPr>
              <p:nvPr/>
            </p:nvSpPr>
            <p:spPr>
              <a:xfrm>
                <a:off x="1646875" y="4888846"/>
                <a:ext cx="854750" cy="156966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2AE3DB9D-FF89-2398-BB14-C9F2336AA13E}"/>
                  </a:ext>
                </a:extLst>
              </p:cNvPr>
              <p:cNvSpPr txBox="1"/>
              <p:nvPr/>
            </p:nvSpPr>
            <p:spPr>
              <a:xfrm>
                <a:off x="9611623" y="4818691"/>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𝑓</m:t>
                      </m:r>
                    </m:oMath>
                  </m:oMathPara>
                </a14:m>
                <a:endParaRPr lang="fr-FR" sz="9600" dirty="0"/>
              </a:p>
            </p:txBody>
          </p:sp>
        </mc:Choice>
        <mc:Fallback xmlns="">
          <p:sp>
            <p:nvSpPr>
              <p:cNvPr id="21" name="ZoneTexte 20">
                <a:extLst>
                  <a:ext uri="{FF2B5EF4-FFF2-40B4-BE49-F238E27FC236}">
                    <a16:creationId xmlns:a16="http://schemas.microsoft.com/office/drawing/2014/main" id="{2AE3DB9D-FF89-2398-BB14-C9F2336AA13E}"/>
                  </a:ext>
                </a:extLst>
              </p:cNvPr>
              <p:cNvSpPr txBox="1">
                <a:spLocks noRot="1" noChangeAspect="1" noMove="1" noResize="1" noEditPoints="1" noAdjustHandles="1" noChangeArrowheads="1" noChangeShapeType="1" noTextEdit="1"/>
              </p:cNvSpPr>
              <p:nvPr/>
            </p:nvSpPr>
            <p:spPr>
              <a:xfrm>
                <a:off x="9611623" y="4818691"/>
                <a:ext cx="854750" cy="1569660"/>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101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Matrix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23</a:t>
            </a:fld>
            <a:endParaRPr lang="fr-FR" dirty="0"/>
          </a:p>
        </p:txBody>
      </p:sp>
      <p:sp>
        <p:nvSpPr>
          <p:cNvPr id="3" name="Parenthèses 2">
            <a:extLst>
              <a:ext uri="{FF2B5EF4-FFF2-40B4-BE49-F238E27FC236}">
                <a16:creationId xmlns:a16="http://schemas.microsoft.com/office/drawing/2014/main" id="{D5BD9712-62B8-BF61-B499-F02DEDD532AE}"/>
              </a:ext>
            </a:extLst>
          </p:cNvPr>
          <p:cNvSpPr/>
          <p:nvPr/>
        </p:nvSpPr>
        <p:spPr>
          <a:xfrm>
            <a:off x="6572206" y="2400393"/>
            <a:ext cx="1995201" cy="2600008"/>
          </a:xfrm>
          <a:prstGeom prst="bracketPair">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31695AB0-7116-4D0D-44C8-07D1815CB2F1}"/>
                  </a:ext>
                </a:extLst>
              </p:cNvPr>
              <p:cNvSpPr txBox="1"/>
              <p:nvPr/>
            </p:nvSpPr>
            <p:spPr>
              <a:xfrm>
                <a:off x="6845248" y="3914740"/>
                <a:ext cx="144911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1,25</m:t>
                      </m:r>
                    </m:oMath>
                  </m:oMathPara>
                </a14:m>
                <a:endParaRPr lang="fr-FR" sz="5400" dirty="0">
                  <a:solidFill>
                    <a:srgbClr val="595959"/>
                  </a:solidFill>
                </a:endParaRPr>
              </a:p>
            </p:txBody>
          </p:sp>
        </mc:Choice>
        <mc:Fallback xmlns="">
          <p:sp>
            <p:nvSpPr>
              <p:cNvPr id="4" name="ZoneTexte 3">
                <a:extLst>
                  <a:ext uri="{FF2B5EF4-FFF2-40B4-BE49-F238E27FC236}">
                    <a16:creationId xmlns:a16="http://schemas.microsoft.com/office/drawing/2014/main" id="{31695AB0-7116-4D0D-44C8-07D1815CB2F1}"/>
                  </a:ext>
                </a:extLst>
              </p:cNvPr>
              <p:cNvSpPr txBox="1">
                <a:spLocks noRot="1" noChangeAspect="1" noMove="1" noResize="1" noEditPoints="1" noAdjustHandles="1" noChangeArrowheads="1" noChangeShapeType="1" noTextEdit="1"/>
              </p:cNvSpPr>
              <p:nvPr/>
            </p:nvSpPr>
            <p:spPr>
              <a:xfrm>
                <a:off x="6845248" y="3914740"/>
                <a:ext cx="1449115" cy="830997"/>
              </a:xfrm>
              <a:prstGeom prst="rect">
                <a:avLst/>
              </a:prstGeom>
              <a:blipFill>
                <a:blip r:embed="rId3"/>
                <a:stretch>
                  <a:fillRect/>
                </a:stretch>
              </a:blipFill>
            </p:spPr>
            <p:txBody>
              <a:bodyPr/>
              <a:lstStyle/>
              <a:p>
                <a:r>
                  <a:rPr lang="en-US">
                    <a:noFill/>
                  </a:rPr>
                  <a:t> </a:t>
                </a:r>
              </a:p>
            </p:txBody>
          </p:sp>
        </mc:Fallback>
      </mc:AlternateContent>
      <p:grpSp>
        <p:nvGrpSpPr>
          <p:cNvPr id="6" name="Groupe 5">
            <a:extLst>
              <a:ext uri="{FF2B5EF4-FFF2-40B4-BE49-F238E27FC236}">
                <a16:creationId xmlns:a16="http://schemas.microsoft.com/office/drawing/2014/main" id="{9930AEF6-0793-EE90-0A16-9EE7E9DD0A75}"/>
              </a:ext>
            </a:extLst>
          </p:cNvPr>
          <p:cNvGrpSpPr/>
          <p:nvPr/>
        </p:nvGrpSpPr>
        <p:grpSpPr>
          <a:xfrm>
            <a:off x="3624594" y="2421955"/>
            <a:ext cx="1086178" cy="2600008"/>
            <a:chOff x="9498827" y="2400393"/>
            <a:chExt cx="1086178" cy="2600008"/>
          </a:xfrm>
        </p:grpSpPr>
        <p:sp>
          <p:nvSpPr>
            <p:cNvPr id="7" name="Parenthèses 6">
              <a:extLst>
                <a:ext uri="{FF2B5EF4-FFF2-40B4-BE49-F238E27FC236}">
                  <a16:creationId xmlns:a16="http://schemas.microsoft.com/office/drawing/2014/main" id="{E7EE44A2-D974-57C1-F16E-6B7F4B9C3035}"/>
                </a:ext>
              </a:extLst>
            </p:cNvPr>
            <p:cNvSpPr/>
            <p:nvPr/>
          </p:nvSpPr>
          <p:spPr>
            <a:xfrm>
              <a:off x="9498827" y="2400393"/>
              <a:ext cx="1086178" cy="2600008"/>
            </a:xfrm>
            <a:prstGeom prst="bracketPair">
              <a:avLst>
                <a:gd name="adj" fmla="val 26843"/>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DC806F3A-A1B9-6F3A-DFB5-6D9A033771FE}"/>
                    </a:ext>
                  </a:extLst>
                </p:cNvPr>
                <p:cNvSpPr txBox="1"/>
                <p:nvPr/>
              </p:nvSpPr>
              <p:spPr>
                <a:xfrm>
                  <a:off x="9676185" y="2587768"/>
                  <a:ext cx="765209"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5400" i="1" smtClean="0">
                                <a:solidFill>
                                  <a:srgbClr val="595959"/>
                                </a:solidFill>
                                <a:latin typeface="Cambria Math" panose="02040503050406030204" pitchFamily="18" charset="0"/>
                              </a:rPr>
                            </m:ctrlPr>
                          </m:sSubPr>
                          <m:e>
                            <m:r>
                              <a:rPr lang="fr-FR" sz="5400" b="0" i="1" smtClean="0">
                                <a:solidFill>
                                  <a:srgbClr val="595959"/>
                                </a:solidFill>
                                <a:latin typeface="Cambria Math" panose="02040503050406030204" pitchFamily="18" charset="0"/>
                              </a:rPr>
                              <m:t>𝑠</m:t>
                            </m:r>
                          </m:e>
                          <m:sub>
                            <m:r>
                              <a:rPr lang="fr-FR" sz="5400" b="0" i="1" smtClean="0">
                                <a:solidFill>
                                  <a:srgbClr val="595959"/>
                                </a:solidFill>
                                <a:latin typeface="Cambria Math" panose="02040503050406030204" pitchFamily="18" charset="0"/>
                              </a:rPr>
                              <m:t>1</m:t>
                            </m:r>
                          </m:sub>
                        </m:sSub>
                      </m:oMath>
                    </m:oMathPara>
                  </a14:m>
                  <a:endParaRPr lang="fr-FR" sz="5400" dirty="0">
                    <a:solidFill>
                      <a:srgbClr val="595959"/>
                    </a:solidFill>
                  </a:endParaRPr>
                </a:p>
              </p:txBody>
            </p:sp>
          </mc:Choice>
          <mc:Fallback xmlns="">
            <p:sp>
              <p:nvSpPr>
                <p:cNvPr id="18" name="ZoneTexte 17">
                  <a:extLst>
                    <a:ext uri="{FF2B5EF4-FFF2-40B4-BE49-F238E27FC236}">
                      <a16:creationId xmlns:a16="http://schemas.microsoft.com/office/drawing/2014/main" id="{1824447D-4AEF-F00D-D487-7A6635F40690}"/>
                    </a:ext>
                  </a:extLst>
                </p:cNvPr>
                <p:cNvSpPr txBox="1">
                  <a:spLocks noRot="1" noChangeAspect="1" noMove="1" noResize="1" noEditPoints="1" noAdjustHandles="1" noChangeArrowheads="1" noChangeShapeType="1" noTextEdit="1"/>
                </p:cNvSpPr>
                <p:nvPr/>
              </p:nvSpPr>
              <p:spPr>
                <a:xfrm>
                  <a:off x="9676185" y="2587768"/>
                  <a:ext cx="765209" cy="830997"/>
                </a:xfrm>
                <a:prstGeom prst="rect">
                  <a:avLst/>
                </a:prstGeom>
                <a:blipFill>
                  <a:blip r:embed="rId4"/>
                  <a:stretch>
                    <a:fillRect l="-11475" r="-8197" b="-1515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FA129C90-8A35-D36D-3A2D-DC00976915BC}"/>
                    </a:ext>
                  </a:extLst>
                </p:cNvPr>
                <p:cNvSpPr txBox="1"/>
                <p:nvPr/>
              </p:nvSpPr>
              <p:spPr>
                <a:xfrm>
                  <a:off x="9676184" y="3893179"/>
                  <a:ext cx="781240"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5400" i="1" smtClean="0">
                                <a:solidFill>
                                  <a:srgbClr val="595959"/>
                                </a:solidFill>
                                <a:latin typeface="Cambria Math" panose="02040503050406030204" pitchFamily="18" charset="0"/>
                              </a:rPr>
                            </m:ctrlPr>
                          </m:sSubPr>
                          <m:e>
                            <m:r>
                              <a:rPr lang="fr-FR" sz="5400" b="0" i="1" smtClean="0">
                                <a:solidFill>
                                  <a:srgbClr val="595959"/>
                                </a:solidFill>
                                <a:latin typeface="Cambria Math" panose="02040503050406030204" pitchFamily="18" charset="0"/>
                              </a:rPr>
                              <m:t>𝑠</m:t>
                            </m:r>
                          </m:e>
                          <m:sub>
                            <m:r>
                              <a:rPr lang="fr-FR" sz="5400" b="0" i="1" smtClean="0">
                                <a:solidFill>
                                  <a:srgbClr val="595959"/>
                                </a:solidFill>
                                <a:latin typeface="Cambria Math" panose="02040503050406030204" pitchFamily="18" charset="0"/>
                              </a:rPr>
                              <m:t>2</m:t>
                            </m:r>
                          </m:sub>
                        </m:sSub>
                      </m:oMath>
                    </m:oMathPara>
                  </a14:m>
                  <a:endParaRPr lang="fr-FR" sz="5400" dirty="0">
                    <a:solidFill>
                      <a:srgbClr val="595959"/>
                    </a:solidFill>
                  </a:endParaRPr>
                </a:p>
              </p:txBody>
            </p:sp>
          </mc:Choice>
          <mc:Fallback xmlns="">
            <p:sp>
              <p:nvSpPr>
                <p:cNvPr id="20" name="ZoneTexte 19">
                  <a:extLst>
                    <a:ext uri="{FF2B5EF4-FFF2-40B4-BE49-F238E27FC236}">
                      <a16:creationId xmlns:a16="http://schemas.microsoft.com/office/drawing/2014/main" id="{E79E319F-8315-EA22-49C3-211D61E306E0}"/>
                    </a:ext>
                  </a:extLst>
                </p:cNvPr>
                <p:cNvSpPr txBox="1">
                  <a:spLocks noRot="1" noChangeAspect="1" noMove="1" noResize="1" noEditPoints="1" noAdjustHandles="1" noChangeArrowheads="1" noChangeShapeType="1" noTextEdit="1"/>
                </p:cNvSpPr>
                <p:nvPr/>
              </p:nvSpPr>
              <p:spPr>
                <a:xfrm>
                  <a:off x="9676184" y="3893179"/>
                  <a:ext cx="781240" cy="830997"/>
                </a:xfrm>
                <a:prstGeom prst="rect">
                  <a:avLst/>
                </a:prstGeom>
                <a:blipFill>
                  <a:blip r:embed="rId5"/>
                  <a:stretch>
                    <a:fillRect l="-11111" r="-6349" b="-15152"/>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02962A49-3661-34FF-9239-95A51342CC7B}"/>
                  </a:ext>
                </a:extLst>
              </p:cNvPr>
              <p:cNvSpPr txBox="1"/>
              <p:nvPr/>
            </p:nvSpPr>
            <p:spPr>
              <a:xfrm>
                <a:off x="5121554" y="2961733"/>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02962A49-3661-34FF-9239-95A51342CC7B}"/>
                  </a:ext>
                </a:extLst>
              </p:cNvPr>
              <p:cNvSpPr txBox="1">
                <a:spLocks noRot="1" noChangeAspect="1" noMove="1" noResize="1" noEditPoints="1" noAdjustHandles="1" noChangeArrowheads="1" noChangeShapeType="1" noTextEdit="1"/>
              </p:cNvSpPr>
              <p:nvPr/>
            </p:nvSpPr>
            <p:spPr>
              <a:xfrm>
                <a:off x="5121554" y="2961733"/>
                <a:ext cx="1199046" cy="14773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CE579DB1-FCB5-2D41-581E-93AB0CBBC670}"/>
                  </a:ext>
                </a:extLst>
              </p:cNvPr>
              <p:cNvSpPr txBox="1"/>
              <p:nvPr/>
            </p:nvSpPr>
            <p:spPr>
              <a:xfrm>
                <a:off x="6845247" y="2742068"/>
                <a:ext cx="144911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1,25</m:t>
                      </m:r>
                    </m:oMath>
                  </m:oMathPara>
                </a14:m>
                <a:endParaRPr lang="fr-FR" sz="5400" dirty="0">
                  <a:solidFill>
                    <a:srgbClr val="595959"/>
                  </a:solidFill>
                </a:endParaRPr>
              </a:p>
            </p:txBody>
          </p:sp>
        </mc:Choice>
        <mc:Fallback xmlns="">
          <p:sp>
            <p:nvSpPr>
              <p:cNvPr id="11" name="ZoneTexte 10">
                <a:extLst>
                  <a:ext uri="{FF2B5EF4-FFF2-40B4-BE49-F238E27FC236}">
                    <a16:creationId xmlns:a16="http://schemas.microsoft.com/office/drawing/2014/main" id="{CE579DB1-FCB5-2D41-581E-93AB0CBBC670}"/>
                  </a:ext>
                </a:extLst>
              </p:cNvPr>
              <p:cNvSpPr txBox="1">
                <a:spLocks noRot="1" noChangeAspect="1" noMove="1" noResize="1" noEditPoints="1" noAdjustHandles="1" noChangeArrowheads="1" noChangeShapeType="1" noTextEdit="1"/>
              </p:cNvSpPr>
              <p:nvPr/>
            </p:nvSpPr>
            <p:spPr>
              <a:xfrm>
                <a:off x="6845247" y="2742068"/>
                <a:ext cx="1449115" cy="830997"/>
              </a:xfrm>
              <a:prstGeom prst="rect">
                <a:avLst/>
              </a:prstGeom>
              <a:blipFill>
                <a:blip r:embed="rId7"/>
                <a:stretch>
                  <a:fillRect/>
                </a:stretch>
              </a:blipFill>
            </p:spPr>
            <p:txBody>
              <a:bodyPr/>
              <a:lstStyle/>
              <a:p>
                <a:r>
                  <a:rPr lang="en-US">
                    <a:noFill/>
                  </a:rPr>
                  <a:t> </a:t>
                </a:r>
              </a:p>
            </p:txBody>
          </p:sp>
        </mc:Fallback>
      </mc:AlternateContent>
      <p:grpSp>
        <p:nvGrpSpPr>
          <p:cNvPr id="12" name="Groupe 11">
            <a:extLst>
              <a:ext uri="{FF2B5EF4-FFF2-40B4-BE49-F238E27FC236}">
                <a16:creationId xmlns:a16="http://schemas.microsoft.com/office/drawing/2014/main" id="{68DA09E4-9208-44E5-A2F3-26845F88E9D8}"/>
              </a:ext>
            </a:extLst>
          </p:cNvPr>
          <p:cNvGrpSpPr/>
          <p:nvPr/>
        </p:nvGrpSpPr>
        <p:grpSpPr>
          <a:xfrm>
            <a:off x="9053844" y="1965319"/>
            <a:ext cx="1041848" cy="1650806"/>
            <a:chOff x="6094472" y="1803290"/>
            <a:chExt cx="1041848" cy="1650806"/>
          </a:xfrm>
        </p:grpSpPr>
        <p:pic>
          <p:nvPicPr>
            <p:cNvPr id="13" name="Graphique 12">
              <a:extLst>
                <a:ext uri="{FF2B5EF4-FFF2-40B4-BE49-F238E27FC236}">
                  <a16:creationId xmlns:a16="http://schemas.microsoft.com/office/drawing/2014/main" id="{CFCED3A9-5861-4C6D-AA27-3108A3D651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12121" y="3006205"/>
              <a:ext cx="524199" cy="447891"/>
            </a:xfrm>
            <a:prstGeom prst="rect">
              <a:avLst/>
            </a:prstGeom>
          </p:spPr>
        </p:pic>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9B509D17-F0DE-409F-8113-05C5FB2D6E6D}"/>
                    </a:ext>
                  </a:extLst>
                </p:cNvPr>
                <p:cNvSpPr txBox="1"/>
                <p:nvPr/>
              </p:nvSpPr>
              <p:spPr>
                <a:xfrm>
                  <a:off x="6094472" y="180329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𝑃</m:t>
                        </m:r>
                      </m:oMath>
                    </m:oMathPara>
                  </a14:m>
                  <a:endParaRPr lang="fr-FR" sz="9600" dirty="0"/>
                </a:p>
              </p:txBody>
            </p:sp>
          </mc:Choice>
          <mc:Fallback xmlns="">
            <p:sp>
              <p:nvSpPr>
                <p:cNvPr id="17" name="ZoneTexte 16">
                  <a:extLst>
                    <a:ext uri="{FF2B5EF4-FFF2-40B4-BE49-F238E27FC236}">
                      <a16:creationId xmlns:a16="http://schemas.microsoft.com/office/drawing/2014/main" id="{52934E58-4316-434C-F3AC-2AB6BB3D426E}"/>
                    </a:ext>
                  </a:extLst>
                </p:cNvPr>
                <p:cNvSpPr txBox="1">
                  <a:spLocks noRot="1" noChangeAspect="1" noMove="1" noResize="1" noEditPoints="1" noAdjustHandles="1" noChangeArrowheads="1" noChangeShapeType="1" noTextEdit="1"/>
                </p:cNvSpPr>
                <p:nvPr/>
              </p:nvSpPr>
              <p:spPr>
                <a:xfrm>
                  <a:off x="6094472" y="1803290"/>
                  <a:ext cx="854750" cy="1569660"/>
                </a:xfrm>
                <a:prstGeom prst="rect">
                  <a:avLst/>
                </a:prstGeom>
                <a:blipFill>
                  <a:blip r:embed="rId13"/>
                  <a:stretch>
                    <a:fillRect l="-36765" r="-45588" b="-2419"/>
                  </a:stretch>
                </a:blipFill>
              </p:spPr>
              <p:txBody>
                <a:bodyPr/>
                <a:lstStyle/>
                <a:p>
                  <a:r>
                    <a:rPr lang="fr-FR">
                      <a:noFill/>
                    </a:rPr>
                    <a:t> </a:t>
                  </a:r>
                </a:p>
              </p:txBody>
            </p:sp>
          </mc:Fallback>
        </mc:AlternateContent>
      </p:grpSp>
      <p:grpSp>
        <p:nvGrpSpPr>
          <p:cNvPr id="15" name="Groupe 14">
            <a:extLst>
              <a:ext uri="{FF2B5EF4-FFF2-40B4-BE49-F238E27FC236}">
                <a16:creationId xmlns:a16="http://schemas.microsoft.com/office/drawing/2014/main" id="{A8AC670B-773B-4A21-B949-51BC33D831F4}"/>
              </a:ext>
            </a:extLst>
          </p:cNvPr>
          <p:cNvGrpSpPr/>
          <p:nvPr/>
        </p:nvGrpSpPr>
        <p:grpSpPr>
          <a:xfrm>
            <a:off x="8975901" y="3855535"/>
            <a:ext cx="1010635" cy="1629340"/>
            <a:chOff x="5116271" y="3478523"/>
            <a:chExt cx="1010635" cy="1629340"/>
          </a:xfrm>
        </p:grpSpPr>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743956BC-3910-43A7-9EC9-85E8DD00B68A}"/>
                    </a:ext>
                  </a:extLst>
                </p:cNvPr>
                <p:cNvSpPr txBox="1"/>
                <p:nvPr/>
              </p:nvSpPr>
              <p:spPr>
                <a:xfrm>
                  <a:off x="5116271" y="3478523"/>
                  <a:ext cx="1010635"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sz="9600" b="0" i="1" smtClean="0">
                            <a:solidFill>
                              <a:srgbClr val="595959"/>
                            </a:solidFill>
                            <a:latin typeface="Cambria Math" panose="02040503050406030204" pitchFamily="18" charset="0"/>
                          </a:rPr>
                          <m:t>𝑃</m:t>
                        </m:r>
                      </m:oMath>
                    </m:oMathPara>
                  </a14:m>
                  <a:endParaRPr lang="fr-FR" sz="9600" dirty="0"/>
                </a:p>
              </p:txBody>
            </p:sp>
          </mc:Choice>
          <mc:Fallback xmlns="">
            <p:sp>
              <p:nvSpPr>
                <p:cNvPr id="40" name="ZoneTexte 39">
                  <a:extLst>
                    <a:ext uri="{FF2B5EF4-FFF2-40B4-BE49-F238E27FC236}">
                      <a16:creationId xmlns:a16="http://schemas.microsoft.com/office/drawing/2014/main" id="{4721FEE8-14B2-CDFC-50DF-B52E6335BEBD}"/>
                    </a:ext>
                  </a:extLst>
                </p:cNvPr>
                <p:cNvSpPr txBox="1">
                  <a:spLocks noRot="1" noChangeAspect="1" noMove="1" noResize="1" noEditPoints="1" noAdjustHandles="1" noChangeArrowheads="1" noChangeShapeType="1" noTextEdit="1"/>
                </p:cNvSpPr>
                <p:nvPr/>
              </p:nvSpPr>
              <p:spPr>
                <a:xfrm>
                  <a:off x="5116271" y="3478523"/>
                  <a:ext cx="1010635" cy="1569660"/>
                </a:xfrm>
                <a:prstGeom prst="rect">
                  <a:avLst/>
                </a:prstGeom>
                <a:blipFill>
                  <a:blip r:embed="rId20"/>
                  <a:stretch>
                    <a:fillRect l="-28395" r="-25926" b="-1613"/>
                  </a:stretch>
                </a:blipFill>
              </p:spPr>
              <p:txBody>
                <a:bodyPr/>
                <a:lstStyle/>
                <a:p>
                  <a:r>
                    <a:rPr lang="fr-FR">
                      <a:noFill/>
                    </a:rPr>
                    <a:t> </a:t>
                  </a:r>
                </a:p>
              </p:txBody>
            </p:sp>
          </mc:Fallback>
        </mc:AlternateContent>
        <p:pic>
          <p:nvPicPr>
            <p:cNvPr id="17" name="Graphique 16">
              <a:extLst>
                <a:ext uri="{FF2B5EF4-FFF2-40B4-BE49-F238E27FC236}">
                  <a16:creationId xmlns:a16="http://schemas.microsoft.com/office/drawing/2014/main" id="{68FA4C89-3DB6-4794-9DF3-D256D111CF3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602708" y="4623988"/>
              <a:ext cx="524198" cy="483875"/>
            </a:xfrm>
            <a:prstGeom prst="rect">
              <a:avLst/>
            </a:prstGeom>
          </p:spPr>
        </p:pic>
      </p:grpSp>
    </p:spTree>
    <p:extLst>
      <p:ext uri="{BB962C8B-B14F-4D97-AF65-F5344CB8AC3E}">
        <p14:creationId xmlns:p14="http://schemas.microsoft.com/office/powerpoint/2010/main" val="390692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Matrix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24</a:t>
            </a:fld>
            <a:endParaRPr lang="fr-FR" dirty="0"/>
          </a:p>
        </p:txBody>
      </p:sp>
      <p:sp>
        <p:nvSpPr>
          <p:cNvPr id="3" name="Parenthèses 2">
            <a:extLst>
              <a:ext uri="{FF2B5EF4-FFF2-40B4-BE49-F238E27FC236}">
                <a16:creationId xmlns:a16="http://schemas.microsoft.com/office/drawing/2014/main" id="{9060544E-8B2F-204B-7A3E-AC97064BB428}"/>
              </a:ext>
            </a:extLst>
          </p:cNvPr>
          <p:cNvSpPr/>
          <p:nvPr/>
        </p:nvSpPr>
        <p:spPr>
          <a:xfrm>
            <a:off x="7440914" y="2389612"/>
            <a:ext cx="1995201" cy="2600008"/>
          </a:xfrm>
          <a:prstGeom prst="bracketPair">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92E4EC2-E0F8-3AB6-1BF5-288E5C0B612D}"/>
                  </a:ext>
                </a:extLst>
              </p:cNvPr>
              <p:cNvSpPr txBox="1"/>
              <p:nvPr/>
            </p:nvSpPr>
            <p:spPr>
              <a:xfrm>
                <a:off x="7713956" y="3903959"/>
                <a:ext cx="144911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1,25</m:t>
                      </m:r>
                    </m:oMath>
                  </m:oMathPara>
                </a14:m>
                <a:endParaRPr lang="fr-FR" sz="5400" dirty="0">
                  <a:solidFill>
                    <a:srgbClr val="595959"/>
                  </a:solidFill>
                </a:endParaRPr>
              </a:p>
            </p:txBody>
          </p:sp>
        </mc:Choice>
        <mc:Fallback xmlns="">
          <p:sp>
            <p:nvSpPr>
              <p:cNvPr id="4" name="ZoneTexte 3">
                <a:extLst>
                  <a:ext uri="{FF2B5EF4-FFF2-40B4-BE49-F238E27FC236}">
                    <a16:creationId xmlns:a16="http://schemas.microsoft.com/office/drawing/2014/main" id="{692E4EC2-E0F8-3AB6-1BF5-288E5C0B612D}"/>
                  </a:ext>
                </a:extLst>
              </p:cNvPr>
              <p:cNvSpPr txBox="1">
                <a:spLocks noRot="1" noChangeAspect="1" noMove="1" noResize="1" noEditPoints="1" noAdjustHandles="1" noChangeArrowheads="1" noChangeShapeType="1" noTextEdit="1"/>
              </p:cNvSpPr>
              <p:nvPr/>
            </p:nvSpPr>
            <p:spPr>
              <a:xfrm>
                <a:off x="7713956" y="3903959"/>
                <a:ext cx="1449115"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54DC913F-EFB7-7ADF-D693-3F28135F2B3D}"/>
                  </a:ext>
                </a:extLst>
              </p:cNvPr>
              <p:cNvSpPr txBox="1"/>
              <p:nvPr/>
            </p:nvSpPr>
            <p:spPr>
              <a:xfrm>
                <a:off x="3809769" y="3013868"/>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54DC913F-EFB7-7ADF-D693-3F28135F2B3D}"/>
                  </a:ext>
                </a:extLst>
              </p:cNvPr>
              <p:cNvSpPr txBox="1">
                <a:spLocks noRot="1" noChangeAspect="1" noMove="1" noResize="1" noEditPoints="1" noAdjustHandles="1" noChangeArrowheads="1" noChangeShapeType="1" noTextEdit="1"/>
              </p:cNvSpPr>
              <p:nvPr/>
            </p:nvSpPr>
            <p:spPr>
              <a:xfrm>
                <a:off x="3809769" y="3013868"/>
                <a:ext cx="1199046" cy="14773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D23C5601-BE77-0E9B-C4A8-309FD18CB86D}"/>
                  </a:ext>
                </a:extLst>
              </p:cNvPr>
              <p:cNvSpPr txBox="1"/>
              <p:nvPr/>
            </p:nvSpPr>
            <p:spPr>
              <a:xfrm>
                <a:off x="7713955" y="2731287"/>
                <a:ext cx="144911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1,25</m:t>
                      </m:r>
                    </m:oMath>
                  </m:oMathPara>
                </a14:m>
                <a:endParaRPr lang="fr-FR" sz="5400" dirty="0">
                  <a:solidFill>
                    <a:srgbClr val="595959"/>
                  </a:solidFill>
                </a:endParaRPr>
              </a:p>
            </p:txBody>
          </p:sp>
        </mc:Choice>
        <mc:Fallback xmlns="">
          <p:sp>
            <p:nvSpPr>
              <p:cNvPr id="7" name="ZoneTexte 6">
                <a:extLst>
                  <a:ext uri="{FF2B5EF4-FFF2-40B4-BE49-F238E27FC236}">
                    <a16:creationId xmlns:a16="http://schemas.microsoft.com/office/drawing/2014/main" id="{D23C5601-BE77-0E9B-C4A8-309FD18CB86D}"/>
                  </a:ext>
                </a:extLst>
              </p:cNvPr>
              <p:cNvSpPr txBox="1">
                <a:spLocks noRot="1" noChangeAspect="1" noMove="1" noResize="1" noEditPoints="1" noAdjustHandles="1" noChangeArrowheads="1" noChangeShapeType="1" noTextEdit="1"/>
              </p:cNvSpPr>
              <p:nvPr/>
            </p:nvSpPr>
            <p:spPr>
              <a:xfrm>
                <a:off x="7713955" y="2731287"/>
                <a:ext cx="1449115"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611DAC67-2692-33F1-29AF-AED4E2CB81E3}"/>
                  </a:ext>
                </a:extLst>
              </p:cNvPr>
              <p:cNvSpPr txBox="1"/>
              <p:nvPr/>
            </p:nvSpPr>
            <p:spPr>
              <a:xfrm>
                <a:off x="2484920" y="3013868"/>
                <a:ext cx="1053365"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𝑔</m:t>
                      </m:r>
                    </m:oMath>
                  </m:oMathPara>
                </a14:m>
                <a:endParaRPr lang="fr-FR" sz="9600" dirty="0">
                  <a:solidFill>
                    <a:schemeClr val="tx1">
                      <a:lumMod val="65000"/>
                      <a:lumOff val="35000"/>
                    </a:schemeClr>
                  </a:solidFill>
                </a:endParaRPr>
              </a:p>
            </p:txBody>
          </p:sp>
        </mc:Choice>
        <mc:Fallback xmlns="">
          <p:sp>
            <p:nvSpPr>
              <p:cNvPr id="8" name="ZoneTexte 7">
                <a:extLst>
                  <a:ext uri="{FF2B5EF4-FFF2-40B4-BE49-F238E27FC236}">
                    <a16:creationId xmlns:a16="http://schemas.microsoft.com/office/drawing/2014/main" id="{611DAC67-2692-33F1-29AF-AED4E2CB81E3}"/>
                  </a:ext>
                </a:extLst>
              </p:cNvPr>
              <p:cNvSpPr txBox="1">
                <a:spLocks noRot="1" noChangeAspect="1" noMove="1" noResize="1" noEditPoints="1" noAdjustHandles="1" noChangeArrowheads="1" noChangeShapeType="1" noTextEdit="1"/>
              </p:cNvSpPr>
              <p:nvPr/>
            </p:nvSpPr>
            <p:spPr>
              <a:xfrm>
                <a:off x="2484920" y="3013868"/>
                <a:ext cx="1053365" cy="1477328"/>
              </a:xfrm>
              <a:prstGeom prst="rect">
                <a:avLst/>
              </a:prstGeom>
              <a:blipFill>
                <a:blip r:embed="rId6"/>
                <a:stretch>
                  <a:fillRect/>
                </a:stretch>
              </a:blipFill>
            </p:spPr>
            <p:txBody>
              <a:bodyPr/>
              <a:lstStyle/>
              <a:p>
                <a:r>
                  <a:rPr lang="en-US">
                    <a:noFill/>
                  </a:rPr>
                  <a:t> </a:t>
                </a:r>
              </a:p>
            </p:txBody>
          </p:sp>
        </mc:Fallback>
      </mc:AlternateContent>
      <p:sp>
        <p:nvSpPr>
          <p:cNvPr id="9" name="Parenthèses 8">
            <a:extLst>
              <a:ext uri="{FF2B5EF4-FFF2-40B4-BE49-F238E27FC236}">
                <a16:creationId xmlns:a16="http://schemas.microsoft.com/office/drawing/2014/main" id="{6ECE7D52-4A62-04EA-FA33-565443C8A706}"/>
              </a:ext>
            </a:extLst>
          </p:cNvPr>
          <p:cNvSpPr/>
          <p:nvPr/>
        </p:nvSpPr>
        <p:spPr>
          <a:xfrm>
            <a:off x="5110495" y="3194599"/>
            <a:ext cx="1995201" cy="1115866"/>
          </a:xfrm>
          <a:prstGeom prst="bracketPair">
            <a:avLst/>
          </a:prstGeom>
          <a:ln w="57150">
            <a:solidFill>
              <a:srgbClr val="59595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2AAACB8B-75B3-0D93-CCE3-39E83BD8961F}"/>
                  </a:ext>
                </a:extLst>
              </p:cNvPr>
              <p:cNvSpPr txBox="1"/>
              <p:nvPr/>
            </p:nvSpPr>
            <p:spPr>
              <a:xfrm>
                <a:off x="5303481" y="3326252"/>
                <a:ext cx="5402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m:t>
                      </m:r>
                    </m:oMath>
                  </m:oMathPara>
                </a14:m>
                <a:endParaRPr lang="fr-FR" sz="5400" dirty="0">
                  <a:solidFill>
                    <a:srgbClr val="595959"/>
                  </a:solidFill>
                </a:endParaRPr>
              </a:p>
            </p:txBody>
          </p:sp>
        </mc:Choice>
        <mc:Fallback xmlns="">
          <p:sp>
            <p:nvSpPr>
              <p:cNvPr id="10" name="ZoneTexte 9">
                <a:extLst>
                  <a:ext uri="{FF2B5EF4-FFF2-40B4-BE49-F238E27FC236}">
                    <a16:creationId xmlns:a16="http://schemas.microsoft.com/office/drawing/2014/main" id="{2AAACB8B-75B3-0D93-CCE3-39E83BD8961F}"/>
                  </a:ext>
                </a:extLst>
              </p:cNvPr>
              <p:cNvSpPr txBox="1">
                <a:spLocks noRot="1" noChangeAspect="1" noMove="1" noResize="1" noEditPoints="1" noAdjustHandles="1" noChangeArrowheads="1" noChangeShapeType="1" noTextEdit="1"/>
              </p:cNvSpPr>
              <p:nvPr/>
            </p:nvSpPr>
            <p:spPr>
              <a:xfrm>
                <a:off x="5303481" y="3326252"/>
                <a:ext cx="540211" cy="83099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D2F9CC95-3A79-C60A-2423-E3AFBD2A187F}"/>
                  </a:ext>
                </a:extLst>
              </p:cNvPr>
              <p:cNvSpPr txBox="1"/>
              <p:nvPr/>
            </p:nvSpPr>
            <p:spPr>
              <a:xfrm>
                <a:off x="6348310" y="3337033"/>
                <a:ext cx="54021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5400" b="0" i="1" smtClean="0">
                          <a:solidFill>
                            <a:srgbClr val="595959"/>
                          </a:solidFill>
                          <a:latin typeface="Cambria Math" panose="02040503050406030204" pitchFamily="18" charset="0"/>
                        </a:rPr>
                        <m:t>1</m:t>
                      </m:r>
                    </m:oMath>
                  </m:oMathPara>
                </a14:m>
                <a:endParaRPr lang="fr-FR" sz="5400" dirty="0">
                  <a:solidFill>
                    <a:srgbClr val="595959"/>
                  </a:solidFill>
                </a:endParaRPr>
              </a:p>
            </p:txBody>
          </p:sp>
        </mc:Choice>
        <mc:Fallback xmlns="">
          <p:sp>
            <p:nvSpPr>
              <p:cNvPr id="11" name="ZoneTexte 10">
                <a:extLst>
                  <a:ext uri="{FF2B5EF4-FFF2-40B4-BE49-F238E27FC236}">
                    <a16:creationId xmlns:a16="http://schemas.microsoft.com/office/drawing/2014/main" id="{D2F9CC95-3A79-C60A-2423-E3AFBD2A187F}"/>
                  </a:ext>
                </a:extLst>
              </p:cNvPr>
              <p:cNvSpPr txBox="1">
                <a:spLocks noRot="1" noChangeAspect="1" noMove="1" noResize="1" noEditPoints="1" noAdjustHandles="1" noChangeArrowheads="1" noChangeShapeType="1" noTextEdit="1"/>
              </p:cNvSpPr>
              <p:nvPr/>
            </p:nvSpPr>
            <p:spPr>
              <a:xfrm>
                <a:off x="6348310" y="3337033"/>
                <a:ext cx="540211" cy="83099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BA34B92A-328B-FB13-A60F-9C637E49BB90}"/>
                  </a:ext>
                </a:extLst>
              </p:cNvPr>
              <p:cNvSpPr txBox="1"/>
              <p:nvPr/>
            </p:nvSpPr>
            <p:spPr>
              <a:xfrm>
                <a:off x="5668625" y="4911460"/>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𝐵</m:t>
                      </m:r>
                    </m:oMath>
                  </m:oMathPara>
                </a14:m>
                <a:endParaRPr lang="fr-FR" sz="9600" dirty="0"/>
              </a:p>
            </p:txBody>
          </p:sp>
        </mc:Choice>
        <mc:Fallback xmlns="">
          <p:sp>
            <p:nvSpPr>
              <p:cNvPr id="12" name="ZoneTexte 11">
                <a:extLst>
                  <a:ext uri="{FF2B5EF4-FFF2-40B4-BE49-F238E27FC236}">
                    <a16:creationId xmlns:a16="http://schemas.microsoft.com/office/drawing/2014/main" id="{BA34B92A-328B-FB13-A60F-9C637E49BB90}"/>
                  </a:ext>
                </a:extLst>
              </p:cNvPr>
              <p:cNvSpPr txBox="1">
                <a:spLocks noRot="1" noChangeAspect="1" noMove="1" noResize="1" noEditPoints="1" noAdjustHandles="1" noChangeArrowheads="1" noChangeShapeType="1" noTextEdit="1"/>
              </p:cNvSpPr>
              <p:nvPr/>
            </p:nvSpPr>
            <p:spPr>
              <a:xfrm>
                <a:off x="5668625" y="4911460"/>
                <a:ext cx="854750" cy="156966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6B85A720-C78C-72EA-087C-27AAF372CA34}"/>
                  </a:ext>
                </a:extLst>
              </p:cNvPr>
              <p:cNvSpPr txBox="1"/>
              <p:nvPr/>
            </p:nvSpPr>
            <p:spPr>
              <a:xfrm>
                <a:off x="8011137" y="4934307"/>
                <a:ext cx="854750" cy="156966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sz="9600" b="0" i="1" smtClean="0">
                          <a:solidFill>
                            <a:srgbClr val="595959"/>
                          </a:solidFill>
                          <a:latin typeface="Cambria Math" panose="02040503050406030204" pitchFamily="18" charset="0"/>
                        </a:rPr>
                        <m:t>𝑠</m:t>
                      </m:r>
                    </m:oMath>
                  </m:oMathPara>
                </a14:m>
                <a:endParaRPr lang="fr-FR" sz="9600" dirty="0"/>
              </a:p>
            </p:txBody>
          </p:sp>
        </mc:Choice>
        <mc:Fallback xmlns="">
          <p:sp>
            <p:nvSpPr>
              <p:cNvPr id="13" name="ZoneTexte 12">
                <a:extLst>
                  <a:ext uri="{FF2B5EF4-FFF2-40B4-BE49-F238E27FC236}">
                    <a16:creationId xmlns:a16="http://schemas.microsoft.com/office/drawing/2014/main" id="{6B85A720-C78C-72EA-087C-27AAF372CA34}"/>
                  </a:ext>
                </a:extLst>
              </p:cNvPr>
              <p:cNvSpPr txBox="1">
                <a:spLocks noRot="1" noChangeAspect="1" noMove="1" noResize="1" noEditPoints="1" noAdjustHandles="1" noChangeArrowheads="1" noChangeShapeType="1" noTextEdit="1"/>
              </p:cNvSpPr>
              <p:nvPr/>
            </p:nvSpPr>
            <p:spPr>
              <a:xfrm>
                <a:off x="8011137" y="4934307"/>
                <a:ext cx="854750" cy="1569660"/>
              </a:xfrm>
              <a:prstGeom prst="rect">
                <a:avLst/>
              </a:prstGeom>
              <a:blipFill>
                <a:blip r:embed="rId10"/>
                <a:stretch>
                  <a:fillRect/>
                </a:stretch>
              </a:blipFill>
            </p:spPr>
            <p:txBody>
              <a:bodyPr/>
              <a:lstStyle/>
              <a:p>
                <a:r>
                  <a:rPr lang="en-US">
                    <a:noFill/>
                  </a:rPr>
                  <a:t> </a:t>
                </a:r>
              </a:p>
            </p:txBody>
          </p:sp>
        </mc:Fallback>
      </mc:AlternateContent>
      <p:sp>
        <p:nvSpPr>
          <p:cNvPr id="14" name="Espace réservé du contenu 2">
            <a:extLst>
              <a:ext uri="{FF2B5EF4-FFF2-40B4-BE49-F238E27FC236}">
                <a16:creationId xmlns:a16="http://schemas.microsoft.com/office/drawing/2014/main" id="{B6457A79-377D-4F5B-A346-A270B42500A9}"/>
              </a:ext>
            </a:extLst>
          </p:cNvPr>
          <p:cNvSpPr txBox="1">
            <a:spLocks/>
          </p:cNvSpPr>
          <p:nvPr/>
        </p:nvSpPr>
        <p:spPr>
          <a:xfrm>
            <a:off x="2915139" y="5527660"/>
            <a:ext cx="2760698" cy="38295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11">
                  <a:extLst>
                    <a:ext uri="{96DAC541-7B7A-43D3-8B79-37D633B846F1}">
                      <asvg:svgBlip xmlns:asvg="http://schemas.microsoft.com/office/drawing/2016/SVG/main" r:embed="rId12"/>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chemeClr val="accent1"/>
              </a:buClr>
              <a:buFont typeface="Wingdings" pitchFamily="2" charset="2"/>
              <a:buNone/>
              <a:defRPr/>
            </a:pPr>
            <a:r>
              <a:rPr lang="fr-FR" sz="1800" dirty="0" err="1"/>
              <a:t>Ecosphere</a:t>
            </a:r>
            <a:r>
              <a:rPr lang="fr-FR" sz="1800" dirty="0"/>
              <a:t> = </a:t>
            </a:r>
            <a:r>
              <a:rPr lang="fr-FR" sz="1800" dirty="0" err="1"/>
              <a:t>Biosphere</a:t>
            </a:r>
            <a:endParaRPr lang="en-US" sz="1800" dirty="0"/>
          </a:p>
        </p:txBody>
      </p:sp>
      <p:sp>
        <p:nvSpPr>
          <p:cNvPr id="15" name="ZoneTexte 14">
            <a:extLst>
              <a:ext uri="{FF2B5EF4-FFF2-40B4-BE49-F238E27FC236}">
                <a16:creationId xmlns:a16="http://schemas.microsoft.com/office/drawing/2014/main" id="{7DF24DA7-2E97-4382-8EE2-E539E8CCFBF2}"/>
              </a:ext>
            </a:extLst>
          </p:cNvPr>
          <p:cNvSpPr txBox="1"/>
          <p:nvPr/>
        </p:nvSpPr>
        <p:spPr>
          <a:xfrm>
            <a:off x="2776040" y="2967701"/>
            <a:ext cx="2067457" cy="369332"/>
          </a:xfrm>
          <a:prstGeom prst="rect">
            <a:avLst/>
          </a:prstGeom>
          <a:noFill/>
        </p:spPr>
        <p:txBody>
          <a:bodyPr wrap="square">
            <a:spAutoFit/>
          </a:bodyPr>
          <a:lstStyle/>
          <a:p>
            <a:r>
              <a:rPr lang="fr-FR" dirty="0" err="1"/>
              <a:t>Cost</a:t>
            </a:r>
            <a:endParaRPr lang="en-US" dirty="0"/>
          </a:p>
        </p:txBody>
      </p:sp>
    </p:spTree>
    <p:extLst>
      <p:ext uri="{BB962C8B-B14F-4D97-AF65-F5344CB8AC3E}">
        <p14:creationId xmlns:p14="http://schemas.microsoft.com/office/powerpoint/2010/main" val="371310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Matrix computation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25</a:t>
            </a:fld>
            <a:endParaRPr lang="fr-FR"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D0F340FB-CB60-0300-8E54-F6530214B45A}"/>
                  </a:ext>
                </a:extLst>
              </p:cNvPr>
              <p:cNvSpPr txBox="1"/>
              <p:nvPr/>
            </p:nvSpPr>
            <p:spPr>
              <a:xfrm>
                <a:off x="3625956" y="2950952"/>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3" name="ZoneTexte 2">
                <a:extLst>
                  <a:ext uri="{FF2B5EF4-FFF2-40B4-BE49-F238E27FC236}">
                    <a16:creationId xmlns:a16="http://schemas.microsoft.com/office/drawing/2014/main" id="{D0F340FB-CB60-0300-8E54-F6530214B45A}"/>
                  </a:ext>
                </a:extLst>
              </p:cNvPr>
              <p:cNvSpPr txBox="1">
                <a:spLocks noRot="1" noChangeAspect="1" noMove="1" noResize="1" noEditPoints="1" noAdjustHandles="1" noChangeArrowheads="1" noChangeShapeType="1" noTextEdit="1"/>
              </p:cNvSpPr>
              <p:nvPr/>
            </p:nvSpPr>
            <p:spPr>
              <a:xfrm>
                <a:off x="3625956" y="2950952"/>
                <a:ext cx="1199046" cy="147732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53061893-AD34-19DA-8637-5688922E7C96}"/>
                  </a:ext>
                </a:extLst>
              </p:cNvPr>
              <p:cNvSpPr txBox="1"/>
              <p:nvPr/>
            </p:nvSpPr>
            <p:spPr>
              <a:xfrm>
                <a:off x="2301107" y="2950952"/>
                <a:ext cx="1053365"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𝑔</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53061893-AD34-19DA-8637-5688922E7C96}"/>
                  </a:ext>
                </a:extLst>
              </p:cNvPr>
              <p:cNvSpPr txBox="1">
                <a:spLocks noRot="1" noChangeAspect="1" noMove="1" noResize="1" noEditPoints="1" noAdjustHandles="1" noChangeArrowheads="1" noChangeShapeType="1" noTextEdit="1"/>
              </p:cNvSpPr>
              <p:nvPr/>
            </p:nvSpPr>
            <p:spPr>
              <a:xfrm>
                <a:off x="2301107" y="2950952"/>
                <a:ext cx="1053365"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43494694-5C5E-BF82-C942-5DF4A4018B00}"/>
                  </a:ext>
                </a:extLst>
              </p:cNvPr>
              <p:cNvSpPr txBox="1"/>
              <p:nvPr/>
            </p:nvSpPr>
            <p:spPr>
              <a:xfrm>
                <a:off x="5096486" y="2950952"/>
                <a:ext cx="4913589" cy="1477328"/>
              </a:xfrm>
              <a:prstGeom prst="rect">
                <a:avLst/>
              </a:prstGeom>
              <a:noFill/>
            </p:spPr>
            <p:txBody>
              <a:bodyPr wrap="none" lIns="0" tIns="0" rIns="0" bIns="0" rtlCol="0">
                <a:spAutoFit/>
              </a:bodyPr>
              <a:lstStyle/>
              <a:p>
                <a14:m>
                  <m:oMath xmlns:m="http://schemas.openxmlformats.org/officeDocument/2006/math">
                    <m:r>
                      <a:rPr lang="fr-FR" sz="9600" b="0" i="1" smtClean="0">
                        <a:solidFill>
                          <a:srgbClr val="595959"/>
                        </a:solidFill>
                        <a:latin typeface="Cambria Math" panose="02040503050406030204" pitchFamily="18" charset="0"/>
                      </a:rPr>
                      <m:t>2,5</m:t>
                    </m:r>
                  </m:oMath>
                </a14:m>
                <a:r>
                  <a:rPr lang="fr-FR" sz="9600" dirty="0">
                    <a:solidFill>
                      <a:srgbClr val="595959"/>
                    </a:solidFill>
                  </a:rPr>
                  <a:t>kg CO</a:t>
                </a:r>
                <a:r>
                  <a:rPr lang="fr-FR" sz="9600" baseline="-25000" dirty="0">
                    <a:solidFill>
                      <a:srgbClr val="595959"/>
                    </a:solidFill>
                  </a:rPr>
                  <a:t>2</a:t>
                </a:r>
                <a:endParaRPr lang="fr-FR" sz="9600" dirty="0">
                  <a:solidFill>
                    <a:srgbClr val="404040"/>
                  </a:solidFill>
                </a:endParaRPr>
              </a:p>
            </p:txBody>
          </p:sp>
        </mc:Choice>
        <mc:Fallback xmlns="">
          <p:sp>
            <p:nvSpPr>
              <p:cNvPr id="6" name="ZoneTexte 5">
                <a:extLst>
                  <a:ext uri="{FF2B5EF4-FFF2-40B4-BE49-F238E27FC236}">
                    <a16:creationId xmlns:a16="http://schemas.microsoft.com/office/drawing/2014/main" id="{43494694-5C5E-BF82-C942-5DF4A4018B00}"/>
                  </a:ext>
                </a:extLst>
              </p:cNvPr>
              <p:cNvSpPr txBox="1">
                <a:spLocks noRot="1" noChangeAspect="1" noMove="1" noResize="1" noEditPoints="1" noAdjustHandles="1" noChangeArrowheads="1" noChangeShapeType="1" noTextEdit="1"/>
              </p:cNvSpPr>
              <p:nvPr/>
            </p:nvSpPr>
            <p:spPr>
              <a:xfrm>
                <a:off x="5096486" y="2950952"/>
                <a:ext cx="4913589" cy="1477328"/>
              </a:xfrm>
              <a:prstGeom prst="rect">
                <a:avLst/>
              </a:prstGeom>
              <a:blipFill>
                <a:blip r:embed="rId4"/>
                <a:stretch>
                  <a:fillRect t="-25207" r="-22208" b="-48760"/>
                </a:stretch>
              </a:blipFill>
            </p:spPr>
            <p:txBody>
              <a:bodyPr/>
              <a:lstStyle/>
              <a:p>
                <a:r>
                  <a:rPr lang="en-US">
                    <a:noFill/>
                  </a:rPr>
                  <a:t> </a:t>
                </a:r>
              </a:p>
            </p:txBody>
          </p:sp>
        </mc:Fallback>
      </mc:AlternateContent>
    </p:spTree>
    <p:extLst>
      <p:ext uri="{BB962C8B-B14F-4D97-AF65-F5344CB8AC3E}">
        <p14:creationId xmlns:p14="http://schemas.microsoft.com/office/powerpoint/2010/main" val="1308333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Model definition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26</a:t>
            </a:fld>
            <a:endParaRPr lang="fr-FR" dirty="0"/>
          </a:p>
        </p:txBody>
      </p:sp>
      <p:sp>
        <p:nvSpPr>
          <p:cNvPr id="3" name="Accolade ouvrante 2">
            <a:extLst>
              <a:ext uri="{FF2B5EF4-FFF2-40B4-BE49-F238E27FC236}">
                <a16:creationId xmlns:a16="http://schemas.microsoft.com/office/drawing/2014/main" id="{CE98F2A3-F479-0364-6FC1-FB312B9E46DB}"/>
              </a:ext>
            </a:extLst>
          </p:cNvPr>
          <p:cNvSpPr/>
          <p:nvPr/>
        </p:nvSpPr>
        <p:spPr>
          <a:xfrm>
            <a:off x="3804600" y="1473601"/>
            <a:ext cx="427379" cy="3294619"/>
          </a:xfrm>
          <a:prstGeom prst="leftBrace">
            <a:avLst>
              <a:gd name="adj1" fmla="val 57171"/>
              <a:gd name="adj2" fmla="val 5000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431C6E5B-83A2-E330-C5B9-4BF1C490E774}"/>
                  </a:ext>
                </a:extLst>
              </p:cNvPr>
              <p:cNvSpPr txBox="1"/>
              <p:nvPr/>
            </p:nvSpPr>
            <p:spPr>
              <a:xfrm>
                <a:off x="4351154" y="3152213"/>
                <a:ext cx="3333092"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9600" b="0" i="0" smtClean="0">
                          <a:solidFill>
                            <a:schemeClr val="tx1">
                              <a:lumMod val="65000"/>
                              <a:lumOff val="35000"/>
                            </a:schemeClr>
                          </a:solidFill>
                          <a:latin typeface="Cambria Math" panose="02040503050406030204" pitchFamily="18" charset="0"/>
                        </a:rPr>
                        <m:t>g</m:t>
                      </m:r>
                      <m:r>
                        <a:rPr lang="fr-FR" sz="9600" b="0" i="1" smtClean="0">
                          <a:solidFill>
                            <a:schemeClr val="tx1">
                              <a:lumMod val="65000"/>
                              <a:lumOff val="35000"/>
                            </a:schemeClr>
                          </a:solidFill>
                          <a:latin typeface="Cambria Math" panose="02040503050406030204" pitchFamily="18" charset="0"/>
                        </a:rPr>
                        <m:t>=</m:t>
                      </m:r>
                      <m:r>
                        <a:rPr lang="fr-FR" sz="9600" b="0" i="1" smtClean="0">
                          <a:solidFill>
                            <a:schemeClr val="tx1">
                              <a:lumMod val="65000"/>
                              <a:lumOff val="35000"/>
                            </a:schemeClr>
                          </a:solidFill>
                          <a:latin typeface="Cambria Math" panose="02040503050406030204" pitchFamily="18" charset="0"/>
                        </a:rPr>
                        <m:t>𝐵</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431C6E5B-83A2-E330-C5B9-4BF1C490E774}"/>
                  </a:ext>
                </a:extLst>
              </p:cNvPr>
              <p:cNvSpPr txBox="1">
                <a:spLocks noRot="1" noChangeAspect="1" noMove="1" noResize="1" noEditPoints="1" noAdjustHandles="1" noChangeArrowheads="1" noChangeShapeType="1" noTextEdit="1"/>
              </p:cNvSpPr>
              <p:nvPr/>
            </p:nvSpPr>
            <p:spPr>
              <a:xfrm>
                <a:off x="4351154" y="3152213"/>
                <a:ext cx="3333092"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26103D53-B001-A12D-94F1-5AFC20EADC41}"/>
                  </a:ext>
                </a:extLst>
              </p:cNvPr>
              <p:cNvSpPr txBox="1"/>
              <p:nvPr/>
            </p:nvSpPr>
            <p:spPr>
              <a:xfrm>
                <a:off x="734565" y="5477613"/>
                <a:ext cx="10861288" cy="707886"/>
              </a:xfrm>
              <a:prstGeom prst="rect">
                <a:avLst/>
              </a:prstGeom>
              <a:noFill/>
            </p:spPr>
            <p:txBody>
              <a:bodyPr wrap="square" rtlCol="0">
                <a:spAutoFit/>
              </a:bodyPr>
              <a:lstStyle/>
              <a:p>
                <a:pPr algn="ctr"/>
                <a:r>
                  <a:rPr lang="fr-FR" sz="4000" dirty="0">
                    <a:solidFill>
                      <a:srgbClr val="595959"/>
                    </a:solidFill>
                    <a:latin typeface="Palatino" pitchFamily="2" charset="77"/>
                    <a:ea typeface="Palatino" pitchFamily="2" charset="77"/>
                    <a:cs typeface="CMU Sans Serif Medium" panose="02000603000000000000" pitchFamily="2" charset="0"/>
                  </a:rPr>
                  <a:t>R</a:t>
                </a:r>
                <a14:m>
                  <m:oMath xmlns:m="http://schemas.openxmlformats.org/officeDocument/2006/math">
                    <m:r>
                      <m:rPr>
                        <m:sty m:val="p"/>
                      </m:rPr>
                      <a:rPr lang="fr-FR" sz="4000" b="0" i="0" smtClean="0">
                        <a:solidFill>
                          <a:srgbClr val="595959"/>
                        </a:solidFill>
                        <a:latin typeface="Cambria Math" panose="02040503050406030204" pitchFamily="18" charset="0"/>
                        <a:ea typeface="Palatino" pitchFamily="2" charset="77"/>
                        <a:cs typeface="CMU SANS SERIF MEDIUM" panose="02000603000000000000" pitchFamily="2" charset="0"/>
                      </a:rPr>
                      <m:t>esolve</m:t>
                    </m:r>
                    <m:r>
                      <a:rPr lang="fr-FR" sz="4000" b="0" i="0" smtClean="0">
                        <a:solidFill>
                          <a:srgbClr val="595959"/>
                        </a:solidFill>
                        <a:latin typeface="Cambria Math" panose="02040503050406030204" pitchFamily="18" charset="0"/>
                        <a:ea typeface="Palatino" pitchFamily="2" charset="77"/>
                        <a:cs typeface="CMU SANS SERIF MEDIUM" panose="02000603000000000000" pitchFamily="2" charset="0"/>
                      </a:rPr>
                      <m:t> </m:t>
                    </m:r>
                    <m:r>
                      <a:rPr lang="fr-FR" sz="4000" b="0" i="1" smtClean="0">
                        <a:solidFill>
                          <a:srgbClr val="595959"/>
                        </a:solidFill>
                        <a:latin typeface="Cambria Math" panose="02040503050406030204" pitchFamily="18" charset="0"/>
                        <a:ea typeface="Palatino" pitchFamily="2" charset="77"/>
                        <a:cs typeface="CMU SANS SERIF MEDIUM" panose="02000603000000000000" pitchFamily="2" charset="0"/>
                      </a:rPr>
                      <m:t>𝑠</m:t>
                    </m:r>
                  </m:oMath>
                </a14:m>
                <a:r>
                  <a:rPr lang="en-GB" sz="4000" dirty="0">
                    <a:solidFill>
                      <a:srgbClr val="595959"/>
                    </a:solidFill>
                    <a:latin typeface="Palatino" pitchFamily="2" charset="77"/>
                    <a:ea typeface="Palatino" pitchFamily="2" charset="77"/>
                    <a:cs typeface="CMU Sans Serif Medium" panose="02000603000000000000" pitchFamily="2" charset="0"/>
                  </a:rPr>
                  <a:t> and </a:t>
                </a:r>
                <a14:m>
                  <m:oMath xmlns:m="http://schemas.openxmlformats.org/officeDocument/2006/math">
                    <m:r>
                      <a:rPr lang="fr-FR" sz="4000" b="0" i="1" smtClean="0">
                        <a:solidFill>
                          <a:srgbClr val="595959"/>
                        </a:solidFill>
                        <a:latin typeface="Cambria Math" panose="02040503050406030204" pitchFamily="18" charset="0"/>
                        <a:ea typeface="Palatino" pitchFamily="2" charset="77"/>
                        <a:cs typeface="CMU Sans Serif Medium" panose="02000603000000000000" pitchFamily="2" charset="0"/>
                      </a:rPr>
                      <m:t>𝑔</m:t>
                    </m:r>
                  </m:oMath>
                </a14:m>
                <a:endParaRPr lang="en-GB" sz="4000" dirty="0">
                  <a:solidFill>
                    <a:srgbClr val="595959"/>
                  </a:solidFill>
                  <a:latin typeface="Palatino" pitchFamily="2" charset="77"/>
                  <a:ea typeface="Palatino" pitchFamily="2" charset="77"/>
                  <a:cs typeface="CMU Sans Serif Medium" panose="02000603000000000000" pitchFamily="2" charset="0"/>
                </a:endParaRPr>
              </a:p>
            </p:txBody>
          </p:sp>
        </mc:Choice>
        <mc:Fallback xmlns="">
          <p:sp>
            <p:nvSpPr>
              <p:cNvPr id="6" name="ZoneTexte 5">
                <a:extLst>
                  <a:ext uri="{FF2B5EF4-FFF2-40B4-BE49-F238E27FC236}">
                    <a16:creationId xmlns:a16="http://schemas.microsoft.com/office/drawing/2014/main" id="{26103D53-B001-A12D-94F1-5AFC20EADC41}"/>
                  </a:ext>
                </a:extLst>
              </p:cNvPr>
              <p:cNvSpPr txBox="1">
                <a:spLocks noRot="1" noChangeAspect="1" noMove="1" noResize="1" noEditPoints="1" noAdjustHandles="1" noChangeArrowheads="1" noChangeShapeType="1" noTextEdit="1"/>
              </p:cNvSpPr>
              <p:nvPr/>
            </p:nvSpPr>
            <p:spPr>
              <a:xfrm>
                <a:off x="734565" y="5477613"/>
                <a:ext cx="10861288" cy="707886"/>
              </a:xfrm>
              <a:prstGeom prst="rect">
                <a:avLst/>
              </a:prstGeom>
              <a:blipFill>
                <a:blip r:embed="rId4"/>
                <a:stretch>
                  <a:fillRect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0863A20-0284-E83A-AC72-BF7100CF273D}"/>
                  </a:ext>
                </a:extLst>
              </p:cNvPr>
              <p:cNvSpPr txBox="1"/>
              <p:nvPr/>
            </p:nvSpPr>
            <p:spPr>
              <a:xfrm>
                <a:off x="4263587" y="1417185"/>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7" name="ZoneTexte 6">
                <a:extLst>
                  <a:ext uri="{FF2B5EF4-FFF2-40B4-BE49-F238E27FC236}">
                    <a16:creationId xmlns:a16="http://schemas.microsoft.com/office/drawing/2014/main" id="{40863A20-0284-E83A-AC72-BF7100CF273D}"/>
                  </a:ext>
                </a:extLst>
              </p:cNvPr>
              <p:cNvSpPr txBox="1">
                <a:spLocks noRot="1" noChangeAspect="1" noMove="1" noResize="1" noEditPoints="1" noAdjustHandles="1" noChangeArrowheads="1" noChangeShapeType="1" noTextEdit="1"/>
              </p:cNvSpPr>
              <p:nvPr/>
            </p:nvSpPr>
            <p:spPr>
              <a:xfrm>
                <a:off x="4263587" y="1417185"/>
                <a:ext cx="991489" cy="14773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818DD2E3-9FA0-5411-C362-45C20ADB6EF3}"/>
                  </a:ext>
                </a:extLst>
              </p:cNvPr>
              <p:cNvSpPr txBox="1"/>
              <p:nvPr/>
            </p:nvSpPr>
            <p:spPr>
              <a:xfrm>
                <a:off x="5286929" y="1416419"/>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8" name="ZoneTexte 7">
                <a:extLst>
                  <a:ext uri="{FF2B5EF4-FFF2-40B4-BE49-F238E27FC236}">
                    <a16:creationId xmlns:a16="http://schemas.microsoft.com/office/drawing/2014/main" id="{818DD2E3-9FA0-5411-C362-45C20ADB6EF3}"/>
                  </a:ext>
                </a:extLst>
              </p:cNvPr>
              <p:cNvSpPr txBox="1">
                <a:spLocks noRot="1" noChangeAspect="1" noMove="1" noResize="1" noEditPoints="1" noAdjustHandles="1" noChangeArrowheads="1" noChangeShapeType="1" noTextEdit="1"/>
              </p:cNvSpPr>
              <p:nvPr/>
            </p:nvSpPr>
            <p:spPr>
              <a:xfrm>
                <a:off x="5286929" y="1416419"/>
                <a:ext cx="1199046" cy="14773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ED67D721-1DE4-1C49-D180-63A0693FE0A1}"/>
                  </a:ext>
                </a:extLst>
              </p:cNvPr>
              <p:cNvSpPr txBox="1"/>
              <p:nvPr/>
            </p:nvSpPr>
            <p:spPr>
              <a:xfrm>
                <a:off x="6549681" y="1416419"/>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9" name="ZoneTexte 8">
                <a:extLst>
                  <a:ext uri="{FF2B5EF4-FFF2-40B4-BE49-F238E27FC236}">
                    <a16:creationId xmlns:a16="http://schemas.microsoft.com/office/drawing/2014/main" id="{ED67D721-1DE4-1C49-D180-63A0693FE0A1}"/>
                  </a:ext>
                </a:extLst>
              </p:cNvPr>
              <p:cNvSpPr txBox="1">
                <a:spLocks noRot="1" noChangeAspect="1" noMove="1" noResize="1" noEditPoints="1" noAdjustHandles="1" noChangeArrowheads="1" noChangeShapeType="1" noTextEdit="1"/>
              </p:cNvSpPr>
              <p:nvPr/>
            </p:nvSpPr>
            <p:spPr>
              <a:xfrm>
                <a:off x="6549681" y="1416419"/>
                <a:ext cx="1070037" cy="14773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A29CAFB1-230A-C108-6EBF-C8284E9191DC}"/>
                  </a:ext>
                </a:extLst>
              </p:cNvPr>
              <p:cNvSpPr txBox="1"/>
              <p:nvPr/>
            </p:nvSpPr>
            <p:spPr>
              <a:xfrm>
                <a:off x="7338786" y="1416419"/>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A29CAFB1-230A-C108-6EBF-C8284E9191DC}"/>
                  </a:ext>
                </a:extLst>
              </p:cNvPr>
              <p:cNvSpPr txBox="1">
                <a:spLocks noRot="1" noChangeAspect="1" noMove="1" noResize="1" noEditPoints="1" noAdjustHandles="1" noChangeArrowheads="1" noChangeShapeType="1" noTextEdit="1"/>
              </p:cNvSpPr>
              <p:nvPr/>
            </p:nvSpPr>
            <p:spPr>
              <a:xfrm>
                <a:off x="7338786" y="1416419"/>
                <a:ext cx="873251" cy="1477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B958A16-0B09-326D-0983-AD85AB276444}"/>
                  </a:ext>
                </a:extLst>
              </p:cNvPr>
              <p:cNvSpPr txBox="1"/>
              <p:nvPr/>
            </p:nvSpPr>
            <p:spPr>
              <a:xfrm>
                <a:off x="7352998" y="3152213"/>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1" name="ZoneTexte 10">
                <a:extLst>
                  <a:ext uri="{FF2B5EF4-FFF2-40B4-BE49-F238E27FC236}">
                    <a16:creationId xmlns:a16="http://schemas.microsoft.com/office/drawing/2014/main" id="{9B958A16-0B09-326D-0983-AD85AB276444}"/>
                  </a:ext>
                </a:extLst>
              </p:cNvPr>
              <p:cNvSpPr txBox="1">
                <a:spLocks noRot="1" noChangeAspect="1" noMove="1" noResize="1" noEditPoints="1" noAdjustHandles="1" noChangeArrowheads="1" noChangeShapeType="1" noTextEdit="1"/>
              </p:cNvSpPr>
              <p:nvPr/>
            </p:nvSpPr>
            <p:spPr>
              <a:xfrm>
                <a:off x="7352998" y="3152213"/>
                <a:ext cx="873251" cy="1477328"/>
              </a:xfrm>
              <a:prstGeom prst="rect">
                <a:avLst/>
              </a:prstGeom>
              <a:blipFill>
                <a:blip r:embed="rId9"/>
                <a:stretch>
                  <a:fillRect/>
                </a:stretch>
              </a:blipFill>
            </p:spPr>
            <p:txBody>
              <a:bodyPr/>
              <a:lstStyle/>
              <a:p>
                <a:r>
                  <a:rPr lang="en-US">
                    <a:noFill/>
                  </a:rPr>
                  <a:t> </a:t>
                </a:r>
              </a:p>
            </p:txBody>
          </p:sp>
        </mc:Fallback>
      </mc:AlternateContent>
      <p:sp>
        <p:nvSpPr>
          <p:cNvPr id="13" name="ZoneTexte 12">
            <a:extLst>
              <a:ext uri="{FF2B5EF4-FFF2-40B4-BE49-F238E27FC236}">
                <a16:creationId xmlns:a16="http://schemas.microsoft.com/office/drawing/2014/main" id="{F8C0D786-D64C-4EC3-9DC2-76D1B0305E23}"/>
              </a:ext>
            </a:extLst>
          </p:cNvPr>
          <p:cNvSpPr txBox="1"/>
          <p:nvPr/>
        </p:nvSpPr>
        <p:spPr>
          <a:xfrm>
            <a:off x="4482224" y="4711737"/>
            <a:ext cx="2067457" cy="369332"/>
          </a:xfrm>
          <a:prstGeom prst="rect">
            <a:avLst/>
          </a:prstGeom>
          <a:noFill/>
        </p:spPr>
        <p:txBody>
          <a:bodyPr wrap="square">
            <a:spAutoFit/>
          </a:bodyPr>
          <a:lstStyle/>
          <a:p>
            <a:r>
              <a:rPr lang="fr-FR" dirty="0" err="1"/>
              <a:t>Cost</a:t>
            </a:r>
            <a:endParaRPr lang="en-US" dirty="0"/>
          </a:p>
        </p:txBody>
      </p:sp>
      <p:sp>
        <p:nvSpPr>
          <p:cNvPr id="14" name="ZoneTexte 13">
            <a:extLst>
              <a:ext uri="{FF2B5EF4-FFF2-40B4-BE49-F238E27FC236}">
                <a16:creationId xmlns:a16="http://schemas.microsoft.com/office/drawing/2014/main" id="{4E1AF866-6082-40F8-B9C0-F49AD159B037}"/>
              </a:ext>
            </a:extLst>
          </p:cNvPr>
          <p:cNvSpPr txBox="1"/>
          <p:nvPr/>
        </p:nvSpPr>
        <p:spPr>
          <a:xfrm>
            <a:off x="6650517" y="4638087"/>
            <a:ext cx="1033729" cy="934281"/>
          </a:xfrm>
          <a:prstGeom prst="rect">
            <a:avLst/>
          </a:prstGeom>
          <a:noFill/>
        </p:spPr>
        <p:txBody>
          <a:bodyPr wrap="square">
            <a:spAutoFit/>
          </a:bodyPr>
          <a:lstStyle/>
          <a:p>
            <a:r>
              <a:rPr lang="fr-FR" dirty="0" err="1"/>
              <a:t>Cost</a:t>
            </a:r>
            <a:r>
              <a:rPr lang="fr-FR" dirty="0"/>
              <a:t> per process</a:t>
            </a:r>
            <a:endParaRPr lang="en-US" dirty="0"/>
          </a:p>
        </p:txBody>
      </p:sp>
      <p:sp>
        <p:nvSpPr>
          <p:cNvPr id="15" name="ZoneTexte 14">
            <a:extLst>
              <a:ext uri="{FF2B5EF4-FFF2-40B4-BE49-F238E27FC236}">
                <a16:creationId xmlns:a16="http://schemas.microsoft.com/office/drawing/2014/main" id="{D8D9189E-99B1-44BD-A8F1-BD13501D15CB}"/>
              </a:ext>
            </a:extLst>
          </p:cNvPr>
          <p:cNvSpPr txBox="1"/>
          <p:nvPr/>
        </p:nvSpPr>
        <p:spPr>
          <a:xfrm>
            <a:off x="7775411" y="4613928"/>
            <a:ext cx="2910679" cy="646331"/>
          </a:xfrm>
          <a:prstGeom prst="rect">
            <a:avLst/>
          </a:prstGeom>
          <a:noFill/>
        </p:spPr>
        <p:txBody>
          <a:bodyPr wrap="square">
            <a:spAutoFit/>
          </a:bodyPr>
          <a:lstStyle/>
          <a:p>
            <a:r>
              <a:rPr lang="fr-FR" dirty="0" err="1"/>
              <a:t>Amount</a:t>
            </a:r>
            <a:r>
              <a:rPr lang="fr-FR" dirty="0"/>
              <a:t> of </a:t>
            </a:r>
            <a:r>
              <a:rPr lang="fr-FR" dirty="0" err="1"/>
              <a:t>each</a:t>
            </a:r>
            <a:r>
              <a:rPr lang="fr-FR" dirty="0"/>
              <a:t> process to </a:t>
            </a:r>
            <a:r>
              <a:rPr lang="fr-FR" dirty="0" err="1"/>
              <a:t>produce</a:t>
            </a:r>
            <a:r>
              <a:rPr lang="fr-FR" dirty="0"/>
              <a:t> </a:t>
            </a:r>
            <a:r>
              <a:rPr lang="fr-FR" dirty="0" err="1"/>
              <a:t>functional</a:t>
            </a:r>
            <a:r>
              <a:rPr lang="fr-FR" dirty="0"/>
              <a:t> unit</a:t>
            </a:r>
            <a:endParaRPr lang="en-US" dirty="0"/>
          </a:p>
        </p:txBody>
      </p:sp>
      <p:sp>
        <p:nvSpPr>
          <p:cNvPr id="16" name="ZoneTexte 15">
            <a:extLst>
              <a:ext uri="{FF2B5EF4-FFF2-40B4-BE49-F238E27FC236}">
                <a16:creationId xmlns:a16="http://schemas.microsoft.com/office/drawing/2014/main" id="{001132C5-C568-4144-BDF9-F492DCAE855F}"/>
              </a:ext>
            </a:extLst>
          </p:cNvPr>
          <p:cNvSpPr txBox="1"/>
          <p:nvPr/>
        </p:nvSpPr>
        <p:spPr>
          <a:xfrm>
            <a:off x="6173123" y="2746851"/>
            <a:ext cx="2231818" cy="646331"/>
          </a:xfrm>
          <a:prstGeom prst="rect">
            <a:avLst/>
          </a:prstGeom>
          <a:noFill/>
        </p:spPr>
        <p:txBody>
          <a:bodyPr wrap="square">
            <a:spAutoFit/>
          </a:bodyPr>
          <a:lstStyle/>
          <a:p>
            <a:r>
              <a:rPr lang="fr-FR" dirty="0"/>
              <a:t>Link process-flow (in </a:t>
            </a:r>
            <a:r>
              <a:rPr lang="fr-FR" dirty="0" err="1"/>
              <a:t>columns</a:t>
            </a:r>
            <a:r>
              <a:rPr lang="fr-FR" dirty="0"/>
              <a:t>)</a:t>
            </a:r>
            <a:endParaRPr lang="en-US" dirty="0"/>
          </a:p>
        </p:txBody>
      </p:sp>
      <p:sp>
        <p:nvSpPr>
          <p:cNvPr id="17" name="ZoneTexte 16">
            <a:extLst>
              <a:ext uri="{FF2B5EF4-FFF2-40B4-BE49-F238E27FC236}">
                <a16:creationId xmlns:a16="http://schemas.microsoft.com/office/drawing/2014/main" id="{07F52CC9-14FE-4FE2-AAC7-9D319D4CD509}"/>
              </a:ext>
            </a:extLst>
          </p:cNvPr>
          <p:cNvSpPr txBox="1"/>
          <p:nvPr/>
        </p:nvSpPr>
        <p:spPr>
          <a:xfrm>
            <a:off x="4208889" y="2885578"/>
            <a:ext cx="2910679" cy="369332"/>
          </a:xfrm>
          <a:prstGeom prst="rect">
            <a:avLst/>
          </a:prstGeom>
          <a:noFill/>
        </p:spPr>
        <p:txBody>
          <a:bodyPr wrap="square">
            <a:spAutoFit/>
          </a:bodyPr>
          <a:lstStyle/>
          <a:p>
            <a:r>
              <a:rPr lang="fr-FR" dirty="0"/>
              <a:t>Reference flow</a:t>
            </a:r>
            <a:endParaRPr lang="en-US" dirty="0"/>
          </a:p>
        </p:txBody>
      </p:sp>
    </p:spTree>
    <p:extLst>
      <p:ext uri="{BB962C8B-B14F-4D97-AF65-F5344CB8AC3E}">
        <p14:creationId xmlns:p14="http://schemas.microsoft.com/office/powerpoint/2010/main" val="2728897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Model definition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27</a:t>
            </a:fld>
            <a:endParaRPr lang="fr-FR" dirty="0"/>
          </a:p>
        </p:txBody>
      </p:sp>
      <p:sp>
        <p:nvSpPr>
          <p:cNvPr id="12" name="Accolade ouvrante 11">
            <a:extLst>
              <a:ext uri="{FF2B5EF4-FFF2-40B4-BE49-F238E27FC236}">
                <a16:creationId xmlns:a16="http://schemas.microsoft.com/office/drawing/2014/main" id="{65E5C010-1336-02A2-BC45-3A4F5CA35AC5}"/>
              </a:ext>
            </a:extLst>
          </p:cNvPr>
          <p:cNvSpPr/>
          <p:nvPr/>
        </p:nvSpPr>
        <p:spPr>
          <a:xfrm>
            <a:off x="3804600" y="1473601"/>
            <a:ext cx="427379" cy="3294619"/>
          </a:xfrm>
          <a:prstGeom prst="leftBrace">
            <a:avLst>
              <a:gd name="adj1" fmla="val 57171"/>
              <a:gd name="adj2" fmla="val 5000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5C639562-C890-157E-45B2-E2DEEB41497A}"/>
                  </a:ext>
                </a:extLst>
              </p:cNvPr>
              <p:cNvSpPr txBox="1"/>
              <p:nvPr/>
            </p:nvSpPr>
            <p:spPr>
              <a:xfrm>
                <a:off x="4351154" y="3152213"/>
                <a:ext cx="3333092"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9600" b="0" i="0" smtClean="0">
                          <a:solidFill>
                            <a:schemeClr val="tx1">
                              <a:lumMod val="65000"/>
                              <a:lumOff val="35000"/>
                            </a:schemeClr>
                          </a:solidFill>
                          <a:latin typeface="Cambria Math" panose="02040503050406030204" pitchFamily="18" charset="0"/>
                        </a:rPr>
                        <m:t>g</m:t>
                      </m:r>
                      <m:r>
                        <a:rPr lang="fr-FR" sz="9600" b="0" i="1" smtClean="0">
                          <a:solidFill>
                            <a:schemeClr val="tx1">
                              <a:lumMod val="65000"/>
                              <a:lumOff val="35000"/>
                            </a:schemeClr>
                          </a:solidFill>
                          <a:latin typeface="Cambria Math" panose="02040503050406030204" pitchFamily="18" charset="0"/>
                        </a:rPr>
                        <m:t>=</m:t>
                      </m:r>
                      <m:r>
                        <a:rPr lang="fr-FR" sz="9600" b="0" i="1" smtClean="0">
                          <a:solidFill>
                            <a:schemeClr val="tx1">
                              <a:lumMod val="65000"/>
                              <a:lumOff val="35000"/>
                            </a:schemeClr>
                          </a:solidFill>
                          <a:latin typeface="Cambria Math" panose="02040503050406030204" pitchFamily="18" charset="0"/>
                        </a:rPr>
                        <m:t>𝐵</m:t>
                      </m:r>
                    </m:oMath>
                  </m:oMathPara>
                </a14:m>
                <a:endParaRPr lang="fr-FR" sz="9600" dirty="0">
                  <a:solidFill>
                    <a:schemeClr val="tx1">
                      <a:lumMod val="65000"/>
                      <a:lumOff val="35000"/>
                    </a:schemeClr>
                  </a:solidFill>
                </a:endParaRPr>
              </a:p>
            </p:txBody>
          </p:sp>
        </mc:Choice>
        <mc:Fallback xmlns="">
          <p:sp>
            <p:nvSpPr>
              <p:cNvPr id="13" name="ZoneTexte 12">
                <a:extLst>
                  <a:ext uri="{FF2B5EF4-FFF2-40B4-BE49-F238E27FC236}">
                    <a16:creationId xmlns:a16="http://schemas.microsoft.com/office/drawing/2014/main" id="{5C639562-C890-157E-45B2-E2DEEB41497A}"/>
                  </a:ext>
                </a:extLst>
              </p:cNvPr>
              <p:cNvSpPr txBox="1">
                <a:spLocks noRot="1" noChangeAspect="1" noMove="1" noResize="1" noEditPoints="1" noAdjustHandles="1" noChangeArrowheads="1" noChangeShapeType="1" noTextEdit="1"/>
              </p:cNvSpPr>
              <p:nvPr/>
            </p:nvSpPr>
            <p:spPr>
              <a:xfrm>
                <a:off x="4351154" y="3152213"/>
                <a:ext cx="3333092" cy="147732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3F3FB22D-3EF3-EBC9-8ECD-3D607F07B5E4}"/>
                  </a:ext>
                </a:extLst>
              </p:cNvPr>
              <p:cNvSpPr txBox="1"/>
              <p:nvPr/>
            </p:nvSpPr>
            <p:spPr>
              <a:xfrm>
                <a:off x="7742764" y="1417185"/>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14" name="ZoneTexte 13">
                <a:extLst>
                  <a:ext uri="{FF2B5EF4-FFF2-40B4-BE49-F238E27FC236}">
                    <a16:creationId xmlns:a16="http://schemas.microsoft.com/office/drawing/2014/main" id="{3F3FB22D-3EF3-EBC9-8ECD-3D607F07B5E4}"/>
                  </a:ext>
                </a:extLst>
              </p:cNvPr>
              <p:cNvSpPr txBox="1">
                <a:spLocks noRot="1" noChangeAspect="1" noMove="1" noResize="1" noEditPoints="1" noAdjustHandles="1" noChangeArrowheads="1" noChangeShapeType="1" noTextEdit="1"/>
              </p:cNvSpPr>
              <p:nvPr/>
            </p:nvSpPr>
            <p:spPr>
              <a:xfrm>
                <a:off x="7742764" y="1417185"/>
                <a:ext cx="991489"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7CE9885D-789C-BE27-A36D-BF736272E18E}"/>
                  </a:ext>
                </a:extLst>
              </p:cNvPr>
              <p:cNvSpPr txBox="1"/>
              <p:nvPr/>
            </p:nvSpPr>
            <p:spPr>
              <a:xfrm>
                <a:off x="5286929" y="1416419"/>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15" name="ZoneTexte 14">
                <a:extLst>
                  <a:ext uri="{FF2B5EF4-FFF2-40B4-BE49-F238E27FC236}">
                    <a16:creationId xmlns:a16="http://schemas.microsoft.com/office/drawing/2014/main" id="{7CE9885D-789C-BE27-A36D-BF736272E18E}"/>
                  </a:ext>
                </a:extLst>
              </p:cNvPr>
              <p:cNvSpPr txBox="1">
                <a:spLocks noRot="1" noChangeAspect="1" noMove="1" noResize="1" noEditPoints="1" noAdjustHandles="1" noChangeArrowheads="1" noChangeShapeType="1" noTextEdit="1"/>
              </p:cNvSpPr>
              <p:nvPr/>
            </p:nvSpPr>
            <p:spPr>
              <a:xfrm>
                <a:off x="5286929" y="1416419"/>
                <a:ext cx="1199046" cy="14773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ZoneTexte 15">
                <a:extLst>
                  <a:ext uri="{FF2B5EF4-FFF2-40B4-BE49-F238E27FC236}">
                    <a16:creationId xmlns:a16="http://schemas.microsoft.com/office/drawing/2014/main" id="{009435AF-D863-5905-9B35-E09240E2A1DB}"/>
                  </a:ext>
                </a:extLst>
              </p:cNvPr>
              <p:cNvSpPr txBox="1"/>
              <p:nvPr/>
            </p:nvSpPr>
            <p:spPr>
              <a:xfrm>
                <a:off x="6549681" y="1416419"/>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16" name="ZoneTexte 15">
                <a:extLst>
                  <a:ext uri="{FF2B5EF4-FFF2-40B4-BE49-F238E27FC236}">
                    <a16:creationId xmlns:a16="http://schemas.microsoft.com/office/drawing/2014/main" id="{009435AF-D863-5905-9B35-E09240E2A1DB}"/>
                  </a:ext>
                </a:extLst>
              </p:cNvPr>
              <p:cNvSpPr txBox="1">
                <a:spLocks noRot="1" noChangeAspect="1" noMove="1" noResize="1" noEditPoints="1" noAdjustHandles="1" noChangeArrowheads="1" noChangeShapeType="1" noTextEdit="1"/>
              </p:cNvSpPr>
              <p:nvPr/>
            </p:nvSpPr>
            <p:spPr>
              <a:xfrm>
                <a:off x="6549681" y="1416419"/>
                <a:ext cx="1070037" cy="14773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D3DA523F-5490-56BD-7A54-9A72B5DF9326}"/>
                  </a:ext>
                </a:extLst>
              </p:cNvPr>
              <p:cNvSpPr txBox="1"/>
              <p:nvPr/>
            </p:nvSpPr>
            <p:spPr>
              <a:xfrm>
                <a:off x="4397751" y="1416419"/>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7" name="ZoneTexte 16">
                <a:extLst>
                  <a:ext uri="{FF2B5EF4-FFF2-40B4-BE49-F238E27FC236}">
                    <a16:creationId xmlns:a16="http://schemas.microsoft.com/office/drawing/2014/main" id="{D3DA523F-5490-56BD-7A54-9A72B5DF9326}"/>
                  </a:ext>
                </a:extLst>
              </p:cNvPr>
              <p:cNvSpPr txBox="1">
                <a:spLocks noRot="1" noChangeAspect="1" noMove="1" noResize="1" noEditPoints="1" noAdjustHandles="1" noChangeArrowheads="1" noChangeShapeType="1" noTextEdit="1"/>
              </p:cNvSpPr>
              <p:nvPr/>
            </p:nvSpPr>
            <p:spPr>
              <a:xfrm>
                <a:off x="4397751" y="1416419"/>
                <a:ext cx="873251" cy="14773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8F521B41-16FA-78CA-0704-5C20F7CEF2F7}"/>
                  </a:ext>
                </a:extLst>
              </p:cNvPr>
              <p:cNvSpPr txBox="1"/>
              <p:nvPr/>
            </p:nvSpPr>
            <p:spPr>
              <a:xfrm>
                <a:off x="7352998" y="3152213"/>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8" name="ZoneTexte 17">
                <a:extLst>
                  <a:ext uri="{FF2B5EF4-FFF2-40B4-BE49-F238E27FC236}">
                    <a16:creationId xmlns:a16="http://schemas.microsoft.com/office/drawing/2014/main" id="{8F521B41-16FA-78CA-0704-5C20F7CEF2F7}"/>
                  </a:ext>
                </a:extLst>
              </p:cNvPr>
              <p:cNvSpPr txBox="1">
                <a:spLocks noRot="1" noChangeAspect="1" noMove="1" noResize="1" noEditPoints="1" noAdjustHandles="1" noChangeArrowheads="1" noChangeShapeType="1" noTextEdit="1"/>
              </p:cNvSpPr>
              <p:nvPr/>
            </p:nvSpPr>
            <p:spPr>
              <a:xfrm>
                <a:off x="7352998" y="3152213"/>
                <a:ext cx="873251" cy="14773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2ED7D124-06CE-ECC3-30BC-422EF26D0307}"/>
                  </a:ext>
                </a:extLst>
              </p:cNvPr>
              <p:cNvSpPr txBox="1"/>
              <p:nvPr/>
            </p:nvSpPr>
            <p:spPr>
              <a:xfrm>
                <a:off x="7322921" y="1512809"/>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9" name="ZoneTexte 18">
                <a:extLst>
                  <a:ext uri="{FF2B5EF4-FFF2-40B4-BE49-F238E27FC236}">
                    <a16:creationId xmlns:a16="http://schemas.microsoft.com/office/drawing/2014/main" id="{2ED7D124-06CE-ECC3-30BC-422EF26D0307}"/>
                  </a:ext>
                </a:extLst>
              </p:cNvPr>
              <p:cNvSpPr txBox="1">
                <a:spLocks noRot="1" noChangeAspect="1" noMove="1" noResize="1" noEditPoints="1" noAdjustHandles="1" noChangeArrowheads="1" noChangeShapeType="1" noTextEdit="1"/>
              </p:cNvSpPr>
              <p:nvPr/>
            </p:nvSpPr>
            <p:spPr>
              <a:xfrm>
                <a:off x="7322921" y="1512809"/>
                <a:ext cx="703718" cy="553998"/>
              </a:xfrm>
              <a:prstGeom prst="rect">
                <a:avLst/>
              </a:prstGeom>
              <a:blipFill>
                <a:blip r:embed="rId8"/>
                <a:stretch>
                  <a:fillRect/>
                </a:stretch>
              </a:blipFill>
            </p:spPr>
            <p:txBody>
              <a:bodyPr/>
              <a:lstStyle/>
              <a:p>
                <a:r>
                  <a:rPr lang="en-US">
                    <a:noFill/>
                  </a:rPr>
                  <a:t> </a:t>
                </a:r>
              </a:p>
            </p:txBody>
          </p:sp>
        </mc:Fallback>
      </mc:AlternateContent>
      <p:grpSp>
        <p:nvGrpSpPr>
          <p:cNvPr id="20" name="Groupe 19">
            <a:extLst>
              <a:ext uri="{FF2B5EF4-FFF2-40B4-BE49-F238E27FC236}">
                <a16:creationId xmlns:a16="http://schemas.microsoft.com/office/drawing/2014/main" id="{CF448536-9795-BBBE-F2A6-E70CEB33D032}"/>
              </a:ext>
            </a:extLst>
          </p:cNvPr>
          <p:cNvGrpSpPr/>
          <p:nvPr/>
        </p:nvGrpSpPr>
        <p:grpSpPr>
          <a:xfrm>
            <a:off x="6549681" y="1416419"/>
            <a:ext cx="2184572" cy="1478094"/>
            <a:chOff x="9715483" y="1472835"/>
            <a:chExt cx="2184572" cy="1478094"/>
          </a:xfrm>
        </p:grpSpPr>
        <mc:AlternateContent xmlns:mc="http://schemas.openxmlformats.org/markup-compatibility/2006" xmlns:a14="http://schemas.microsoft.com/office/drawing/2010/main">
          <mc:Choice Requires="a14">
            <p:sp>
              <p:nvSpPr>
                <p:cNvPr id="21" name="ZoneTexte 20">
                  <a:extLst>
                    <a:ext uri="{FF2B5EF4-FFF2-40B4-BE49-F238E27FC236}">
                      <a16:creationId xmlns:a16="http://schemas.microsoft.com/office/drawing/2014/main" id="{1734702A-C29F-18A8-DC52-3B5608C7E19E}"/>
                    </a:ext>
                  </a:extLst>
                </p:cNvPr>
                <p:cNvSpPr txBox="1"/>
                <p:nvPr/>
              </p:nvSpPr>
              <p:spPr>
                <a:xfrm>
                  <a:off x="10908566" y="1473601"/>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0831AFCA-1D68-818D-AD12-DA1700138FFC}"/>
                    </a:ext>
                  </a:extLst>
                </p:cNvPr>
                <p:cNvSpPr txBox="1">
                  <a:spLocks noRot="1" noChangeAspect="1" noMove="1" noResize="1" noEditPoints="1" noAdjustHandles="1" noChangeArrowheads="1" noChangeShapeType="1" noTextEdit="1"/>
                </p:cNvSpPr>
                <p:nvPr/>
              </p:nvSpPr>
              <p:spPr>
                <a:xfrm>
                  <a:off x="10908566" y="1473601"/>
                  <a:ext cx="991489" cy="1477328"/>
                </a:xfrm>
                <a:prstGeom prst="rect">
                  <a:avLst/>
                </a:prstGeom>
                <a:blipFill>
                  <a:blip r:embed="rId9"/>
                  <a:stretch>
                    <a:fillRect l="-41772" r="-37975" b="-3220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7AF8DB6F-B107-3B85-9E6A-F80B763678A0}"/>
                    </a:ext>
                  </a:extLst>
                </p:cNvPr>
                <p:cNvSpPr txBox="1"/>
                <p:nvPr/>
              </p:nvSpPr>
              <p:spPr>
                <a:xfrm>
                  <a:off x="9715483" y="1472835"/>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8F2BEAC8-2048-5B53-60A8-7DD08E5405AD}"/>
                    </a:ext>
                  </a:extLst>
                </p:cNvPr>
                <p:cNvSpPr txBox="1">
                  <a:spLocks noRot="1" noChangeAspect="1" noMove="1" noResize="1" noEditPoints="1" noAdjustHandles="1" noChangeArrowheads="1" noChangeShapeType="1" noTextEdit="1"/>
                </p:cNvSpPr>
                <p:nvPr/>
              </p:nvSpPr>
              <p:spPr>
                <a:xfrm>
                  <a:off x="9715483" y="1472835"/>
                  <a:ext cx="1070037" cy="1477328"/>
                </a:xfrm>
                <a:prstGeom prst="rect">
                  <a:avLst/>
                </a:prstGeom>
                <a:blipFill>
                  <a:blip r:embed="rId10"/>
                  <a:stretch>
                    <a:fillRect l="-24419" r="-23256" b="-508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77B4F4DF-765D-4230-3114-6B0E10B0D0CE}"/>
                    </a:ext>
                  </a:extLst>
                </p:cNvPr>
                <p:cNvSpPr txBox="1"/>
                <p:nvPr/>
              </p:nvSpPr>
              <p:spPr>
                <a:xfrm>
                  <a:off x="10488723" y="1569225"/>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94D8CD75-690C-88B4-3A2D-C3B42E42B4CF}"/>
                    </a:ext>
                  </a:extLst>
                </p:cNvPr>
                <p:cNvSpPr txBox="1">
                  <a:spLocks noRot="1" noChangeAspect="1" noMove="1" noResize="1" noEditPoints="1" noAdjustHandles="1" noChangeArrowheads="1" noChangeShapeType="1" noTextEdit="1"/>
                </p:cNvSpPr>
                <p:nvPr/>
              </p:nvSpPr>
              <p:spPr>
                <a:xfrm>
                  <a:off x="10488723" y="1569225"/>
                  <a:ext cx="703718" cy="553998"/>
                </a:xfrm>
                <a:prstGeom prst="rect">
                  <a:avLst/>
                </a:prstGeom>
                <a:blipFill>
                  <a:blip r:embed="rId11"/>
                  <a:stretch>
                    <a:fillRect l="-1786" r="-14286" b="-6818"/>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5063EC84-74DB-4252-E830-F26032F2A3AF}"/>
                  </a:ext>
                </a:extLst>
              </p:cNvPr>
              <p:cNvSpPr txBox="1"/>
              <p:nvPr/>
            </p:nvSpPr>
            <p:spPr>
              <a:xfrm>
                <a:off x="734565" y="5477613"/>
                <a:ext cx="10861288" cy="707886"/>
              </a:xfrm>
              <a:prstGeom prst="rect">
                <a:avLst/>
              </a:prstGeom>
              <a:noFill/>
            </p:spPr>
            <p:txBody>
              <a:bodyPr wrap="square" rtlCol="0">
                <a:spAutoFit/>
              </a:bodyPr>
              <a:lstStyle/>
              <a:p>
                <a:pPr algn="ctr"/>
                <a:r>
                  <a:rPr lang="fr-FR" sz="4000" dirty="0">
                    <a:solidFill>
                      <a:srgbClr val="595959"/>
                    </a:solidFill>
                    <a:latin typeface="Palatino" pitchFamily="2" charset="77"/>
                    <a:ea typeface="Palatino" pitchFamily="2" charset="77"/>
                    <a:cs typeface="CMU Sans Serif Medium" panose="02000603000000000000" pitchFamily="2" charset="0"/>
                  </a:rPr>
                  <a:t>R</a:t>
                </a:r>
                <a14:m>
                  <m:oMath xmlns:m="http://schemas.openxmlformats.org/officeDocument/2006/math">
                    <m:r>
                      <m:rPr>
                        <m:sty m:val="p"/>
                      </m:rPr>
                      <a:rPr lang="fr-FR" sz="4000" b="0" i="0" smtClean="0">
                        <a:solidFill>
                          <a:srgbClr val="595959"/>
                        </a:solidFill>
                        <a:latin typeface="Cambria Math" panose="02040503050406030204" pitchFamily="18" charset="0"/>
                        <a:ea typeface="Palatino" pitchFamily="2" charset="77"/>
                        <a:cs typeface="CMU SANS SERIF MEDIUM" panose="02000603000000000000" pitchFamily="2" charset="0"/>
                      </a:rPr>
                      <m:t>esolve</m:t>
                    </m:r>
                    <m:r>
                      <a:rPr lang="fr-FR" sz="4000" b="0" i="0" smtClean="0">
                        <a:solidFill>
                          <a:srgbClr val="595959"/>
                        </a:solidFill>
                        <a:latin typeface="Cambria Math" panose="02040503050406030204" pitchFamily="18" charset="0"/>
                        <a:ea typeface="Palatino" pitchFamily="2" charset="77"/>
                        <a:cs typeface="CMU SANS SERIF MEDIUM" panose="02000603000000000000" pitchFamily="2" charset="0"/>
                      </a:rPr>
                      <m:t> </m:t>
                    </m:r>
                    <m:r>
                      <a:rPr lang="fr-FR" sz="4000" b="0" i="1" smtClean="0">
                        <a:solidFill>
                          <a:srgbClr val="595959"/>
                        </a:solidFill>
                        <a:latin typeface="Cambria Math" panose="02040503050406030204" pitchFamily="18" charset="0"/>
                        <a:ea typeface="Palatino" pitchFamily="2" charset="77"/>
                        <a:cs typeface="CMU SANS SERIF MEDIUM" panose="02000603000000000000" pitchFamily="2" charset="0"/>
                      </a:rPr>
                      <m:t>𝑠</m:t>
                    </m:r>
                  </m:oMath>
                </a14:m>
                <a:r>
                  <a:rPr lang="en-GB" sz="4000" dirty="0">
                    <a:solidFill>
                      <a:srgbClr val="595959"/>
                    </a:solidFill>
                    <a:latin typeface="Palatino" pitchFamily="2" charset="77"/>
                    <a:ea typeface="Palatino" pitchFamily="2" charset="77"/>
                    <a:cs typeface="CMU Sans Serif Medium" panose="02000603000000000000" pitchFamily="2" charset="0"/>
                  </a:rPr>
                  <a:t> and </a:t>
                </a:r>
                <a14:m>
                  <m:oMath xmlns:m="http://schemas.openxmlformats.org/officeDocument/2006/math">
                    <m:r>
                      <a:rPr lang="fr-FR" sz="4000" b="0" i="1" smtClean="0">
                        <a:solidFill>
                          <a:srgbClr val="595959"/>
                        </a:solidFill>
                        <a:latin typeface="Cambria Math" panose="02040503050406030204" pitchFamily="18" charset="0"/>
                        <a:ea typeface="Palatino" pitchFamily="2" charset="77"/>
                        <a:cs typeface="CMU Sans Serif Medium" panose="02000603000000000000" pitchFamily="2" charset="0"/>
                      </a:rPr>
                      <m:t>𝑔</m:t>
                    </m:r>
                  </m:oMath>
                </a14:m>
                <a:endParaRPr lang="en-GB" sz="4000" dirty="0">
                  <a:solidFill>
                    <a:srgbClr val="595959"/>
                  </a:solidFill>
                  <a:latin typeface="Palatino" pitchFamily="2" charset="77"/>
                  <a:ea typeface="Palatino" pitchFamily="2" charset="77"/>
                  <a:cs typeface="CMU Sans Serif Medium" panose="02000603000000000000" pitchFamily="2" charset="0"/>
                </a:endParaRPr>
              </a:p>
            </p:txBody>
          </p:sp>
        </mc:Choice>
        <mc:Fallback xmlns="">
          <p:sp>
            <p:nvSpPr>
              <p:cNvPr id="24" name="ZoneTexte 23">
                <a:extLst>
                  <a:ext uri="{FF2B5EF4-FFF2-40B4-BE49-F238E27FC236}">
                    <a16:creationId xmlns:a16="http://schemas.microsoft.com/office/drawing/2014/main" id="{5063EC84-74DB-4252-E830-F26032F2A3AF}"/>
                  </a:ext>
                </a:extLst>
              </p:cNvPr>
              <p:cNvSpPr txBox="1">
                <a:spLocks noRot="1" noChangeAspect="1" noMove="1" noResize="1" noEditPoints="1" noAdjustHandles="1" noChangeArrowheads="1" noChangeShapeType="1" noTextEdit="1"/>
              </p:cNvSpPr>
              <p:nvPr/>
            </p:nvSpPr>
            <p:spPr>
              <a:xfrm>
                <a:off x="734565" y="5477613"/>
                <a:ext cx="10861288" cy="707886"/>
              </a:xfrm>
              <a:prstGeom prst="rect">
                <a:avLst/>
              </a:prstGeom>
              <a:blipFill>
                <a:blip r:embed="rId12"/>
                <a:stretch>
                  <a:fillRect t="-15517" b="-36207"/>
                </a:stretch>
              </a:blipFill>
            </p:spPr>
            <p:txBody>
              <a:bodyPr/>
              <a:lstStyle/>
              <a:p>
                <a:r>
                  <a:rPr lang="en-US">
                    <a:noFill/>
                  </a:rPr>
                  <a:t> </a:t>
                </a:r>
              </a:p>
            </p:txBody>
          </p:sp>
        </mc:Fallback>
      </mc:AlternateContent>
    </p:spTree>
    <p:extLst>
      <p:ext uri="{BB962C8B-B14F-4D97-AF65-F5344CB8AC3E}">
        <p14:creationId xmlns:p14="http://schemas.microsoft.com/office/powerpoint/2010/main" val="276083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Model definition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28</a:t>
            </a:fld>
            <a:endParaRPr lang="fr-FR" dirty="0"/>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F49363A-651E-F47F-2850-4D9880B923FB}"/>
                  </a:ext>
                </a:extLst>
              </p:cNvPr>
              <p:cNvSpPr txBox="1"/>
              <p:nvPr/>
            </p:nvSpPr>
            <p:spPr>
              <a:xfrm>
                <a:off x="734565" y="5477613"/>
                <a:ext cx="10861288" cy="707886"/>
              </a:xfrm>
              <a:prstGeom prst="rect">
                <a:avLst/>
              </a:prstGeom>
              <a:noFill/>
            </p:spPr>
            <p:txBody>
              <a:bodyPr wrap="square" rtlCol="0">
                <a:spAutoFit/>
              </a:bodyPr>
              <a:lstStyle/>
              <a:p>
                <a:pPr algn="ctr"/>
                <a:r>
                  <a:rPr lang="fr-FR" sz="4000" dirty="0">
                    <a:solidFill>
                      <a:srgbClr val="595959"/>
                    </a:solidFill>
                    <a:latin typeface="Palatino" pitchFamily="2" charset="77"/>
                    <a:ea typeface="Palatino" pitchFamily="2" charset="77"/>
                    <a:cs typeface="CMU Sans Serif Medium" panose="02000603000000000000" pitchFamily="2" charset="0"/>
                  </a:rPr>
                  <a:t>R</a:t>
                </a:r>
                <a14:m>
                  <m:oMath xmlns:m="http://schemas.openxmlformats.org/officeDocument/2006/math">
                    <m:r>
                      <m:rPr>
                        <m:sty m:val="p"/>
                      </m:rPr>
                      <a:rPr lang="fr-FR" sz="4000" b="0" i="0" smtClean="0">
                        <a:solidFill>
                          <a:srgbClr val="595959"/>
                        </a:solidFill>
                        <a:latin typeface="Cambria Math" panose="02040503050406030204" pitchFamily="18" charset="0"/>
                        <a:ea typeface="Palatino" pitchFamily="2" charset="77"/>
                        <a:cs typeface="CMU SANS SERIF MEDIUM" panose="02000603000000000000" pitchFamily="2" charset="0"/>
                      </a:rPr>
                      <m:t>esolve</m:t>
                    </m:r>
                    <m:r>
                      <a:rPr lang="fr-FR" sz="4000" b="0" i="0" smtClean="0">
                        <a:solidFill>
                          <a:srgbClr val="595959"/>
                        </a:solidFill>
                        <a:latin typeface="Cambria Math" panose="02040503050406030204" pitchFamily="18" charset="0"/>
                        <a:ea typeface="Palatino" pitchFamily="2" charset="77"/>
                        <a:cs typeface="CMU SANS SERIF MEDIUM" panose="02000603000000000000" pitchFamily="2" charset="0"/>
                      </a:rPr>
                      <m:t> </m:t>
                    </m:r>
                    <m:r>
                      <a:rPr lang="fr-FR" sz="4000" b="0" i="1" smtClean="0">
                        <a:solidFill>
                          <a:srgbClr val="595959"/>
                        </a:solidFill>
                        <a:latin typeface="Cambria Math" panose="02040503050406030204" pitchFamily="18" charset="0"/>
                        <a:ea typeface="Palatino" pitchFamily="2" charset="77"/>
                        <a:cs typeface="CMU SANS SERIF MEDIUM" panose="02000603000000000000" pitchFamily="2" charset="0"/>
                      </a:rPr>
                      <m:t>𝑠</m:t>
                    </m:r>
                  </m:oMath>
                </a14:m>
                <a:r>
                  <a:rPr lang="en-GB" sz="4000" dirty="0">
                    <a:solidFill>
                      <a:srgbClr val="595959"/>
                    </a:solidFill>
                    <a:latin typeface="Palatino" pitchFamily="2" charset="77"/>
                    <a:ea typeface="Palatino" pitchFamily="2" charset="77"/>
                    <a:cs typeface="CMU Sans Serif Medium" panose="02000603000000000000" pitchFamily="2" charset="0"/>
                  </a:rPr>
                  <a:t> and </a:t>
                </a:r>
                <a14:m>
                  <m:oMath xmlns:m="http://schemas.openxmlformats.org/officeDocument/2006/math">
                    <m:r>
                      <a:rPr lang="fr-FR" sz="4000" b="0" i="1" smtClean="0">
                        <a:solidFill>
                          <a:srgbClr val="595959"/>
                        </a:solidFill>
                        <a:latin typeface="Cambria Math" panose="02040503050406030204" pitchFamily="18" charset="0"/>
                        <a:ea typeface="Palatino" pitchFamily="2" charset="77"/>
                        <a:cs typeface="CMU Sans Serif Medium" panose="02000603000000000000" pitchFamily="2" charset="0"/>
                      </a:rPr>
                      <m:t>𝑔</m:t>
                    </m:r>
                  </m:oMath>
                </a14:m>
                <a:endParaRPr lang="en-GB" sz="4000" dirty="0">
                  <a:solidFill>
                    <a:srgbClr val="595959"/>
                  </a:solidFill>
                  <a:latin typeface="Palatino" pitchFamily="2" charset="77"/>
                  <a:ea typeface="Palatino" pitchFamily="2" charset="77"/>
                  <a:cs typeface="CMU Sans Serif Medium" panose="02000603000000000000" pitchFamily="2" charset="0"/>
                </a:endParaRPr>
              </a:p>
            </p:txBody>
          </p:sp>
        </mc:Choice>
        <mc:Fallback xmlns="">
          <p:sp>
            <p:nvSpPr>
              <p:cNvPr id="3" name="ZoneTexte 2">
                <a:extLst>
                  <a:ext uri="{FF2B5EF4-FFF2-40B4-BE49-F238E27FC236}">
                    <a16:creationId xmlns:a16="http://schemas.microsoft.com/office/drawing/2014/main" id="{7F49363A-651E-F47F-2850-4D9880B923FB}"/>
                  </a:ext>
                </a:extLst>
              </p:cNvPr>
              <p:cNvSpPr txBox="1">
                <a:spLocks noRot="1" noChangeAspect="1" noMove="1" noResize="1" noEditPoints="1" noAdjustHandles="1" noChangeArrowheads="1" noChangeShapeType="1" noTextEdit="1"/>
              </p:cNvSpPr>
              <p:nvPr/>
            </p:nvSpPr>
            <p:spPr>
              <a:xfrm>
                <a:off x="734565" y="5477613"/>
                <a:ext cx="10861288" cy="707886"/>
              </a:xfrm>
              <a:prstGeom prst="rect">
                <a:avLst/>
              </a:prstGeom>
              <a:blipFill>
                <a:blip r:embed="rId3"/>
                <a:stretch>
                  <a:fillRect t="-15517" b="-36207"/>
                </a:stretch>
              </a:blipFill>
            </p:spPr>
            <p:txBody>
              <a:bodyPr/>
              <a:lstStyle/>
              <a:p>
                <a:r>
                  <a:rPr lang="en-US">
                    <a:noFill/>
                  </a:rPr>
                  <a:t> </a:t>
                </a:r>
              </a:p>
            </p:txBody>
          </p:sp>
        </mc:Fallback>
      </mc:AlternateContent>
      <p:sp>
        <p:nvSpPr>
          <p:cNvPr id="4" name="Accolade ouvrante 3">
            <a:extLst>
              <a:ext uri="{FF2B5EF4-FFF2-40B4-BE49-F238E27FC236}">
                <a16:creationId xmlns:a16="http://schemas.microsoft.com/office/drawing/2014/main" id="{204C0830-D83B-F17A-27CE-AE739AE47681}"/>
              </a:ext>
            </a:extLst>
          </p:cNvPr>
          <p:cNvSpPr/>
          <p:nvPr/>
        </p:nvSpPr>
        <p:spPr>
          <a:xfrm>
            <a:off x="3804600" y="1473601"/>
            <a:ext cx="427379" cy="3294619"/>
          </a:xfrm>
          <a:prstGeom prst="leftBrace">
            <a:avLst>
              <a:gd name="adj1" fmla="val 57171"/>
              <a:gd name="adj2" fmla="val 5000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B798CE4-B2DF-F824-7400-90DC8782CD11}"/>
                  </a:ext>
                </a:extLst>
              </p:cNvPr>
              <p:cNvSpPr txBox="1"/>
              <p:nvPr/>
            </p:nvSpPr>
            <p:spPr>
              <a:xfrm>
                <a:off x="4351154" y="3152213"/>
                <a:ext cx="3333092"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9600" b="0" i="0" smtClean="0">
                          <a:solidFill>
                            <a:schemeClr val="tx1">
                              <a:lumMod val="65000"/>
                              <a:lumOff val="35000"/>
                            </a:schemeClr>
                          </a:solidFill>
                          <a:latin typeface="Cambria Math" panose="02040503050406030204" pitchFamily="18" charset="0"/>
                        </a:rPr>
                        <m:t>g</m:t>
                      </m:r>
                      <m:r>
                        <a:rPr lang="fr-FR" sz="9600" b="0" i="1" smtClean="0">
                          <a:solidFill>
                            <a:schemeClr val="tx1">
                              <a:lumMod val="65000"/>
                              <a:lumOff val="35000"/>
                            </a:schemeClr>
                          </a:solidFill>
                          <a:latin typeface="Cambria Math" panose="02040503050406030204" pitchFamily="18" charset="0"/>
                        </a:rPr>
                        <m:t>=</m:t>
                      </m:r>
                      <m:r>
                        <a:rPr lang="fr-FR" sz="9600" b="0" i="1" smtClean="0">
                          <a:solidFill>
                            <a:schemeClr val="tx1">
                              <a:lumMod val="65000"/>
                              <a:lumOff val="35000"/>
                            </a:schemeClr>
                          </a:solidFill>
                          <a:latin typeface="Cambria Math" panose="02040503050406030204" pitchFamily="18" charset="0"/>
                        </a:rPr>
                        <m:t>𝐵</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AB798CE4-B2DF-F824-7400-90DC8782CD11}"/>
                  </a:ext>
                </a:extLst>
              </p:cNvPr>
              <p:cNvSpPr txBox="1">
                <a:spLocks noRot="1" noChangeAspect="1" noMove="1" noResize="1" noEditPoints="1" noAdjustHandles="1" noChangeArrowheads="1" noChangeShapeType="1" noTextEdit="1"/>
              </p:cNvSpPr>
              <p:nvPr/>
            </p:nvSpPr>
            <p:spPr>
              <a:xfrm>
                <a:off x="4351154" y="3152213"/>
                <a:ext cx="3333092" cy="14773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0CAA6A8-8F87-E10B-3241-0E65C98E9AA1}"/>
                  </a:ext>
                </a:extLst>
              </p:cNvPr>
              <p:cNvSpPr txBox="1"/>
              <p:nvPr/>
            </p:nvSpPr>
            <p:spPr>
              <a:xfrm>
                <a:off x="7742764" y="1417185"/>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7" name="ZoneTexte 6">
                <a:extLst>
                  <a:ext uri="{FF2B5EF4-FFF2-40B4-BE49-F238E27FC236}">
                    <a16:creationId xmlns:a16="http://schemas.microsoft.com/office/drawing/2014/main" id="{40CAA6A8-8F87-E10B-3241-0E65C98E9AA1}"/>
                  </a:ext>
                </a:extLst>
              </p:cNvPr>
              <p:cNvSpPr txBox="1">
                <a:spLocks noRot="1" noChangeAspect="1" noMove="1" noResize="1" noEditPoints="1" noAdjustHandles="1" noChangeArrowheads="1" noChangeShapeType="1" noTextEdit="1"/>
              </p:cNvSpPr>
              <p:nvPr/>
            </p:nvSpPr>
            <p:spPr>
              <a:xfrm>
                <a:off x="7742764" y="1417185"/>
                <a:ext cx="991489" cy="14773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5D20A84-2304-65EF-41F5-01916CE26AD1}"/>
                  </a:ext>
                </a:extLst>
              </p:cNvPr>
              <p:cNvSpPr txBox="1"/>
              <p:nvPr/>
            </p:nvSpPr>
            <p:spPr>
              <a:xfrm>
                <a:off x="5286929" y="1416419"/>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8" name="ZoneTexte 7">
                <a:extLst>
                  <a:ext uri="{FF2B5EF4-FFF2-40B4-BE49-F238E27FC236}">
                    <a16:creationId xmlns:a16="http://schemas.microsoft.com/office/drawing/2014/main" id="{35D20A84-2304-65EF-41F5-01916CE26AD1}"/>
                  </a:ext>
                </a:extLst>
              </p:cNvPr>
              <p:cNvSpPr txBox="1">
                <a:spLocks noRot="1" noChangeAspect="1" noMove="1" noResize="1" noEditPoints="1" noAdjustHandles="1" noChangeArrowheads="1" noChangeShapeType="1" noTextEdit="1"/>
              </p:cNvSpPr>
              <p:nvPr/>
            </p:nvSpPr>
            <p:spPr>
              <a:xfrm>
                <a:off x="5286929" y="1416419"/>
                <a:ext cx="1199046" cy="14773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3F217EA6-7690-AB56-EE6F-3B32FA448C26}"/>
                  </a:ext>
                </a:extLst>
              </p:cNvPr>
              <p:cNvSpPr txBox="1"/>
              <p:nvPr/>
            </p:nvSpPr>
            <p:spPr>
              <a:xfrm>
                <a:off x="6549681" y="1416419"/>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9" name="ZoneTexte 8">
                <a:extLst>
                  <a:ext uri="{FF2B5EF4-FFF2-40B4-BE49-F238E27FC236}">
                    <a16:creationId xmlns:a16="http://schemas.microsoft.com/office/drawing/2014/main" id="{3F217EA6-7690-AB56-EE6F-3B32FA448C26}"/>
                  </a:ext>
                </a:extLst>
              </p:cNvPr>
              <p:cNvSpPr txBox="1">
                <a:spLocks noRot="1" noChangeAspect="1" noMove="1" noResize="1" noEditPoints="1" noAdjustHandles="1" noChangeArrowheads="1" noChangeShapeType="1" noTextEdit="1"/>
              </p:cNvSpPr>
              <p:nvPr/>
            </p:nvSpPr>
            <p:spPr>
              <a:xfrm>
                <a:off x="6549681" y="1416419"/>
                <a:ext cx="1070037" cy="14773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E86D26E-18D4-AAD8-ED51-76541298F64F}"/>
                  </a:ext>
                </a:extLst>
              </p:cNvPr>
              <p:cNvSpPr txBox="1"/>
              <p:nvPr/>
            </p:nvSpPr>
            <p:spPr>
              <a:xfrm>
                <a:off x="4397751" y="1416419"/>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CE86D26E-18D4-AAD8-ED51-76541298F64F}"/>
                  </a:ext>
                </a:extLst>
              </p:cNvPr>
              <p:cNvSpPr txBox="1">
                <a:spLocks noRot="1" noChangeAspect="1" noMove="1" noResize="1" noEditPoints="1" noAdjustHandles="1" noChangeArrowheads="1" noChangeShapeType="1" noTextEdit="1"/>
              </p:cNvSpPr>
              <p:nvPr/>
            </p:nvSpPr>
            <p:spPr>
              <a:xfrm>
                <a:off x="4397751" y="1416419"/>
                <a:ext cx="873251" cy="1477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2F547654-B2B0-1642-4A57-06B8CCA8BCAC}"/>
                  </a:ext>
                </a:extLst>
              </p:cNvPr>
              <p:cNvSpPr txBox="1"/>
              <p:nvPr/>
            </p:nvSpPr>
            <p:spPr>
              <a:xfrm>
                <a:off x="7322921" y="1512809"/>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1" name="ZoneTexte 10">
                <a:extLst>
                  <a:ext uri="{FF2B5EF4-FFF2-40B4-BE49-F238E27FC236}">
                    <a16:creationId xmlns:a16="http://schemas.microsoft.com/office/drawing/2014/main" id="{2F547654-B2B0-1642-4A57-06B8CCA8BCAC}"/>
                  </a:ext>
                </a:extLst>
              </p:cNvPr>
              <p:cNvSpPr txBox="1">
                <a:spLocks noRot="1" noChangeAspect="1" noMove="1" noResize="1" noEditPoints="1" noAdjustHandles="1" noChangeArrowheads="1" noChangeShapeType="1" noTextEdit="1"/>
              </p:cNvSpPr>
              <p:nvPr/>
            </p:nvSpPr>
            <p:spPr>
              <a:xfrm>
                <a:off x="7322921" y="1512809"/>
                <a:ext cx="703718" cy="553998"/>
              </a:xfrm>
              <a:prstGeom prst="rect">
                <a:avLst/>
              </a:prstGeom>
              <a:blipFill>
                <a:blip r:embed="rId9"/>
                <a:stretch>
                  <a:fillRect/>
                </a:stretch>
              </a:blipFill>
            </p:spPr>
            <p:txBody>
              <a:bodyPr/>
              <a:lstStyle/>
              <a:p>
                <a:r>
                  <a:rPr lang="en-US">
                    <a:noFill/>
                  </a:rPr>
                  <a:t> </a:t>
                </a:r>
              </a:p>
            </p:txBody>
          </p:sp>
        </mc:Fallback>
      </mc:AlternateContent>
      <p:grpSp>
        <p:nvGrpSpPr>
          <p:cNvPr id="12" name="Groupe 11">
            <a:extLst>
              <a:ext uri="{FF2B5EF4-FFF2-40B4-BE49-F238E27FC236}">
                <a16:creationId xmlns:a16="http://schemas.microsoft.com/office/drawing/2014/main" id="{B0660CDF-2883-2716-5503-A55153908F9C}"/>
              </a:ext>
            </a:extLst>
          </p:cNvPr>
          <p:cNvGrpSpPr/>
          <p:nvPr/>
        </p:nvGrpSpPr>
        <p:grpSpPr>
          <a:xfrm>
            <a:off x="7426910" y="3123002"/>
            <a:ext cx="2184572" cy="1478094"/>
            <a:chOff x="7293797" y="3123002"/>
            <a:chExt cx="2184572" cy="147809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0BA6525B-4E3C-EB2B-A15A-8EBC51B9E565}"/>
                    </a:ext>
                  </a:extLst>
                </p:cNvPr>
                <p:cNvSpPr txBox="1"/>
                <p:nvPr/>
              </p:nvSpPr>
              <p:spPr>
                <a:xfrm>
                  <a:off x="8486880" y="3123768"/>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1FB1861C-8358-599F-FFA3-8FC11C1EC520}"/>
                    </a:ext>
                  </a:extLst>
                </p:cNvPr>
                <p:cNvSpPr txBox="1">
                  <a:spLocks noRot="1" noChangeAspect="1" noMove="1" noResize="1" noEditPoints="1" noAdjustHandles="1" noChangeArrowheads="1" noChangeShapeType="1" noTextEdit="1"/>
                </p:cNvSpPr>
                <p:nvPr/>
              </p:nvSpPr>
              <p:spPr>
                <a:xfrm>
                  <a:off x="8486880" y="3123768"/>
                  <a:ext cx="991489" cy="1477328"/>
                </a:xfrm>
                <a:prstGeom prst="rect">
                  <a:avLst/>
                </a:prstGeom>
                <a:blipFill>
                  <a:blip r:embed="rId10"/>
                  <a:stretch>
                    <a:fillRect l="-41772" r="-37975" b="-330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5F994FF8-CED7-975F-CFD6-3521B37D7073}"/>
                    </a:ext>
                  </a:extLst>
                </p:cNvPr>
                <p:cNvSpPr txBox="1"/>
                <p:nvPr/>
              </p:nvSpPr>
              <p:spPr>
                <a:xfrm>
                  <a:off x="7293797" y="3123002"/>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628B8F27-B697-84C9-4D93-150CAE929E54}"/>
                    </a:ext>
                  </a:extLst>
                </p:cNvPr>
                <p:cNvSpPr txBox="1">
                  <a:spLocks noRot="1" noChangeAspect="1" noMove="1" noResize="1" noEditPoints="1" noAdjustHandles="1" noChangeArrowheads="1" noChangeShapeType="1" noTextEdit="1"/>
                </p:cNvSpPr>
                <p:nvPr/>
              </p:nvSpPr>
              <p:spPr>
                <a:xfrm>
                  <a:off x="7293797" y="3123002"/>
                  <a:ext cx="1070037" cy="1477328"/>
                </a:xfrm>
                <a:prstGeom prst="rect">
                  <a:avLst/>
                </a:prstGeom>
                <a:blipFill>
                  <a:blip r:embed="rId11"/>
                  <a:stretch>
                    <a:fillRect l="-24706" r="-24706" b="-508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621F5271-CA8E-0581-A587-3AA643E604BC}"/>
                    </a:ext>
                  </a:extLst>
                </p:cNvPr>
                <p:cNvSpPr txBox="1"/>
                <p:nvPr/>
              </p:nvSpPr>
              <p:spPr>
                <a:xfrm>
                  <a:off x="8067037" y="3219392"/>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053A8912-5358-DE66-12F7-614DCFD760C0}"/>
                    </a:ext>
                  </a:extLst>
                </p:cNvPr>
                <p:cNvSpPr txBox="1">
                  <a:spLocks noRot="1" noChangeAspect="1" noMove="1" noResize="1" noEditPoints="1" noAdjustHandles="1" noChangeArrowheads="1" noChangeShapeType="1" noTextEdit="1"/>
                </p:cNvSpPr>
                <p:nvPr/>
              </p:nvSpPr>
              <p:spPr>
                <a:xfrm>
                  <a:off x="8067037" y="3219392"/>
                  <a:ext cx="703718" cy="553998"/>
                </a:xfrm>
                <a:prstGeom prst="rect">
                  <a:avLst/>
                </a:prstGeom>
                <a:blipFill>
                  <a:blip r:embed="rId12"/>
                  <a:stretch>
                    <a:fillRect l="-1786" r="-16071" b="-4444"/>
                  </a:stretch>
                </a:blipFill>
              </p:spPr>
              <p:txBody>
                <a:bodyPr/>
                <a:lstStyle/>
                <a:p>
                  <a:r>
                    <a:rPr lang="fr-FR">
                      <a:noFill/>
                    </a:rPr>
                    <a:t> </a:t>
                  </a:r>
                </a:p>
              </p:txBody>
            </p:sp>
          </mc:Fallback>
        </mc:AlternateContent>
      </p:grpSp>
    </p:spTree>
    <p:extLst>
      <p:ext uri="{BB962C8B-B14F-4D97-AF65-F5344CB8AC3E}">
        <p14:creationId xmlns:p14="http://schemas.microsoft.com/office/powerpoint/2010/main" val="140972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t>L</a:t>
            </a:r>
            <a:r>
              <a:rPr lang="en-US" dirty="0" err="1"/>
              <a:t>ife</a:t>
            </a:r>
            <a:r>
              <a:rPr lang="en-US" dirty="0"/>
              <a:t>-Cycle Inventory = produce f</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29</a:t>
            </a:fld>
            <a:endParaRPr lang="fr-FR" dirty="0"/>
          </a:p>
        </p:txBody>
      </p:sp>
      <p:sp>
        <p:nvSpPr>
          <p:cNvPr id="4" name="Accolade ouvrante 3">
            <a:extLst>
              <a:ext uri="{FF2B5EF4-FFF2-40B4-BE49-F238E27FC236}">
                <a16:creationId xmlns:a16="http://schemas.microsoft.com/office/drawing/2014/main" id="{204C0830-D83B-F17A-27CE-AE739AE47681}"/>
              </a:ext>
            </a:extLst>
          </p:cNvPr>
          <p:cNvSpPr/>
          <p:nvPr/>
        </p:nvSpPr>
        <p:spPr>
          <a:xfrm>
            <a:off x="3804600" y="1473601"/>
            <a:ext cx="427379" cy="3294619"/>
          </a:xfrm>
          <a:prstGeom prst="leftBrace">
            <a:avLst>
              <a:gd name="adj1" fmla="val 57171"/>
              <a:gd name="adj2" fmla="val 5000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B798CE4-B2DF-F824-7400-90DC8782CD11}"/>
                  </a:ext>
                </a:extLst>
              </p:cNvPr>
              <p:cNvSpPr txBox="1"/>
              <p:nvPr/>
            </p:nvSpPr>
            <p:spPr>
              <a:xfrm>
                <a:off x="4351154" y="3152213"/>
                <a:ext cx="3333092"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9600" b="0" i="0" smtClean="0">
                          <a:solidFill>
                            <a:schemeClr val="tx1">
                              <a:lumMod val="65000"/>
                              <a:lumOff val="35000"/>
                            </a:schemeClr>
                          </a:solidFill>
                          <a:latin typeface="Cambria Math" panose="02040503050406030204" pitchFamily="18" charset="0"/>
                        </a:rPr>
                        <m:t>g</m:t>
                      </m:r>
                      <m:r>
                        <a:rPr lang="fr-FR" sz="9600" b="0" i="1" smtClean="0">
                          <a:solidFill>
                            <a:schemeClr val="tx1">
                              <a:lumMod val="65000"/>
                              <a:lumOff val="35000"/>
                            </a:schemeClr>
                          </a:solidFill>
                          <a:latin typeface="Cambria Math" panose="02040503050406030204" pitchFamily="18" charset="0"/>
                        </a:rPr>
                        <m:t>=</m:t>
                      </m:r>
                      <m:r>
                        <a:rPr lang="fr-FR" sz="9600" b="0" i="1" smtClean="0">
                          <a:solidFill>
                            <a:schemeClr val="tx1">
                              <a:lumMod val="65000"/>
                              <a:lumOff val="35000"/>
                            </a:schemeClr>
                          </a:solidFill>
                          <a:latin typeface="Cambria Math" panose="02040503050406030204" pitchFamily="18" charset="0"/>
                        </a:rPr>
                        <m:t>𝐵</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AB798CE4-B2DF-F824-7400-90DC8782CD11}"/>
                  </a:ext>
                </a:extLst>
              </p:cNvPr>
              <p:cNvSpPr txBox="1">
                <a:spLocks noRot="1" noChangeAspect="1" noMove="1" noResize="1" noEditPoints="1" noAdjustHandles="1" noChangeArrowheads="1" noChangeShapeType="1" noTextEdit="1"/>
              </p:cNvSpPr>
              <p:nvPr/>
            </p:nvSpPr>
            <p:spPr>
              <a:xfrm>
                <a:off x="4351154" y="3152213"/>
                <a:ext cx="3333092" cy="14773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0CAA6A8-8F87-E10B-3241-0E65C98E9AA1}"/>
                  </a:ext>
                </a:extLst>
              </p:cNvPr>
              <p:cNvSpPr txBox="1"/>
              <p:nvPr/>
            </p:nvSpPr>
            <p:spPr>
              <a:xfrm>
                <a:off x="7742764" y="1417185"/>
                <a:ext cx="105400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rgbClr val="FF0000"/>
                          </a:solidFill>
                          <a:latin typeface="Cambria Math" panose="02040503050406030204" pitchFamily="18" charset="0"/>
                        </a:rPr>
                        <m:t>𝑓</m:t>
                      </m:r>
                    </m:oMath>
                  </m:oMathPara>
                </a14:m>
                <a:endParaRPr lang="fr-FR" sz="9600" dirty="0">
                  <a:solidFill>
                    <a:srgbClr val="FF0000"/>
                  </a:solidFill>
                </a:endParaRPr>
              </a:p>
            </p:txBody>
          </p:sp>
        </mc:Choice>
        <mc:Fallback xmlns="">
          <p:sp>
            <p:nvSpPr>
              <p:cNvPr id="7" name="ZoneTexte 6">
                <a:extLst>
                  <a:ext uri="{FF2B5EF4-FFF2-40B4-BE49-F238E27FC236}">
                    <a16:creationId xmlns:a16="http://schemas.microsoft.com/office/drawing/2014/main" id="{40CAA6A8-8F87-E10B-3241-0E65C98E9AA1}"/>
                  </a:ext>
                </a:extLst>
              </p:cNvPr>
              <p:cNvSpPr txBox="1">
                <a:spLocks noRot="1" noChangeAspect="1" noMove="1" noResize="1" noEditPoints="1" noAdjustHandles="1" noChangeArrowheads="1" noChangeShapeType="1" noTextEdit="1"/>
              </p:cNvSpPr>
              <p:nvPr/>
            </p:nvSpPr>
            <p:spPr>
              <a:xfrm>
                <a:off x="7742764" y="1417185"/>
                <a:ext cx="1054006" cy="14773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5D20A84-2304-65EF-41F5-01916CE26AD1}"/>
                  </a:ext>
                </a:extLst>
              </p:cNvPr>
              <p:cNvSpPr txBox="1"/>
              <p:nvPr/>
            </p:nvSpPr>
            <p:spPr>
              <a:xfrm>
                <a:off x="5286929" y="1416419"/>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8" name="ZoneTexte 7">
                <a:extLst>
                  <a:ext uri="{FF2B5EF4-FFF2-40B4-BE49-F238E27FC236}">
                    <a16:creationId xmlns:a16="http://schemas.microsoft.com/office/drawing/2014/main" id="{35D20A84-2304-65EF-41F5-01916CE26AD1}"/>
                  </a:ext>
                </a:extLst>
              </p:cNvPr>
              <p:cNvSpPr txBox="1">
                <a:spLocks noRot="1" noChangeAspect="1" noMove="1" noResize="1" noEditPoints="1" noAdjustHandles="1" noChangeArrowheads="1" noChangeShapeType="1" noTextEdit="1"/>
              </p:cNvSpPr>
              <p:nvPr/>
            </p:nvSpPr>
            <p:spPr>
              <a:xfrm>
                <a:off x="5286929" y="1416419"/>
                <a:ext cx="1199046" cy="14773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3F217EA6-7690-AB56-EE6F-3B32FA448C26}"/>
                  </a:ext>
                </a:extLst>
              </p:cNvPr>
              <p:cNvSpPr txBox="1"/>
              <p:nvPr/>
            </p:nvSpPr>
            <p:spPr>
              <a:xfrm>
                <a:off x="6549681" y="1416419"/>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9" name="ZoneTexte 8">
                <a:extLst>
                  <a:ext uri="{FF2B5EF4-FFF2-40B4-BE49-F238E27FC236}">
                    <a16:creationId xmlns:a16="http://schemas.microsoft.com/office/drawing/2014/main" id="{3F217EA6-7690-AB56-EE6F-3B32FA448C26}"/>
                  </a:ext>
                </a:extLst>
              </p:cNvPr>
              <p:cNvSpPr txBox="1">
                <a:spLocks noRot="1" noChangeAspect="1" noMove="1" noResize="1" noEditPoints="1" noAdjustHandles="1" noChangeArrowheads="1" noChangeShapeType="1" noTextEdit="1"/>
              </p:cNvSpPr>
              <p:nvPr/>
            </p:nvSpPr>
            <p:spPr>
              <a:xfrm>
                <a:off x="6549681" y="1416419"/>
                <a:ext cx="1070037" cy="14773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E86D26E-18D4-AAD8-ED51-76541298F64F}"/>
                  </a:ext>
                </a:extLst>
              </p:cNvPr>
              <p:cNvSpPr txBox="1"/>
              <p:nvPr/>
            </p:nvSpPr>
            <p:spPr>
              <a:xfrm>
                <a:off x="4397751" y="1416419"/>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CE86D26E-18D4-AAD8-ED51-76541298F64F}"/>
                  </a:ext>
                </a:extLst>
              </p:cNvPr>
              <p:cNvSpPr txBox="1">
                <a:spLocks noRot="1" noChangeAspect="1" noMove="1" noResize="1" noEditPoints="1" noAdjustHandles="1" noChangeArrowheads="1" noChangeShapeType="1" noTextEdit="1"/>
              </p:cNvSpPr>
              <p:nvPr/>
            </p:nvSpPr>
            <p:spPr>
              <a:xfrm>
                <a:off x="4397751" y="1416419"/>
                <a:ext cx="873251" cy="1477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2F547654-B2B0-1642-4A57-06B8CCA8BCAC}"/>
                  </a:ext>
                </a:extLst>
              </p:cNvPr>
              <p:cNvSpPr txBox="1"/>
              <p:nvPr/>
            </p:nvSpPr>
            <p:spPr>
              <a:xfrm>
                <a:off x="7322921" y="1512809"/>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1" name="ZoneTexte 10">
                <a:extLst>
                  <a:ext uri="{FF2B5EF4-FFF2-40B4-BE49-F238E27FC236}">
                    <a16:creationId xmlns:a16="http://schemas.microsoft.com/office/drawing/2014/main" id="{2F547654-B2B0-1642-4A57-06B8CCA8BCAC}"/>
                  </a:ext>
                </a:extLst>
              </p:cNvPr>
              <p:cNvSpPr txBox="1">
                <a:spLocks noRot="1" noChangeAspect="1" noMove="1" noResize="1" noEditPoints="1" noAdjustHandles="1" noChangeArrowheads="1" noChangeShapeType="1" noTextEdit="1"/>
              </p:cNvSpPr>
              <p:nvPr/>
            </p:nvSpPr>
            <p:spPr>
              <a:xfrm>
                <a:off x="7322921" y="1512809"/>
                <a:ext cx="703718" cy="553998"/>
              </a:xfrm>
              <a:prstGeom prst="rect">
                <a:avLst/>
              </a:prstGeom>
              <a:blipFill>
                <a:blip r:embed="rId9"/>
                <a:stretch>
                  <a:fillRect/>
                </a:stretch>
              </a:blipFill>
            </p:spPr>
            <p:txBody>
              <a:bodyPr/>
              <a:lstStyle/>
              <a:p>
                <a:r>
                  <a:rPr lang="en-US">
                    <a:noFill/>
                  </a:rPr>
                  <a:t> </a:t>
                </a:r>
              </a:p>
            </p:txBody>
          </p:sp>
        </mc:Fallback>
      </mc:AlternateContent>
      <p:grpSp>
        <p:nvGrpSpPr>
          <p:cNvPr id="12" name="Groupe 11">
            <a:extLst>
              <a:ext uri="{FF2B5EF4-FFF2-40B4-BE49-F238E27FC236}">
                <a16:creationId xmlns:a16="http://schemas.microsoft.com/office/drawing/2014/main" id="{B0660CDF-2883-2716-5503-A55153908F9C}"/>
              </a:ext>
            </a:extLst>
          </p:cNvPr>
          <p:cNvGrpSpPr/>
          <p:nvPr/>
        </p:nvGrpSpPr>
        <p:grpSpPr>
          <a:xfrm>
            <a:off x="7426910" y="3123002"/>
            <a:ext cx="2184572" cy="1478094"/>
            <a:chOff x="7293797" y="3123002"/>
            <a:chExt cx="2184572" cy="147809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0BA6525B-4E3C-EB2B-A15A-8EBC51B9E565}"/>
                    </a:ext>
                  </a:extLst>
                </p:cNvPr>
                <p:cNvSpPr txBox="1"/>
                <p:nvPr/>
              </p:nvSpPr>
              <p:spPr>
                <a:xfrm>
                  <a:off x="8486880" y="3123768"/>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1FB1861C-8358-599F-FFA3-8FC11C1EC520}"/>
                    </a:ext>
                  </a:extLst>
                </p:cNvPr>
                <p:cNvSpPr txBox="1">
                  <a:spLocks noRot="1" noChangeAspect="1" noMove="1" noResize="1" noEditPoints="1" noAdjustHandles="1" noChangeArrowheads="1" noChangeShapeType="1" noTextEdit="1"/>
                </p:cNvSpPr>
                <p:nvPr/>
              </p:nvSpPr>
              <p:spPr>
                <a:xfrm>
                  <a:off x="8486880" y="3123768"/>
                  <a:ext cx="991489" cy="1477328"/>
                </a:xfrm>
                <a:prstGeom prst="rect">
                  <a:avLst/>
                </a:prstGeom>
                <a:blipFill>
                  <a:blip r:embed="rId10"/>
                  <a:stretch>
                    <a:fillRect l="-41772" r="-37975" b="-330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5F994FF8-CED7-975F-CFD6-3521B37D7073}"/>
                    </a:ext>
                  </a:extLst>
                </p:cNvPr>
                <p:cNvSpPr txBox="1"/>
                <p:nvPr/>
              </p:nvSpPr>
              <p:spPr>
                <a:xfrm>
                  <a:off x="7293797" y="3123002"/>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628B8F27-B697-84C9-4D93-150CAE929E54}"/>
                    </a:ext>
                  </a:extLst>
                </p:cNvPr>
                <p:cNvSpPr txBox="1">
                  <a:spLocks noRot="1" noChangeAspect="1" noMove="1" noResize="1" noEditPoints="1" noAdjustHandles="1" noChangeArrowheads="1" noChangeShapeType="1" noTextEdit="1"/>
                </p:cNvSpPr>
                <p:nvPr/>
              </p:nvSpPr>
              <p:spPr>
                <a:xfrm>
                  <a:off x="7293797" y="3123002"/>
                  <a:ext cx="1070037" cy="1477328"/>
                </a:xfrm>
                <a:prstGeom prst="rect">
                  <a:avLst/>
                </a:prstGeom>
                <a:blipFill>
                  <a:blip r:embed="rId11"/>
                  <a:stretch>
                    <a:fillRect l="-24706" r="-24706" b="-508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621F5271-CA8E-0581-A587-3AA643E604BC}"/>
                    </a:ext>
                  </a:extLst>
                </p:cNvPr>
                <p:cNvSpPr txBox="1"/>
                <p:nvPr/>
              </p:nvSpPr>
              <p:spPr>
                <a:xfrm>
                  <a:off x="8067037" y="3219392"/>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053A8912-5358-DE66-12F7-614DCFD760C0}"/>
                    </a:ext>
                  </a:extLst>
                </p:cNvPr>
                <p:cNvSpPr txBox="1">
                  <a:spLocks noRot="1" noChangeAspect="1" noMove="1" noResize="1" noEditPoints="1" noAdjustHandles="1" noChangeArrowheads="1" noChangeShapeType="1" noTextEdit="1"/>
                </p:cNvSpPr>
                <p:nvPr/>
              </p:nvSpPr>
              <p:spPr>
                <a:xfrm>
                  <a:off x="8067037" y="3219392"/>
                  <a:ext cx="703718" cy="553998"/>
                </a:xfrm>
                <a:prstGeom prst="rect">
                  <a:avLst/>
                </a:prstGeom>
                <a:blipFill>
                  <a:blip r:embed="rId12"/>
                  <a:stretch>
                    <a:fillRect l="-1786" r="-16071" b="-4444"/>
                  </a:stretch>
                </a:blipFill>
              </p:spPr>
              <p:txBody>
                <a:bodyPr/>
                <a:lstStyle/>
                <a:p>
                  <a:r>
                    <a:rPr lang="fr-FR">
                      <a:noFill/>
                    </a:rPr>
                    <a:t> </a:t>
                  </a:r>
                </a:p>
              </p:txBody>
            </p:sp>
          </mc:Fallback>
        </mc:AlternateContent>
      </p:grpSp>
      <p:sp>
        <p:nvSpPr>
          <p:cNvPr id="3" name="ZoneTexte 2">
            <a:extLst>
              <a:ext uri="{FF2B5EF4-FFF2-40B4-BE49-F238E27FC236}">
                <a16:creationId xmlns:a16="http://schemas.microsoft.com/office/drawing/2014/main" id="{5DBDF19A-7429-4C47-B58E-F06EFF430FA5}"/>
              </a:ext>
            </a:extLst>
          </p:cNvPr>
          <p:cNvSpPr txBox="1"/>
          <p:nvPr/>
        </p:nvSpPr>
        <p:spPr>
          <a:xfrm>
            <a:off x="1113692" y="5181600"/>
            <a:ext cx="9798452" cy="646331"/>
          </a:xfrm>
          <a:prstGeom prst="rect">
            <a:avLst/>
          </a:prstGeom>
          <a:noFill/>
        </p:spPr>
        <p:txBody>
          <a:bodyPr wrap="none" rtlCol="0">
            <a:spAutoFit/>
          </a:bodyPr>
          <a:lstStyle/>
          <a:p>
            <a:r>
              <a:rPr lang="en-US" dirty="0" err="1"/>
              <a:t>Heijungs</a:t>
            </a:r>
            <a:r>
              <a:rPr lang="en-US" dirty="0"/>
              <a:t>, R., &amp; Suh, S. (2002). </a:t>
            </a:r>
            <a:r>
              <a:rPr lang="en-US" i="1" dirty="0"/>
              <a:t>The computational structure of life cycle assessment</a:t>
            </a:r>
            <a:r>
              <a:rPr lang="en-US" dirty="0"/>
              <a:t> (Vol. 11). </a:t>
            </a:r>
          </a:p>
          <a:p>
            <a:r>
              <a:rPr lang="en-US" dirty="0"/>
              <a:t>Springer Science &amp; Business Media.</a:t>
            </a:r>
          </a:p>
        </p:txBody>
      </p:sp>
    </p:spTree>
    <p:extLst>
      <p:ext uri="{BB962C8B-B14F-4D97-AF65-F5344CB8AC3E}">
        <p14:creationId xmlns:p14="http://schemas.microsoft.com/office/powerpoint/2010/main" val="51990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Connecteur : en angle 188">
            <a:extLst>
              <a:ext uri="{FF2B5EF4-FFF2-40B4-BE49-F238E27FC236}">
                <a16:creationId xmlns:a16="http://schemas.microsoft.com/office/drawing/2014/main" id="{83C00F38-6327-2FFF-6F09-4F67456BE9D2}"/>
              </a:ext>
            </a:extLst>
          </p:cNvPr>
          <p:cNvCxnSpPr>
            <a:cxnSpLocks/>
            <a:stCxn id="156" idx="1"/>
            <a:endCxn id="109" idx="2"/>
          </p:cNvCxnSpPr>
          <p:nvPr/>
        </p:nvCxnSpPr>
        <p:spPr>
          <a:xfrm rot="10800000">
            <a:off x="3600754" y="2338296"/>
            <a:ext cx="3962981" cy="1669256"/>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44084" y="291142"/>
            <a:ext cx="10587324" cy="473367"/>
          </a:xfrm>
        </p:spPr>
        <p:txBody>
          <a:bodyPr>
            <a:noAutofit/>
          </a:bodyPr>
          <a:lstStyle/>
          <a:p>
            <a:r>
              <a:rPr lang="en-US" dirty="0">
                <a:latin typeface="+mj-lt"/>
              </a:rPr>
              <a:t>Life cycle</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a:t>
            </a:fld>
            <a:endParaRPr lang="fr-FR" dirty="0"/>
          </a:p>
        </p:txBody>
      </p:sp>
      <p:cxnSp>
        <p:nvCxnSpPr>
          <p:cNvPr id="32" name="Connecteur droit 31">
            <a:extLst>
              <a:ext uri="{FF2B5EF4-FFF2-40B4-BE49-F238E27FC236}">
                <a16:creationId xmlns:a16="http://schemas.microsoft.com/office/drawing/2014/main" id="{91CF877B-50AB-8B25-5C2A-2312264F3861}"/>
              </a:ext>
            </a:extLst>
          </p:cNvPr>
          <p:cNvCxnSpPr>
            <a:cxnSpLocks/>
          </p:cNvCxnSpPr>
          <p:nvPr/>
        </p:nvCxnSpPr>
        <p:spPr>
          <a:xfrm>
            <a:off x="8244788" y="5895474"/>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0" name="Groupe 109">
            <a:extLst>
              <a:ext uri="{FF2B5EF4-FFF2-40B4-BE49-F238E27FC236}">
                <a16:creationId xmlns:a16="http://schemas.microsoft.com/office/drawing/2014/main" id="{2E164268-8D98-CD36-4429-183A58E55EAE}"/>
              </a:ext>
            </a:extLst>
          </p:cNvPr>
          <p:cNvGrpSpPr/>
          <p:nvPr/>
        </p:nvGrpSpPr>
        <p:grpSpPr>
          <a:xfrm>
            <a:off x="377200" y="1019120"/>
            <a:ext cx="2001347" cy="1322875"/>
            <a:chOff x="1712338" y="3901570"/>
            <a:chExt cx="2001347" cy="1322875"/>
          </a:xfrm>
        </p:grpSpPr>
        <p:sp>
          <p:nvSpPr>
            <p:cNvPr id="46" name="Rectangle : coins arrondis 45">
              <a:extLst>
                <a:ext uri="{FF2B5EF4-FFF2-40B4-BE49-F238E27FC236}">
                  <a16:creationId xmlns:a16="http://schemas.microsoft.com/office/drawing/2014/main" id="{A62E6788-1712-A9E6-9812-773EBB700A5B}"/>
                </a:ext>
              </a:extLst>
            </p:cNvPr>
            <p:cNvSpPr/>
            <p:nvPr/>
          </p:nvSpPr>
          <p:spPr>
            <a:xfrm>
              <a:off x="1829889" y="4944448"/>
              <a:ext cx="167956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Natural resources</a:t>
              </a:r>
            </a:p>
          </p:txBody>
        </p:sp>
        <p:grpSp>
          <p:nvGrpSpPr>
            <p:cNvPr id="79" name="Groupe 78">
              <a:extLst>
                <a:ext uri="{FF2B5EF4-FFF2-40B4-BE49-F238E27FC236}">
                  <a16:creationId xmlns:a16="http://schemas.microsoft.com/office/drawing/2014/main" id="{6990BD5F-B75E-DDF8-163C-90CF1BF58EB1}"/>
                </a:ext>
              </a:extLst>
            </p:cNvPr>
            <p:cNvGrpSpPr/>
            <p:nvPr/>
          </p:nvGrpSpPr>
          <p:grpSpPr>
            <a:xfrm>
              <a:off x="1712338" y="3901570"/>
              <a:ext cx="2001347" cy="1032273"/>
              <a:chOff x="1712338" y="3901570"/>
              <a:chExt cx="2001347" cy="1032273"/>
            </a:xfrm>
          </p:grpSpPr>
          <p:pic>
            <p:nvPicPr>
              <p:cNvPr id="4" name="Graphique 3" descr="Pelleteuse contour">
                <a:extLst>
                  <a:ext uri="{FF2B5EF4-FFF2-40B4-BE49-F238E27FC236}">
                    <a16:creationId xmlns:a16="http://schemas.microsoft.com/office/drawing/2014/main" id="{E3A5AF85-B8DC-002A-8CE1-12CF389DB7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1804" y="4296753"/>
                <a:ext cx="637090" cy="637090"/>
              </a:xfrm>
              <a:prstGeom prst="rect">
                <a:avLst/>
              </a:prstGeom>
            </p:spPr>
          </p:pic>
          <p:pic>
            <p:nvPicPr>
              <p:cNvPr id="16" name="Graphique 15" descr="Scène de colline contour">
                <a:extLst>
                  <a:ext uri="{FF2B5EF4-FFF2-40B4-BE49-F238E27FC236}">
                    <a16:creationId xmlns:a16="http://schemas.microsoft.com/office/drawing/2014/main" id="{A05CF338-3D84-D5B4-D3A1-C3A41DAE7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8103" y="3981922"/>
                <a:ext cx="914400" cy="914400"/>
              </a:xfrm>
              <a:prstGeom prst="rect">
                <a:avLst/>
              </a:prstGeom>
            </p:spPr>
          </p:pic>
          <p:pic>
            <p:nvPicPr>
              <p:cNvPr id="23" name="Graphique 22" descr="Plateforme pétrolière contour">
                <a:extLst>
                  <a:ext uri="{FF2B5EF4-FFF2-40B4-BE49-F238E27FC236}">
                    <a16:creationId xmlns:a16="http://schemas.microsoft.com/office/drawing/2014/main" id="{656F9F8F-E9F0-239E-3E94-01E4348B45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12338" y="3966684"/>
                <a:ext cx="533089" cy="533089"/>
              </a:xfrm>
              <a:prstGeom prst="rect">
                <a:avLst/>
              </a:prstGeom>
            </p:spPr>
          </p:pic>
          <p:pic>
            <p:nvPicPr>
              <p:cNvPr id="25" name="Graphique 24" descr="Venteux contour">
                <a:extLst>
                  <a:ext uri="{FF2B5EF4-FFF2-40B4-BE49-F238E27FC236}">
                    <a16:creationId xmlns:a16="http://schemas.microsoft.com/office/drawing/2014/main" id="{F15C0A71-0808-105C-36D1-D666093806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4782" y="3901570"/>
                <a:ext cx="518903" cy="518903"/>
              </a:xfrm>
              <a:prstGeom prst="rect">
                <a:avLst/>
              </a:prstGeom>
            </p:spPr>
          </p:pic>
        </p:grpSp>
      </p:grpSp>
      <p:grpSp>
        <p:nvGrpSpPr>
          <p:cNvPr id="121" name="Groupe 120">
            <a:extLst>
              <a:ext uri="{FF2B5EF4-FFF2-40B4-BE49-F238E27FC236}">
                <a16:creationId xmlns:a16="http://schemas.microsoft.com/office/drawing/2014/main" id="{EF6B0E17-CEE0-B956-3CB5-9AABFB55890F}"/>
              </a:ext>
            </a:extLst>
          </p:cNvPr>
          <p:cNvGrpSpPr/>
          <p:nvPr/>
        </p:nvGrpSpPr>
        <p:grpSpPr>
          <a:xfrm>
            <a:off x="2719695" y="915399"/>
            <a:ext cx="1762115" cy="1422897"/>
            <a:chOff x="4555614" y="3441072"/>
            <a:chExt cx="1762115" cy="1422897"/>
          </a:xfrm>
        </p:grpSpPr>
        <p:sp>
          <p:nvSpPr>
            <p:cNvPr id="109" name="Rectangle : coins arrondis 108">
              <a:extLst>
                <a:ext uri="{FF2B5EF4-FFF2-40B4-BE49-F238E27FC236}">
                  <a16:creationId xmlns:a16="http://schemas.microsoft.com/office/drawing/2014/main" id="{9B912484-1F58-E6E4-D300-8A0B45510F35}"/>
                </a:ext>
              </a:extLst>
            </p:cNvPr>
            <p:cNvSpPr/>
            <p:nvPr/>
          </p:nvSpPr>
          <p:spPr>
            <a:xfrm>
              <a:off x="4555614" y="4583972"/>
              <a:ext cx="1762115"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Material production</a:t>
              </a:r>
            </a:p>
          </p:txBody>
        </p:sp>
        <p:grpSp>
          <p:nvGrpSpPr>
            <p:cNvPr id="78" name="Groupe 77">
              <a:extLst>
                <a:ext uri="{FF2B5EF4-FFF2-40B4-BE49-F238E27FC236}">
                  <a16:creationId xmlns:a16="http://schemas.microsoft.com/office/drawing/2014/main" id="{004D1310-04CD-9881-A0C4-FEDDB8E09630}"/>
                </a:ext>
              </a:extLst>
            </p:cNvPr>
            <p:cNvGrpSpPr/>
            <p:nvPr/>
          </p:nvGrpSpPr>
          <p:grpSpPr>
            <a:xfrm>
              <a:off x="4699017" y="3441072"/>
              <a:ext cx="1501768" cy="1174226"/>
              <a:chOff x="4815491" y="4233228"/>
              <a:chExt cx="1501768" cy="1174226"/>
            </a:xfrm>
          </p:grpSpPr>
          <p:pic>
            <p:nvPicPr>
              <p:cNvPr id="29" name="Graphique 28" descr="Production contour">
                <a:extLst>
                  <a:ext uri="{FF2B5EF4-FFF2-40B4-BE49-F238E27FC236}">
                    <a16:creationId xmlns:a16="http://schemas.microsoft.com/office/drawing/2014/main" id="{724D3DF0-4FB2-9BF8-37E2-1B634EB0CB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6257" y="4233228"/>
                <a:ext cx="914400" cy="914400"/>
              </a:xfrm>
              <a:prstGeom prst="rect">
                <a:avLst/>
              </a:prstGeom>
            </p:spPr>
          </p:pic>
          <p:pic>
            <p:nvPicPr>
              <p:cNvPr id="34" name="Graphique 33" descr="Lingots d’or contour">
                <a:extLst>
                  <a:ext uri="{FF2B5EF4-FFF2-40B4-BE49-F238E27FC236}">
                    <a16:creationId xmlns:a16="http://schemas.microsoft.com/office/drawing/2014/main" id="{598CE2E4-9ED5-7ACD-86CB-B9DD89EFA0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61464" y="4851659"/>
                <a:ext cx="555795" cy="555795"/>
              </a:xfrm>
              <a:prstGeom prst="rect">
                <a:avLst/>
              </a:prstGeom>
            </p:spPr>
          </p:pic>
          <p:pic>
            <p:nvPicPr>
              <p:cNvPr id="36" name="Graphique 35" descr="Femme soudeuse contour">
                <a:extLst>
                  <a:ext uri="{FF2B5EF4-FFF2-40B4-BE49-F238E27FC236}">
                    <a16:creationId xmlns:a16="http://schemas.microsoft.com/office/drawing/2014/main" id="{BB88E217-C23E-5E83-9A02-D4F4D0A7FF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815491" y="4970552"/>
                <a:ext cx="376843" cy="376843"/>
              </a:xfrm>
              <a:prstGeom prst="rect">
                <a:avLst/>
              </a:prstGeom>
            </p:spPr>
          </p:pic>
          <p:pic>
            <p:nvPicPr>
              <p:cNvPr id="77" name="Graphique 76" descr="Potion contour">
                <a:extLst>
                  <a:ext uri="{FF2B5EF4-FFF2-40B4-BE49-F238E27FC236}">
                    <a16:creationId xmlns:a16="http://schemas.microsoft.com/office/drawing/2014/main" id="{7158343A-12DC-58B7-885C-8EF701B4010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21911" y="4690428"/>
                <a:ext cx="269808" cy="269808"/>
              </a:xfrm>
              <a:prstGeom prst="rect">
                <a:avLst/>
              </a:prstGeom>
            </p:spPr>
          </p:pic>
        </p:grpSp>
      </p:grpSp>
      <p:grpSp>
        <p:nvGrpSpPr>
          <p:cNvPr id="119" name="Groupe 118">
            <a:extLst>
              <a:ext uri="{FF2B5EF4-FFF2-40B4-BE49-F238E27FC236}">
                <a16:creationId xmlns:a16="http://schemas.microsoft.com/office/drawing/2014/main" id="{6E1DEE0C-D925-6646-BE8E-4E6668458F99}"/>
              </a:ext>
            </a:extLst>
          </p:cNvPr>
          <p:cNvGrpSpPr/>
          <p:nvPr/>
        </p:nvGrpSpPr>
        <p:grpSpPr>
          <a:xfrm>
            <a:off x="7595046" y="1021178"/>
            <a:ext cx="1057849" cy="1319947"/>
            <a:chOff x="10026543" y="2898562"/>
            <a:chExt cx="1057849" cy="1319947"/>
          </a:xfrm>
        </p:grpSpPr>
        <p:grpSp>
          <p:nvGrpSpPr>
            <p:cNvPr id="107" name="Groupe 106">
              <a:extLst>
                <a:ext uri="{FF2B5EF4-FFF2-40B4-BE49-F238E27FC236}">
                  <a16:creationId xmlns:a16="http://schemas.microsoft.com/office/drawing/2014/main" id="{FB7748CD-5B1B-61D7-463B-ADA874FE9E67}"/>
                </a:ext>
              </a:extLst>
            </p:cNvPr>
            <p:cNvGrpSpPr/>
            <p:nvPr/>
          </p:nvGrpSpPr>
          <p:grpSpPr>
            <a:xfrm>
              <a:off x="10026543" y="2898562"/>
              <a:ext cx="1057849" cy="965759"/>
              <a:chOff x="10331089" y="2949921"/>
              <a:chExt cx="1057849" cy="965759"/>
            </a:xfrm>
          </p:grpSpPr>
          <p:pic>
            <p:nvPicPr>
              <p:cNvPr id="82" name="Graphique 81" descr="Programmatrice contour">
                <a:extLst>
                  <a:ext uri="{FF2B5EF4-FFF2-40B4-BE49-F238E27FC236}">
                    <a16:creationId xmlns:a16="http://schemas.microsoft.com/office/drawing/2014/main" id="{2B0BE16A-24B1-48E9-A11D-B9132D28F83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31089" y="2949921"/>
                <a:ext cx="914400" cy="914400"/>
              </a:xfrm>
              <a:prstGeom prst="rect">
                <a:avLst/>
              </a:prstGeom>
            </p:spPr>
          </p:pic>
          <p:pic>
            <p:nvPicPr>
              <p:cNvPr id="106" name="Graphique 105" descr="Vibration du téléphone contour">
                <a:extLst>
                  <a:ext uri="{FF2B5EF4-FFF2-40B4-BE49-F238E27FC236}">
                    <a16:creationId xmlns:a16="http://schemas.microsoft.com/office/drawing/2014/main" id="{00368EDE-3FA6-86CE-7C33-51D36C8089A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077935" y="3604677"/>
                <a:ext cx="311003" cy="311003"/>
              </a:xfrm>
              <a:prstGeom prst="rect">
                <a:avLst/>
              </a:prstGeom>
            </p:spPr>
          </p:pic>
        </p:grpSp>
        <p:sp>
          <p:nvSpPr>
            <p:cNvPr id="112" name="Rectangle : coins arrondis 111">
              <a:extLst>
                <a:ext uri="{FF2B5EF4-FFF2-40B4-BE49-F238E27FC236}">
                  <a16:creationId xmlns:a16="http://schemas.microsoft.com/office/drawing/2014/main" id="{015237D2-7823-1630-7714-0C3A6308427F}"/>
                </a:ext>
              </a:extLst>
            </p:cNvPr>
            <p:cNvSpPr/>
            <p:nvPr/>
          </p:nvSpPr>
          <p:spPr>
            <a:xfrm>
              <a:off x="10216389" y="3938512"/>
              <a:ext cx="672227"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400" dirty="0">
                  <a:solidFill>
                    <a:schemeClr val="tx1"/>
                  </a:solidFill>
                </a:rPr>
                <a:t>Use</a:t>
              </a:r>
              <a:endParaRPr lang="en-US" sz="1400" dirty="0">
                <a:solidFill>
                  <a:schemeClr val="tx1"/>
                </a:solidFill>
              </a:endParaRPr>
            </a:p>
          </p:txBody>
        </p:sp>
      </p:grpSp>
      <p:cxnSp>
        <p:nvCxnSpPr>
          <p:cNvPr id="160" name="Connecteur droit 159">
            <a:extLst>
              <a:ext uri="{FF2B5EF4-FFF2-40B4-BE49-F238E27FC236}">
                <a16:creationId xmlns:a16="http://schemas.microsoft.com/office/drawing/2014/main" id="{C77B78DC-039E-8769-9CBD-AA25863D305F}"/>
              </a:ext>
            </a:extLst>
          </p:cNvPr>
          <p:cNvCxnSpPr>
            <a:cxnSpLocks/>
            <a:stCxn id="46" idx="3"/>
            <a:endCxn id="109" idx="1"/>
          </p:cNvCxnSpPr>
          <p:nvPr/>
        </p:nvCxnSpPr>
        <p:spPr>
          <a:xfrm flipV="1">
            <a:off x="2174314" y="2198298"/>
            <a:ext cx="545381" cy="3699"/>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C1897662-830F-2D69-E38D-F6571C37915F}"/>
              </a:ext>
            </a:extLst>
          </p:cNvPr>
          <p:cNvCxnSpPr>
            <a:cxnSpLocks/>
            <a:stCxn id="109" idx="3"/>
            <a:endCxn id="111" idx="1"/>
          </p:cNvCxnSpPr>
          <p:nvPr/>
        </p:nvCxnSpPr>
        <p:spPr>
          <a:xfrm>
            <a:off x="4481810" y="2198298"/>
            <a:ext cx="571285" cy="1905"/>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0" name="Groupe 119">
            <a:extLst>
              <a:ext uri="{FF2B5EF4-FFF2-40B4-BE49-F238E27FC236}">
                <a16:creationId xmlns:a16="http://schemas.microsoft.com/office/drawing/2014/main" id="{F0908E8D-E149-8F03-C1CA-C7FE59023611}"/>
              </a:ext>
            </a:extLst>
          </p:cNvPr>
          <p:cNvGrpSpPr/>
          <p:nvPr/>
        </p:nvGrpSpPr>
        <p:grpSpPr>
          <a:xfrm>
            <a:off x="4932105" y="803955"/>
            <a:ext cx="2137392" cy="1536246"/>
            <a:chOff x="5943646" y="1317830"/>
            <a:chExt cx="2137392" cy="1536246"/>
          </a:xfrm>
        </p:grpSpPr>
        <p:grpSp>
          <p:nvGrpSpPr>
            <p:cNvPr id="80" name="Groupe 79">
              <a:extLst>
                <a:ext uri="{FF2B5EF4-FFF2-40B4-BE49-F238E27FC236}">
                  <a16:creationId xmlns:a16="http://schemas.microsoft.com/office/drawing/2014/main" id="{DE07D0C1-1B3E-6593-C830-76ADE55B165B}"/>
                </a:ext>
              </a:extLst>
            </p:cNvPr>
            <p:cNvGrpSpPr/>
            <p:nvPr/>
          </p:nvGrpSpPr>
          <p:grpSpPr>
            <a:xfrm>
              <a:off x="5943646" y="1317830"/>
              <a:ext cx="2137392" cy="1315249"/>
              <a:chOff x="5943646" y="1130876"/>
              <a:chExt cx="2137392" cy="1315249"/>
            </a:xfrm>
          </p:grpSpPr>
          <p:pic>
            <p:nvPicPr>
              <p:cNvPr id="55" name="Graphique 54" descr="Ordinateur portable contour">
                <a:extLst>
                  <a:ext uri="{FF2B5EF4-FFF2-40B4-BE49-F238E27FC236}">
                    <a16:creationId xmlns:a16="http://schemas.microsoft.com/office/drawing/2014/main" id="{739DB465-0B37-4062-9B3D-AF1DB710AA4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35556" y="1531725"/>
                <a:ext cx="914400" cy="914400"/>
              </a:xfrm>
              <a:prstGeom prst="rect">
                <a:avLst/>
              </a:prstGeom>
            </p:spPr>
          </p:pic>
          <p:pic>
            <p:nvPicPr>
              <p:cNvPr id="59" name="Graphique 58" descr="Main de robot contour">
                <a:extLst>
                  <a:ext uri="{FF2B5EF4-FFF2-40B4-BE49-F238E27FC236}">
                    <a16:creationId xmlns:a16="http://schemas.microsoft.com/office/drawing/2014/main" id="{588FD447-4A5A-7FF6-00AE-50CEC20BAD2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378356" y="1130876"/>
                <a:ext cx="914400" cy="914400"/>
              </a:xfrm>
              <a:prstGeom prst="rect">
                <a:avLst/>
              </a:prstGeom>
            </p:spPr>
          </p:pic>
          <p:pic>
            <p:nvPicPr>
              <p:cNvPr id="69" name="Graphique 68" descr="Processeur contour">
                <a:extLst>
                  <a:ext uri="{FF2B5EF4-FFF2-40B4-BE49-F238E27FC236}">
                    <a16:creationId xmlns:a16="http://schemas.microsoft.com/office/drawing/2014/main" id="{05B42087-67E7-85AF-97D1-E57F10843D6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43646" y="1628750"/>
                <a:ext cx="412221" cy="412221"/>
              </a:xfrm>
              <a:prstGeom prst="rect">
                <a:avLst/>
              </a:prstGeom>
            </p:spPr>
          </p:pic>
          <p:pic>
            <p:nvPicPr>
              <p:cNvPr id="73" name="Graphique 72" descr="Cercles avec flèches contour">
                <a:extLst>
                  <a:ext uri="{FF2B5EF4-FFF2-40B4-BE49-F238E27FC236}">
                    <a16:creationId xmlns:a16="http://schemas.microsoft.com/office/drawing/2014/main" id="{E298E0AF-27AC-C047-3F1A-B3FCA8A6EC4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214200" y="1861340"/>
                <a:ext cx="497202" cy="497202"/>
              </a:xfrm>
              <a:prstGeom prst="rect">
                <a:avLst/>
              </a:prstGeom>
            </p:spPr>
          </p:pic>
          <p:pic>
            <p:nvPicPr>
              <p:cNvPr id="75" name="Graphique 74" descr="Smartphone contour">
                <a:extLst>
                  <a:ext uri="{FF2B5EF4-FFF2-40B4-BE49-F238E27FC236}">
                    <a16:creationId xmlns:a16="http://schemas.microsoft.com/office/drawing/2014/main" id="{B217FEF2-4A6B-B232-8D9A-87309047E89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181210">
                <a:off x="7623336" y="1709165"/>
                <a:ext cx="457702" cy="457702"/>
              </a:xfrm>
              <a:prstGeom prst="rect">
                <a:avLst/>
              </a:prstGeom>
            </p:spPr>
          </p:pic>
        </p:grpSp>
        <p:sp>
          <p:nvSpPr>
            <p:cNvPr id="111" name="Rectangle : coins arrondis 110">
              <a:extLst>
                <a:ext uri="{FF2B5EF4-FFF2-40B4-BE49-F238E27FC236}">
                  <a16:creationId xmlns:a16="http://schemas.microsoft.com/office/drawing/2014/main" id="{F758318E-EA24-40B7-B5E0-391160E054ED}"/>
                </a:ext>
              </a:extLst>
            </p:cNvPr>
            <p:cNvSpPr/>
            <p:nvPr/>
          </p:nvSpPr>
          <p:spPr>
            <a:xfrm>
              <a:off x="6064636" y="2574079"/>
              <a:ext cx="1889534"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Product manufacture</a:t>
              </a:r>
            </a:p>
          </p:txBody>
        </p:sp>
      </p:grpSp>
      <p:grpSp>
        <p:nvGrpSpPr>
          <p:cNvPr id="42" name="Groupe 41">
            <a:extLst>
              <a:ext uri="{FF2B5EF4-FFF2-40B4-BE49-F238E27FC236}">
                <a16:creationId xmlns:a16="http://schemas.microsoft.com/office/drawing/2014/main" id="{901A2EB7-74ED-2F50-6F0C-8812A770B330}"/>
              </a:ext>
            </a:extLst>
          </p:cNvPr>
          <p:cNvGrpSpPr/>
          <p:nvPr/>
        </p:nvGrpSpPr>
        <p:grpSpPr>
          <a:xfrm>
            <a:off x="4917437" y="2349856"/>
            <a:ext cx="2152161" cy="674883"/>
            <a:chOff x="4917437" y="2349856"/>
            <a:chExt cx="2152161" cy="674883"/>
          </a:xfrm>
        </p:grpSpPr>
        <p:sp>
          <p:nvSpPr>
            <p:cNvPr id="124" name="Rectangle : coins arrondis 123">
              <a:extLst>
                <a:ext uri="{FF2B5EF4-FFF2-40B4-BE49-F238E27FC236}">
                  <a16:creationId xmlns:a16="http://schemas.microsoft.com/office/drawing/2014/main" id="{4C056784-8491-DFFA-220B-65BC0E1A9EEE}"/>
                </a:ext>
              </a:extLst>
            </p:cNvPr>
            <p:cNvSpPr/>
            <p:nvPr/>
          </p:nvSpPr>
          <p:spPr>
            <a:xfrm>
              <a:off x="4935929" y="2612518"/>
              <a:ext cx="914400" cy="412221"/>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solidFill>
                    <a:schemeClr val="tx1"/>
                  </a:solidFill>
                </a:rPr>
                <a:t>Company</a:t>
              </a:r>
            </a:p>
            <a:p>
              <a:pPr algn="ctr"/>
              <a:r>
                <a:rPr lang="en-US" sz="1100" dirty="0">
                  <a:solidFill>
                    <a:schemeClr val="tx1"/>
                  </a:solidFill>
                </a:rPr>
                <a:t>A</a:t>
              </a:r>
            </a:p>
          </p:txBody>
        </p:sp>
        <p:sp>
          <p:nvSpPr>
            <p:cNvPr id="126" name="Rectangle : coins arrondis 125">
              <a:extLst>
                <a:ext uri="{FF2B5EF4-FFF2-40B4-BE49-F238E27FC236}">
                  <a16:creationId xmlns:a16="http://schemas.microsoft.com/office/drawing/2014/main" id="{1CD1E349-6C40-F795-1D03-500D3AD4F739}"/>
                </a:ext>
              </a:extLst>
            </p:cNvPr>
            <p:cNvSpPr/>
            <p:nvPr/>
          </p:nvSpPr>
          <p:spPr>
            <a:xfrm>
              <a:off x="6131385" y="2612518"/>
              <a:ext cx="914400" cy="412221"/>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solidFill>
                    <a:schemeClr val="tx1"/>
                  </a:solidFill>
                </a:rPr>
                <a:t>Company</a:t>
              </a:r>
            </a:p>
            <a:p>
              <a:pPr algn="ctr"/>
              <a:r>
                <a:rPr lang="en-US" sz="1100" dirty="0">
                  <a:solidFill>
                    <a:schemeClr val="tx1"/>
                  </a:solidFill>
                </a:rPr>
                <a:t>B</a:t>
              </a:r>
            </a:p>
          </p:txBody>
        </p:sp>
        <p:cxnSp>
          <p:nvCxnSpPr>
            <p:cNvPr id="128" name="Connecteur droit 127">
              <a:extLst>
                <a:ext uri="{FF2B5EF4-FFF2-40B4-BE49-F238E27FC236}">
                  <a16:creationId xmlns:a16="http://schemas.microsoft.com/office/drawing/2014/main" id="{BE9573CD-376C-AD21-07EB-B28D2F44B2B6}"/>
                </a:ext>
              </a:extLst>
            </p:cNvPr>
            <p:cNvCxnSpPr>
              <a:cxnSpLocks/>
            </p:cNvCxnSpPr>
            <p:nvPr/>
          </p:nvCxnSpPr>
          <p:spPr>
            <a:xfrm flipH="1">
              <a:off x="4917437" y="2359511"/>
              <a:ext cx="120990" cy="2530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A830AB90-71BB-6BAD-654E-2C4E446C3F61}"/>
                </a:ext>
              </a:extLst>
            </p:cNvPr>
            <p:cNvCxnSpPr>
              <a:cxnSpLocks/>
            </p:cNvCxnSpPr>
            <p:nvPr/>
          </p:nvCxnSpPr>
          <p:spPr>
            <a:xfrm>
              <a:off x="6963314" y="2349856"/>
              <a:ext cx="106284" cy="2530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DE2A6CD7-5E76-95D5-373B-2D80332DD41E}"/>
                </a:ext>
              </a:extLst>
            </p:cNvPr>
            <p:cNvCxnSpPr>
              <a:cxnSpLocks/>
              <a:stCxn id="124" idx="3"/>
              <a:endCxn id="126" idx="1"/>
            </p:cNvCxnSpPr>
            <p:nvPr/>
          </p:nvCxnSpPr>
          <p:spPr>
            <a:xfrm>
              <a:off x="5850329" y="2818629"/>
              <a:ext cx="281056" cy="0"/>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6" name="Flèche : double flèche horizontale 145">
            <a:extLst>
              <a:ext uri="{FF2B5EF4-FFF2-40B4-BE49-F238E27FC236}">
                <a16:creationId xmlns:a16="http://schemas.microsoft.com/office/drawing/2014/main" id="{E4D2476C-A98A-495C-B1B2-84D8FAF45818}"/>
              </a:ext>
            </a:extLst>
          </p:cNvPr>
          <p:cNvSpPr/>
          <p:nvPr/>
        </p:nvSpPr>
        <p:spPr>
          <a:xfrm>
            <a:off x="6145214" y="3110838"/>
            <a:ext cx="886742" cy="245967"/>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Gate to gate</a:t>
            </a:r>
          </a:p>
        </p:txBody>
      </p:sp>
      <p:sp>
        <p:nvSpPr>
          <p:cNvPr id="147" name="Flèche : double flèche horizontale 146">
            <a:extLst>
              <a:ext uri="{FF2B5EF4-FFF2-40B4-BE49-F238E27FC236}">
                <a16:creationId xmlns:a16="http://schemas.microsoft.com/office/drawing/2014/main" id="{5B39AA71-258F-4FF4-7EC2-019455BA5E63}"/>
              </a:ext>
            </a:extLst>
          </p:cNvPr>
          <p:cNvSpPr/>
          <p:nvPr/>
        </p:nvSpPr>
        <p:spPr>
          <a:xfrm>
            <a:off x="494750" y="3455231"/>
            <a:ext cx="6537205"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gate</a:t>
            </a:r>
          </a:p>
        </p:txBody>
      </p:sp>
      <p:sp>
        <p:nvSpPr>
          <p:cNvPr id="149" name="Rectangle : coins arrondis 148">
            <a:extLst>
              <a:ext uri="{FF2B5EF4-FFF2-40B4-BE49-F238E27FC236}">
                <a16:creationId xmlns:a16="http://schemas.microsoft.com/office/drawing/2014/main" id="{CBA2CCAD-A998-A04E-B59F-B58D39EEF454}"/>
              </a:ext>
            </a:extLst>
          </p:cNvPr>
          <p:cNvSpPr/>
          <p:nvPr/>
        </p:nvSpPr>
        <p:spPr>
          <a:xfrm>
            <a:off x="9640676" y="1765877"/>
            <a:ext cx="1354063" cy="573043"/>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End-of-life</a:t>
            </a:r>
          </a:p>
          <a:p>
            <a:pPr algn="ctr"/>
            <a:r>
              <a:rPr lang="en-US" sz="1400" dirty="0">
                <a:solidFill>
                  <a:schemeClr val="tx1"/>
                </a:solidFill>
              </a:rPr>
              <a:t>management</a:t>
            </a:r>
          </a:p>
        </p:txBody>
      </p:sp>
      <p:grpSp>
        <p:nvGrpSpPr>
          <p:cNvPr id="157" name="Groupe 156">
            <a:extLst>
              <a:ext uri="{FF2B5EF4-FFF2-40B4-BE49-F238E27FC236}">
                <a16:creationId xmlns:a16="http://schemas.microsoft.com/office/drawing/2014/main" id="{9431CFE7-99CE-C267-9DFA-18652EE50A38}"/>
              </a:ext>
            </a:extLst>
          </p:cNvPr>
          <p:cNvGrpSpPr/>
          <p:nvPr/>
        </p:nvGrpSpPr>
        <p:grpSpPr>
          <a:xfrm>
            <a:off x="8565804" y="2565086"/>
            <a:ext cx="779783" cy="823925"/>
            <a:chOff x="9438658" y="2567285"/>
            <a:chExt cx="779783" cy="823925"/>
          </a:xfrm>
        </p:grpSpPr>
        <p:pic>
          <p:nvPicPr>
            <p:cNvPr id="88" name="Graphique 87" descr="Outils contour">
              <a:extLst>
                <a:ext uri="{FF2B5EF4-FFF2-40B4-BE49-F238E27FC236}">
                  <a16:creationId xmlns:a16="http://schemas.microsoft.com/office/drawing/2014/main" id="{00A488EB-10B5-C304-5F54-2894FA9931C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582486" y="2567285"/>
              <a:ext cx="496692" cy="496692"/>
            </a:xfrm>
            <a:prstGeom prst="rect">
              <a:avLst/>
            </a:prstGeom>
          </p:spPr>
        </p:pic>
        <p:sp>
          <p:nvSpPr>
            <p:cNvPr id="155" name="Rectangle : coins arrondis 154">
              <a:extLst>
                <a:ext uri="{FF2B5EF4-FFF2-40B4-BE49-F238E27FC236}">
                  <a16:creationId xmlns:a16="http://schemas.microsoft.com/office/drawing/2014/main" id="{66E34B26-325E-796B-08F1-64B39AA0756A}"/>
                </a:ext>
              </a:extLst>
            </p:cNvPr>
            <p:cNvSpPr/>
            <p:nvPr/>
          </p:nvSpPr>
          <p:spPr>
            <a:xfrm>
              <a:off x="9438658" y="3111213"/>
              <a:ext cx="77978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Reuse</a:t>
              </a:r>
            </a:p>
          </p:txBody>
        </p:sp>
      </p:grpSp>
      <p:grpSp>
        <p:nvGrpSpPr>
          <p:cNvPr id="158" name="Groupe 157">
            <a:extLst>
              <a:ext uri="{FF2B5EF4-FFF2-40B4-BE49-F238E27FC236}">
                <a16:creationId xmlns:a16="http://schemas.microsoft.com/office/drawing/2014/main" id="{60A02B21-6A84-3708-DE7B-B4FFD61A8CB1}"/>
              </a:ext>
            </a:extLst>
          </p:cNvPr>
          <p:cNvGrpSpPr/>
          <p:nvPr/>
        </p:nvGrpSpPr>
        <p:grpSpPr>
          <a:xfrm>
            <a:off x="7563734" y="3367121"/>
            <a:ext cx="847215" cy="780429"/>
            <a:chOff x="9417572" y="3618428"/>
            <a:chExt cx="847215" cy="780429"/>
          </a:xfrm>
        </p:grpSpPr>
        <p:pic>
          <p:nvPicPr>
            <p:cNvPr id="102" name="Graphique 101" descr="Recyclage contour">
              <a:extLst>
                <a:ext uri="{FF2B5EF4-FFF2-40B4-BE49-F238E27FC236}">
                  <a16:creationId xmlns:a16="http://schemas.microsoft.com/office/drawing/2014/main" id="{3CA34234-214D-7774-CB4D-F5AD2F0BCDF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9580203" y="3618428"/>
              <a:ext cx="496692" cy="496692"/>
            </a:xfrm>
            <a:prstGeom prst="rect">
              <a:avLst/>
            </a:prstGeom>
          </p:spPr>
        </p:pic>
        <p:sp>
          <p:nvSpPr>
            <p:cNvPr id="156" name="Rectangle : coins arrondis 155">
              <a:extLst>
                <a:ext uri="{FF2B5EF4-FFF2-40B4-BE49-F238E27FC236}">
                  <a16:creationId xmlns:a16="http://schemas.microsoft.com/office/drawing/2014/main" id="{30C91153-239C-E1AC-C181-2B7E023438E9}"/>
                </a:ext>
              </a:extLst>
            </p:cNvPr>
            <p:cNvSpPr/>
            <p:nvPr/>
          </p:nvSpPr>
          <p:spPr>
            <a:xfrm>
              <a:off x="9417572" y="4118860"/>
              <a:ext cx="847215"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400" dirty="0">
                  <a:solidFill>
                    <a:schemeClr val="tx1"/>
                  </a:solidFill>
                </a:rPr>
                <a:t>Recycle</a:t>
              </a:r>
              <a:endParaRPr lang="en-US" sz="1400" dirty="0">
                <a:solidFill>
                  <a:schemeClr val="tx1"/>
                </a:solidFill>
              </a:endParaRPr>
            </a:p>
          </p:txBody>
        </p:sp>
      </p:grpSp>
      <p:cxnSp>
        <p:nvCxnSpPr>
          <p:cNvPr id="167" name="Connecteur droit 166">
            <a:extLst>
              <a:ext uri="{FF2B5EF4-FFF2-40B4-BE49-F238E27FC236}">
                <a16:creationId xmlns:a16="http://schemas.microsoft.com/office/drawing/2014/main" id="{02BCC74E-96C9-090B-0D50-0D21F2785D3D}"/>
              </a:ext>
            </a:extLst>
          </p:cNvPr>
          <p:cNvCxnSpPr>
            <a:cxnSpLocks/>
            <a:stCxn id="111" idx="3"/>
            <a:endCxn id="112" idx="1"/>
          </p:cNvCxnSpPr>
          <p:nvPr/>
        </p:nvCxnSpPr>
        <p:spPr>
          <a:xfrm>
            <a:off x="6942629" y="2200203"/>
            <a:ext cx="842263" cy="924"/>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onnecteur droit 169">
            <a:extLst>
              <a:ext uri="{FF2B5EF4-FFF2-40B4-BE49-F238E27FC236}">
                <a16:creationId xmlns:a16="http://schemas.microsoft.com/office/drawing/2014/main" id="{37E379D9-92E1-99E0-A66C-A0FB1C5EF457}"/>
              </a:ext>
            </a:extLst>
          </p:cNvPr>
          <p:cNvCxnSpPr>
            <a:cxnSpLocks/>
            <a:stCxn id="112" idx="3"/>
          </p:cNvCxnSpPr>
          <p:nvPr/>
        </p:nvCxnSpPr>
        <p:spPr>
          <a:xfrm>
            <a:off x="8457119" y="2201127"/>
            <a:ext cx="1183557" cy="870"/>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E024DDCD-3558-0941-941A-358EFEB71768}"/>
              </a:ext>
            </a:extLst>
          </p:cNvPr>
          <p:cNvCxnSpPr>
            <a:cxnSpLocks/>
          </p:cNvCxnSpPr>
          <p:nvPr/>
        </p:nvCxnSpPr>
        <p:spPr>
          <a:xfrm>
            <a:off x="10835108" y="2349856"/>
            <a:ext cx="0" cy="572630"/>
          </a:xfrm>
          <a:prstGeom prst="line">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Connecteur : en angle 176">
            <a:extLst>
              <a:ext uri="{FF2B5EF4-FFF2-40B4-BE49-F238E27FC236}">
                <a16:creationId xmlns:a16="http://schemas.microsoft.com/office/drawing/2014/main" id="{D022B37D-3197-359D-FCE7-B1196A38E214}"/>
              </a:ext>
            </a:extLst>
          </p:cNvPr>
          <p:cNvCxnSpPr>
            <a:cxnSpLocks/>
            <a:endCxn id="156" idx="3"/>
          </p:cNvCxnSpPr>
          <p:nvPr/>
        </p:nvCxnSpPr>
        <p:spPr>
          <a:xfrm rot="5400000">
            <a:off x="8395611" y="2353014"/>
            <a:ext cx="1669877" cy="1639199"/>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Connecteur : en angle 181">
            <a:extLst>
              <a:ext uri="{FF2B5EF4-FFF2-40B4-BE49-F238E27FC236}">
                <a16:creationId xmlns:a16="http://schemas.microsoft.com/office/drawing/2014/main" id="{14C56E33-0203-A81E-ACDC-9AD475BF0713}"/>
              </a:ext>
            </a:extLst>
          </p:cNvPr>
          <p:cNvCxnSpPr>
            <a:cxnSpLocks/>
            <a:endCxn id="155" idx="3"/>
          </p:cNvCxnSpPr>
          <p:nvPr/>
        </p:nvCxnSpPr>
        <p:spPr>
          <a:xfrm rot="5400000">
            <a:off x="9115495" y="2579951"/>
            <a:ext cx="899155" cy="438969"/>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necteur : en angle 184">
            <a:extLst>
              <a:ext uri="{FF2B5EF4-FFF2-40B4-BE49-F238E27FC236}">
                <a16:creationId xmlns:a16="http://schemas.microsoft.com/office/drawing/2014/main" id="{0C6518B9-A46A-03B7-7589-BA9D46B04622}"/>
              </a:ext>
            </a:extLst>
          </p:cNvPr>
          <p:cNvCxnSpPr>
            <a:cxnSpLocks/>
            <a:stCxn id="155" idx="1"/>
            <a:endCxn id="112" idx="2"/>
          </p:cNvCxnSpPr>
          <p:nvPr/>
        </p:nvCxnSpPr>
        <p:spPr>
          <a:xfrm rot="10800000">
            <a:off x="8121006" y="2341125"/>
            <a:ext cx="444798" cy="907888"/>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98" name="Flèche : double flèche horizontale 197">
            <a:extLst>
              <a:ext uri="{FF2B5EF4-FFF2-40B4-BE49-F238E27FC236}">
                <a16:creationId xmlns:a16="http://schemas.microsoft.com/office/drawing/2014/main" id="{38F9F9BD-4052-D9E6-2C66-84FCE5BFCA1C}"/>
              </a:ext>
            </a:extLst>
          </p:cNvPr>
          <p:cNvSpPr/>
          <p:nvPr/>
        </p:nvSpPr>
        <p:spPr>
          <a:xfrm>
            <a:off x="494751" y="5502707"/>
            <a:ext cx="11100203"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grave</a:t>
            </a:r>
          </a:p>
        </p:txBody>
      </p:sp>
      <p:grpSp>
        <p:nvGrpSpPr>
          <p:cNvPr id="201" name="Groupe 200">
            <a:extLst>
              <a:ext uri="{FF2B5EF4-FFF2-40B4-BE49-F238E27FC236}">
                <a16:creationId xmlns:a16="http://schemas.microsoft.com/office/drawing/2014/main" id="{8BB9A813-9946-F0D7-BE8A-5E01EAA22795}"/>
              </a:ext>
            </a:extLst>
          </p:cNvPr>
          <p:cNvGrpSpPr/>
          <p:nvPr/>
        </p:nvGrpSpPr>
        <p:grpSpPr>
          <a:xfrm>
            <a:off x="10498613" y="2922486"/>
            <a:ext cx="1096341" cy="1257651"/>
            <a:chOff x="10612913" y="3127739"/>
            <a:chExt cx="1096341" cy="1257651"/>
          </a:xfrm>
        </p:grpSpPr>
        <p:grpSp>
          <p:nvGrpSpPr>
            <p:cNvPr id="154" name="Groupe 153">
              <a:extLst>
                <a:ext uri="{FF2B5EF4-FFF2-40B4-BE49-F238E27FC236}">
                  <a16:creationId xmlns:a16="http://schemas.microsoft.com/office/drawing/2014/main" id="{D1BBB25A-C5CF-4D64-EB4D-3861DFE0C12D}"/>
                </a:ext>
              </a:extLst>
            </p:cNvPr>
            <p:cNvGrpSpPr/>
            <p:nvPr/>
          </p:nvGrpSpPr>
          <p:grpSpPr>
            <a:xfrm>
              <a:off x="10612913" y="3127739"/>
              <a:ext cx="1096341" cy="1257651"/>
              <a:chOff x="10173789" y="4021392"/>
              <a:chExt cx="1096341" cy="1257651"/>
            </a:xfrm>
          </p:grpSpPr>
          <p:sp>
            <p:nvSpPr>
              <p:cNvPr id="148" name="Rectangle : coins arrondis 147">
                <a:extLst>
                  <a:ext uri="{FF2B5EF4-FFF2-40B4-BE49-F238E27FC236}">
                    <a16:creationId xmlns:a16="http://schemas.microsoft.com/office/drawing/2014/main" id="{6F3B15C4-53D1-67F5-7F3D-6671AEA01FB1}"/>
                  </a:ext>
                </a:extLst>
              </p:cNvPr>
              <p:cNvSpPr/>
              <p:nvPr/>
            </p:nvSpPr>
            <p:spPr>
              <a:xfrm>
                <a:off x="10264788" y="4793050"/>
                <a:ext cx="1005342" cy="485993"/>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Combust</a:t>
                </a:r>
              </a:p>
              <a:p>
                <a:pPr algn="ctr"/>
                <a:r>
                  <a:rPr lang="en-US" sz="1400" dirty="0">
                    <a:solidFill>
                      <a:schemeClr val="tx1"/>
                    </a:solidFill>
                  </a:rPr>
                  <a:t>Landfill</a:t>
                </a:r>
              </a:p>
            </p:txBody>
          </p:sp>
          <p:pic>
            <p:nvPicPr>
              <p:cNvPr id="151" name="Graphique 150" descr="Bulldozer contour">
                <a:extLst>
                  <a:ext uri="{FF2B5EF4-FFF2-40B4-BE49-F238E27FC236}">
                    <a16:creationId xmlns:a16="http://schemas.microsoft.com/office/drawing/2014/main" id="{977DB755-98F8-1ACB-9FF9-61657AB0629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84136" y="4359699"/>
                <a:ext cx="485993" cy="485993"/>
              </a:xfrm>
              <a:prstGeom prst="rect">
                <a:avLst/>
              </a:prstGeom>
            </p:spPr>
          </p:pic>
          <p:pic>
            <p:nvPicPr>
              <p:cNvPr id="153" name="Graphique 152" descr="Dépôt d’ordures interdit contour">
                <a:extLst>
                  <a:ext uri="{FF2B5EF4-FFF2-40B4-BE49-F238E27FC236}">
                    <a16:creationId xmlns:a16="http://schemas.microsoft.com/office/drawing/2014/main" id="{9E3A26F4-5236-75C2-529A-7E956960162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flipH="1">
                <a:off x="10173789" y="4021392"/>
                <a:ext cx="714622" cy="714622"/>
              </a:xfrm>
              <a:prstGeom prst="rect">
                <a:avLst/>
              </a:prstGeom>
            </p:spPr>
          </p:pic>
        </p:grpSp>
        <p:pic>
          <p:nvPicPr>
            <p:cNvPr id="200" name="Graphique 199" descr="Feu contour">
              <a:extLst>
                <a:ext uri="{FF2B5EF4-FFF2-40B4-BE49-F238E27FC236}">
                  <a16:creationId xmlns:a16="http://schemas.microsoft.com/office/drawing/2014/main" id="{38E27BFB-9088-D9B0-F433-72D765A6927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129564" y="3161962"/>
              <a:ext cx="294293" cy="294293"/>
            </a:xfrm>
            <a:prstGeom prst="rect">
              <a:avLst/>
            </a:prstGeom>
          </p:spPr>
        </p:pic>
      </p:grpSp>
      <p:cxnSp>
        <p:nvCxnSpPr>
          <p:cNvPr id="204" name="Connecteur : en angle 203">
            <a:extLst>
              <a:ext uri="{FF2B5EF4-FFF2-40B4-BE49-F238E27FC236}">
                <a16:creationId xmlns:a16="http://schemas.microsoft.com/office/drawing/2014/main" id="{B43366FE-2755-6095-4D40-F9F8B7CE81DA}"/>
              </a:ext>
            </a:extLst>
          </p:cNvPr>
          <p:cNvCxnSpPr>
            <a:cxnSpLocks/>
            <a:stCxn id="149" idx="2"/>
            <a:endCxn id="113" idx="3"/>
          </p:cNvCxnSpPr>
          <p:nvPr/>
        </p:nvCxnSpPr>
        <p:spPr>
          <a:xfrm rot="5400000">
            <a:off x="7457004" y="1990128"/>
            <a:ext cx="2511912" cy="3209496"/>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6" name="Groupe 215">
            <a:extLst>
              <a:ext uri="{FF2B5EF4-FFF2-40B4-BE49-F238E27FC236}">
                <a16:creationId xmlns:a16="http://schemas.microsoft.com/office/drawing/2014/main" id="{7076F43E-CF3F-1B24-4FAB-72599850497E}"/>
              </a:ext>
            </a:extLst>
          </p:cNvPr>
          <p:cNvGrpSpPr/>
          <p:nvPr/>
        </p:nvGrpSpPr>
        <p:grpSpPr>
          <a:xfrm>
            <a:off x="5428649" y="4193858"/>
            <a:ext cx="1679563" cy="796972"/>
            <a:chOff x="5428649" y="4270058"/>
            <a:chExt cx="1679563" cy="796972"/>
          </a:xfrm>
        </p:grpSpPr>
        <p:sp>
          <p:nvSpPr>
            <p:cNvPr id="113" name="Rectangle : coins arrondis 112">
              <a:extLst>
                <a:ext uri="{FF2B5EF4-FFF2-40B4-BE49-F238E27FC236}">
                  <a16:creationId xmlns:a16="http://schemas.microsoft.com/office/drawing/2014/main" id="{49B74FC8-CBC5-1313-0442-6D97F2F8E131}"/>
                </a:ext>
              </a:extLst>
            </p:cNvPr>
            <p:cNvSpPr/>
            <p:nvPr/>
          </p:nvSpPr>
          <p:spPr>
            <a:xfrm>
              <a:off x="5428649" y="4787033"/>
              <a:ext cx="167956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Ecological loop</a:t>
              </a:r>
            </a:p>
          </p:txBody>
        </p:sp>
        <p:pic>
          <p:nvPicPr>
            <p:cNvPr id="208" name="Graphique 207" descr="Durabilité contour">
              <a:extLst>
                <a:ext uri="{FF2B5EF4-FFF2-40B4-BE49-F238E27FC236}">
                  <a16:creationId xmlns:a16="http://schemas.microsoft.com/office/drawing/2014/main" id="{23D10ADA-5870-A37D-2260-0B2B6B8887F1}"/>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6029283" y="4270058"/>
              <a:ext cx="478293" cy="478293"/>
            </a:xfrm>
            <a:prstGeom prst="rect">
              <a:avLst/>
            </a:prstGeom>
          </p:spPr>
        </p:pic>
      </p:grpSp>
      <p:cxnSp>
        <p:nvCxnSpPr>
          <p:cNvPr id="213" name="Connecteur : en angle 212">
            <a:extLst>
              <a:ext uri="{FF2B5EF4-FFF2-40B4-BE49-F238E27FC236}">
                <a16:creationId xmlns:a16="http://schemas.microsoft.com/office/drawing/2014/main" id="{16DF5268-0469-2918-36D9-CBB46B782D58}"/>
              </a:ext>
            </a:extLst>
          </p:cNvPr>
          <p:cNvCxnSpPr>
            <a:cxnSpLocks/>
            <a:stCxn id="113" idx="1"/>
            <a:endCxn id="46" idx="2"/>
          </p:cNvCxnSpPr>
          <p:nvPr/>
        </p:nvCxnSpPr>
        <p:spPr>
          <a:xfrm rot="10800000">
            <a:off x="1334533" y="2341996"/>
            <a:ext cx="4094116" cy="2508837"/>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17" name="Flèche : double flèche horizontale 216">
            <a:extLst>
              <a:ext uri="{FF2B5EF4-FFF2-40B4-BE49-F238E27FC236}">
                <a16:creationId xmlns:a16="http://schemas.microsoft.com/office/drawing/2014/main" id="{B0219B6F-E9E1-7330-EE63-D2FCF716AEBD}"/>
              </a:ext>
            </a:extLst>
          </p:cNvPr>
          <p:cNvSpPr/>
          <p:nvPr/>
        </p:nvSpPr>
        <p:spPr>
          <a:xfrm>
            <a:off x="491883" y="5008272"/>
            <a:ext cx="9825825" cy="412221"/>
          </a:xfrm>
          <a:prstGeom prst="leftRightArrow">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cradle</a:t>
            </a:r>
          </a:p>
        </p:txBody>
      </p:sp>
      <p:grpSp>
        <p:nvGrpSpPr>
          <p:cNvPr id="41" name="Groupe 40">
            <a:extLst>
              <a:ext uri="{FF2B5EF4-FFF2-40B4-BE49-F238E27FC236}">
                <a16:creationId xmlns:a16="http://schemas.microsoft.com/office/drawing/2014/main" id="{4B3AEB18-81F0-2E31-4073-7BDCEEE839A7}"/>
              </a:ext>
            </a:extLst>
          </p:cNvPr>
          <p:cNvGrpSpPr/>
          <p:nvPr/>
        </p:nvGrpSpPr>
        <p:grpSpPr>
          <a:xfrm>
            <a:off x="831236" y="407920"/>
            <a:ext cx="9969437" cy="1253819"/>
            <a:chOff x="831236" y="407920"/>
            <a:chExt cx="9969437" cy="1253819"/>
          </a:xfrm>
        </p:grpSpPr>
        <p:grpSp>
          <p:nvGrpSpPr>
            <p:cNvPr id="35" name="Groupe 34">
              <a:extLst>
                <a:ext uri="{FF2B5EF4-FFF2-40B4-BE49-F238E27FC236}">
                  <a16:creationId xmlns:a16="http://schemas.microsoft.com/office/drawing/2014/main" id="{1CA73DD2-0B95-AA2F-1D6B-DB05EA8FFEBB}"/>
                </a:ext>
              </a:extLst>
            </p:cNvPr>
            <p:cNvGrpSpPr/>
            <p:nvPr/>
          </p:nvGrpSpPr>
          <p:grpSpPr>
            <a:xfrm>
              <a:off x="831236" y="407920"/>
              <a:ext cx="1006591" cy="631622"/>
              <a:chOff x="831236" y="407920"/>
              <a:chExt cx="1006591" cy="631622"/>
            </a:xfrm>
          </p:grpSpPr>
          <p:cxnSp>
            <p:nvCxnSpPr>
              <p:cNvPr id="15" name="Connecteur droit 14">
                <a:extLst>
                  <a:ext uri="{FF2B5EF4-FFF2-40B4-BE49-F238E27FC236}">
                    <a16:creationId xmlns:a16="http://schemas.microsoft.com/office/drawing/2014/main" id="{533D26C2-3AB2-EF9B-4203-3111F4558515}"/>
                  </a:ext>
                </a:extLst>
              </p:cNvPr>
              <p:cNvCxnSpPr>
                <a:cxnSpLocks/>
              </p:cNvCxnSpPr>
              <p:nvPr/>
            </p:nvCxnSpPr>
            <p:spPr>
              <a:xfrm>
                <a:off x="1334532" y="644920"/>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DD6B4A99-75E1-4EDE-41C7-B75A9C1C69ED}"/>
                  </a:ext>
                </a:extLst>
              </p:cNvPr>
              <p:cNvSpPr/>
              <p:nvPr/>
            </p:nvSpPr>
            <p:spPr>
              <a:xfrm>
                <a:off x="831236" y="407920"/>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7" name="Groupe 36">
              <a:extLst>
                <a:ext uri="{FF2B5EF4-FFF2-40B4-BE49-F238E27FC236}">
                  <a16:creationId xmlns:a16="http://schemas.microsoft.com/office/drawing/2014/main" id="{6ED25968-BC54-5841-8E59-C6CDA1DBD632}"/>
                </a:ext>
              </a:extLst>
            </p:cNvPr>
            <p:cNvGrpSpPr/>
            <p:nvPr/>
          </p:nvGrpSpPr>
          <p:grpSpPr>
            <a:xfrm>
              <a:off x="3093864" y="415022"/>
              <a:ext cx="1006591" cy="604098"/>
              <a:chOff x="3093864" y="415022"/>
              <a:chExt cx="1006591" cy="604098"/>
            </a:xfrm>
          </p:grpSpPr>
          <p:cxnSp>
            <p:nvCxnSpPr>
              <p:cNvPr id="21" name="Connecteur droit 20">
                <a:extLst>
                  <a:ext uri="{FF2B5EF4-FFF2-40B4-BE49-F238E27FC236}">
                    <a16:creationId xmlns:a16="http://schemas.microsoft.com/office/drawing/2014/main" id="{9D10F109-18EE-4E99-0C6F-49DEE0498BA9}"/>
                  </a:ext>
                </a:extLst>
              </p:cNvPr>
              <p:cNvCxnSpPr>
                <a:cxnSpLocks/>
              </p:cNvCxnSpPr>
              <p:nvPr/>
            </p:nvCxnSpPr>
            <p:spPr>
              <a:xfrm>
                <a:off x="3597160" y="652022"/>
                <a:ext cx="3593" cy="367098"/>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285E7C26-94AF-15FF-B4FE-7DFC34FF75C7}"/>
                  </a:ext>
                </a:extLst>
              </p:cNvPr>
              <p:cNvSpPr/>
              <p:nvPr/>
            </p:nvSpPr>
            <p:spPr>
              <a:xfrm>
                <a:off x="3093864" y="415022"/>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8" name="Groupe 37">
              <a:extLst>
                <a:ext uri="{FF2B5EF4-FFF2-40B4-BE49-F238E27FC236}">
                  <a16:creationId xmlns:a16="http://schemas.microsoft.com/office/drawing/2014/main" id="{6691BAA0-DF7B-51B9-CA48-C7B740186708}"/>
                </a:ext>
              </a:extLst>
            </p:cNvPr>
            <p:cNvGrpSpPr/>
            <p:nvPr/>
          </p:nvGrpSpPr>
          <p:grpSpPr>
            <a:xfrm>
              <a:off x="5592704" y="413755"/>
              <a:ext cx="1006591" cy="631622"/>
              <a:chOff x="5592704" y="413755"/>
              <a:chExt cx="1006591" cy="631622"/>
            </a:xfrm>
          </p:grpSpPr>
          <p:cxnSp>
            <p:nvCxnSpPr>
              <p:cNvPr id="26" name="Connecteur droit 25">
                <a:extLst>
                  <a:ext uri="{FF2B5EF4-FFF2-40B4-BE49-F238E27FC236}">
                    <a16:creationId xmlns:a16="http://schemas.microsoft.com/office/drawing/2014/main" id="{B6BA33E2-4D58-DFAE-1A17-F9F71ECEFF04}"/>
                  </a:ext>
                </a:extLst>
              </p:cNvPr>
              <p:cNvCxnSpPr>
                <a:cxnSpLocks/>
              </p:cNvCxnSpPr>
              <p:nvPr/>
            </p:nvCxnSpPr>
            <p:spPr>
              <a:xfrm>
                <a:off x="6096000" y="650755"/>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A1DCBE5-3CE9-DCD3-CB64-0B30406503CF}"/>
                  </a:ext>
                </a:extLst>
              </p:cNvPr>
              <p:cNvSpPr/>
              <p:nvPr/>
            </p:nvSpPr>
            <p:spPr>
              <a:xfrm>
                <a:off x="5592704" y="413755"/>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9" name="Groupe 38">
              <a:extLst>
                <a:ext uri="{FF2B5EF4-FFF2-40B4-BE49-F238E27FC236}">
                  <a16:creationId xmlns:a16="http://schemas.microsoft.com/office/drawing/2014/main" id="{4DF7386D-7F2A-0C7F-1D87-44B13F234C6C}"/>
                </a:ext>
              </a:extLst>
            </p:cNvPr>
            <p:cNvGrpSpPr/>
            <p:nvPr/>
          </p:nvGrpSpPr>
          <p:grpSpPr>
            <a:xfrm>
              <a:off x="7544574" y="407920"/>
              <a:ext cx="1006591" cy="631622"/>
              <a:chOff x="7544574" y="407920"/>
              <a:chExt cx="1006591" cy="631622"/>
            </a:xfrm>
          </p:grpSpPr>
          <p:cxnSp>
            <p:nvCxnSpPr>
              <p:cNvPr id="28" name="Connecteur droit 27">
                <a:extLst>
                  <a:ext uri="{FF2B5EF4-FFF2-40B4-BE49-F238E27FC236}">
                    <a16:creationId xmlns:a16="http://schemas.microsoft.com/office/drawing/2014/main" id="{99C2CCA3-9253-2BB3-EABB-B1BABE82653B}"/>
                  </a:ext>
                </a:extLst>
              </p:cNvPr>
              <p:cNvCxnSpPr>
                <a:cxnSpLocks/>
              </p:cNvCxnSpPr>
              <p:nvPr/>
            </p:nvCxnSpPr>
            <p:spPr>
              <a:xfrm>
                <a:off x="8047870" y="644920"/>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2ACAD2B4-C9DD-E35E-95B7-294C4E5185A6}"/>
                  </a:ext>
                </a:extLst>
              </p:cNvPr>
              <p:cNvSpPr/>
              <p:nvPr/>
            </p:nvSpPr>
            <p:spPr>
              <a:xfrm>
                <a:off x="7544574" y="407920"/>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40" name="Groupe 39">
              <a:extLst>
                <a:ext uri="{FF2B5EF4-FFF2-40B4-BE49-F238E27FC236}">
                  <a16:creationId xmlns:a16="http://schemas.microsoft.com/office/drawing/2014/main" id="{DF06B86F-46FF-CCF8-7FC6-C94F0D3351A3}"/>
                </a:ext>
              </a:extLst>
            </p:cNvPr>
            <p:cNvGrpSpPr/>
            <p:nvPr/>
          </p:nvGrpSpPr>
          <p:grpSpPr>
            <a:xfrm>
              <a:off x="9794082" y="1030117"/>
              <a:ext cx="1006591" cy="631622"/>
              <a:chOff x="9794082" y="1030117"/>
              <a:chExt cx="1006591" cy="631622"/>
            </a:xfrm>
          </p:grpSpPr>
          <p:cxnSp>
            <p:nvCxnSpPr>
              <p:cNvPr id="31" name="Connecteur droit 30">
                <a:extLst>
                  <a:ext uri="{FF2B5EF4-FFF2-40B4-BE49-F238E27FC236}">
                    <a16:creationId xmlns:a16="http://schemas.microsoft.com/office/drawing/2014/main" id="{D542C490-2D2C-3844-1F0F-0EC27E6BB6C8}"/>
                  </a:ext>
                </a:extLst>
              </p:cNvPr>
              <p:cNvCxnSpPr>
                <a:cxnSpLocks/>
              </p:cNvCxnSpPr>
              <p:nvPr/>
            </p:nvCxnSpPr>
            <p:spPr>
              <a:xfrm>
                <a:off x="10297378" y="1267117"/>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2EDE70C1-9C53-CD6A-0162-A77A540C668B}"/>
                  </a:ext>
                </a:extLst>
              </p:cNvPr>
              <p:cNvSpPr/>
              <p:nvPr/>
            </p:nvSpPr>
            <p:spPr>
              <a:xfrm>
                <a:off x="9794082" y="1030117"/>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spTree>
    <p:extLst>
      <p:ext uri="{BB962C8B-B14F-4D97-AF65-F5344CB8AC3E}">
        <p14:creationId xmlns:p14="http://schemas.microsoft.com/office/powerpoint/2010/main" val="316334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30</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Data quality</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p:txBody>
      </p:sp>
      <p:grpSp>
        <p:nvGrpSpPr>
          <p:cNvPr id="3" name="Groupe 2">
            <a:extLst>
              <a:ext uri="{FF2B5EF4-FFF2-40B4-BE49-F238E27FC236}">
                <a16:creationId xmlns:a16="http://schemas.microsoft.com/office/drawing/2014/main" id="{6750A7FA-D0E0-0BCC-DDD4-113813818818}"/>
              </a:ext>
            </a:extLst>
          </p:cNvPr>
          <p:cNvGrpSpPr/>
          <p:nvPr/>
        </p:nvGrpSpPr>
        <p:grpSpPr>
          <a:xfrm>
            <a:off x="1145892" y="2586353"/>
            <a:ext cx="1316152" cy="1654660"/>
            <a:chOff x="4432042" y="1625181"/>
            <a:chExt cx="1316152" cy="1654660"/>
          </a:xfrm>
        </p:grpSpPr>
        <p:sp>
          <p:nvSpPr>
            <p:cNvPr id="4" name="Rectangle : coins arrondis 3">
              <a:extLst>
                <a:ext uri="{FF2B5EF4-FFF2-40B4-BE49-F238E27FC236}">
                  <a16:creationId xmlns:a16="http://schemas.microsoft.com/office/drawing/2014/main" id="{FB644F24-6D24-31DF-AD85-E785739EFB01}"/>
                </a:ext>
              </a:extLst>
            </p:cNvPr>
            <p:cNvSpPr/>
            <p:nvPr/>
          </p:nvSpPr>
          <p:spPr>
            <a:xfrm>
              <a:off x="4458824" y="1625181"/>
              <a:ext cx="1289370" cy="1654660"/>
            </a:xfrm>
            <a:prstGeom prst="roundRect">
              <a:avLst>
                <a:gd name="adj" fmla="val 6589"/>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avec coins arrondis en haut 5">
              <a:extLst>
                <a:ext uri="{FF2B5EF4-FFF2-40B4-BE49-F238E27FC236}">
                  <a16:creationId xmlns:a16="http://schemas.microsoft.com/office/drawing/2014/main" id="{DE413AB6-332E-3250-1F62-4B1F8162EC05}"/>
                </a:ext>
              </a:extLst>
            </p:cNvPr>
            <p:cNvSpPr/>
            <p:nvPr/>
          </p:nvSpPr>
          <p:spPr>
            <a:xfrm rot="10800000">
              <a:off x="4477412" y="2850900"/>
              <a:ext cx="1270770" cy="417054"/>
            </a:xfrm>
            <a:prstGeom prst="round2SameRect">
              <a:avLst>
                <a:gd name="adj1" fmla="val 8035"/>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1DDD6FEF-F0AC-D802-786D-041D6D881D75}"/>
                </a:ext>
              </a:extLst>
            </p:cNvPr>
            <p:cNvSpPr txBox="1"/>
            <p:nvPr/>
          </p:nvSpPr>
          <p:spPr>
            <a:xfrm>
              <a:off x="4432042" y="2911506"/>
              <a:ext cx="1289370" cy="276999"/>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Reliability</a:t>
              </a:r>
            </a:p>
          </p:txBody>
        </p:sp>
        <p:pic>
          <p:nvPicPr>
            <p:cNvPr id="11" name="Graphique 10">
              <a:extLst>
                <a:ext uri="{FF2B5EF4-FFF2-40B4-BE49-F238E27FC236}">
                  <a16:creationId xmlns:a16="http://schemas.microsoft.com/office/drawing/2014/main" id="{9A8CBFB8-188D-B564-092F-D4A2E309D3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10656" y="1895227"/>
              <a:ext cx="804282" cy="714917"/>
            </a:xfrm>
            <a:prstGeom prst="rect">
              <a:avLst/>
            </a:prstGeom>
          </p:spPr>
        </p:pic>
      </p:grpSp>
      <p:grpSp>
        <p:nvGrpSpPr>
          <p:cNvPr id="12" name="Groupe 11">
            <a:extLst>
              <a:ext uri="{FF2B5EF4-FFF2-40B4-BE49-F238E27FC236}">
                <a16:creationId xmlns:a16="http://schemas.microsoft.com/office/drawing/2014/main" id="{AEDE8B1E-1B11-7BBD-8CF3-29D3E278378B}"/>
              </a:ext>
            </a:extLst>
          </p:cNvPr>
          <p:cNvGrpSpPr/>
          <p:nvPr/>
        </p:nvGrpSpPr>
        <p:grpSpPr>
          <a:xfrm>
            <a:off x="3265784" y="2586353"/>
            <a:ext cx="1417252" cy="1654660"/>
            <a:chOff x="6498951" y="1619621"/>
            <a:chExt cx="1417252" cy="1654660"/>
          </a:xfrm>
        </p:grpSpPr>
        <p:sp>
          <p:nvSpPr>
            <p:cNvPr id="13" name="Rectangle : coins arrondis 12">
              <a:extLst>
                <a:ext uri="{FF2B5EF4-FFF2-40B4-BE49-F238E27FC236}">
                  <a16:creationId xmlns:a16="http://schemas.microsoft.com/office/drawing/2014/main" id="{25B19705-F02A-4385-E043-F589722AC245}"/>
                </a:ext>
              </a:extLst>
            </p:cNvPr>
            <p:cNvSpPr/>
            <p:nvPr/>
          </p:nvSpPr>
          <p:spPr>
            <a:xfrm>
              <a:off x="6551857" y="1619621"/>
              <a:ext cx="1289370" cy="1654660"/>
            </a:xfrm>
            <a:prstGeom prst="roundRect">
              <a:avLst>
                <a:gd name="adj" fmla="val 6589"/>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 avec coins arrondis en haut 13">
              <a:extLst>
                <a:ext uri="{FF2B5EF4-FFF2-40B4-BE49-F238E27FC236}">
                  <a16:creationId xmlns:a16="http://schemas.microsoft.com/office/drawing/2014/main" id="{777115D9-172E-2E95-63E6-D6589C2C24AB}"/>
                </a:ext>
              </a:extLst>
            </p:cNvPr>
            <p:cNvSpPr/>
            <p:nvPr/>
          </p:nvSpPr>
          <p:spPr>
            <a:xfrm rot="10800000">
              <a:off x="6570445" y="2845340"/>
              <a:ext cx="1270770" cy="417054"/>
            </a:xfrm>
            <a:prstGeom prst="round2SameRect">
              <a:avLst>
                <a:gd name="adj1" fmla="val 8035"/>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E639D124-9D94-EDA3-E3BD-6F1C834B7DA2}"/>
                </a:ext>
              </a:extLst>
            </p:cNvPr>
            <p:cNvSpPr txBox="1"/>
            <p:nvPr/>
          </p:nvSpPr>
          <p:spPr>
            <a:xfrm>
              <a:off x="6498951" y="2943421"/>
              <a:ext cx="1417252" cy="276999"/>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Exhaustiveness</a:t>
              </a:r>
            </a:p>
          </p:txBody>
        </p:sp>
        <p:pic>
          <p:nvPicPr>
            <p:cNvPr id="16" name="Graphique 15">
              <a:extLst>
                <a:ext uri="{FF2B5EF4-FFF2-40B4-BE49-F238E27FC236}">
                  <a16:creationId xmlns:a16="http://schemas.microsoft.com/office/drawing/2014/main" id="{31CB11FC-9822-8DE6-8277-446F01442D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05218" y="1902059"/>
              <a:ext cx="801224" cy="801224"/>
            </a:xfrm>
            <a:prstGeom prst="rect">
              <a:avLst/>
            </a:prstGeom>
          </p:spPr>
        </p:pic>
      </p:grpSp>
      <p:grpSp>
        <p:nvGrpSpPr>
          <p:cNvPr id="17" name="Groupe 16">
            <a:extLst>
              <a:ext uri="{FF2B5EF4-FFF2-40B4-BE49-F238E27FC236}">
                <a16:creationId xmlns:a16="http://schemas.microsoft.com/office/drawing/2014/main" id="{4EC5016C-E6E7-C831-8B7A-3E5DC3193C3E}"/>
              </a:ext>
            </a:extLst>
          </p:cNvPr>
          <p:cNvGrpSpPr/>
          <p:nvPr/>
        </p:nvGrpSpPr>
        <p:grpSpPr>
          <a:xfrm>
            <a:off x="5437924" y="2586353"/>
            <a:ext cx="1316152" cy="1684023"/>
            <a:chOff x="8835288" y="1619621"/>
            <a:chExt cx="1316152" cy="1684023"/>
          </a:xfrm>
        </p:grpSpPr>
        <p:sp>
          <p:nvSpPr>
            <p:cNvPr id="18" name="Rectangle : coins arrondis 17">
              <a:extLst>
                <a:ext uri="{FF2B5EF4-FFF2-40B4-BE49-F238E27FC236}">
                  <a16:creationId xmlns:a16="http://schemas.microsoft.com/office/drawing/2014/main" id="{AE4E7AE9-CFC4-902D-179A-AE1D42ACA36F}"/>
                </a:ext>
              </a:extLst>
            </p:cNvPr>
            <p:cNvSpPr/>
            <p:nvPr/>
          </p:nvSpPr>
          <p:spPr>
            <a:xfrm>
              <a:off x="8862070" y="1619621"/>
              <a:ext cx="1289370" cy="1654660"/>
            </a:xfrm>
            <a:prstGeom prst="roundRect">
              <a:avLst>
                <a:gd name="adj" fmla="val 6589"/>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 avec coins arrondis en haut 18">
              <a:extLst>
                <a:ext uri="{FF2B5EF4-FFF2-40B4-BE49-F238E27FC236}">
                  <a16:creationId xmlns:a16="http://schemas.microsoft.com/office/drawing/2014/main" id="{DC297987-85F9-A88B-5F7D-FD20D945E28A}"/>
                </a:ext>
              </a:extLst>
            </p:cNvPr>
            <p:cNvSpPr/>
            <p:nvPr/>
          </p:nvSpPr>
          <p:spPr>
            <a:xfrm rot="10800000">
              <a:off x="8880658" y="2845340"/>
              <a:ext cx="1270770" cy="417054"/>
            </a:xfrm>
            <a:prstGeom prst="round2SameRect">
              <a:avLst>
                <a:gd name="adj1" fmla="val 8035"/>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CC07F8D2-8C7D-1F7A-83B3-300EB8163F67}"/>
                </a:ext>
              </a:extLst>
            </p:cNvPr>
            <p:cNvSpPr txBox="1"/>
            <p:nvPr/>
          </p:nvSpPr>
          <p:spPr>
            <a:xfrm>
              <a:off x="8835288" y="2841979"/>
              <a:ext cx="1270770" cy="461665"/>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Temporal correlation</a:t>
              </a:r>
            </a:p>
          </p:txBody>
        </p:sp>
        <p:pic>
          <p:nvPicPr>
            <p:cNvPr id="21" name="Graphique 20">
              <a:extLst>
                <a:ext uri="{FF2B5EF4-FFF2-40B4-BE49-F238E27FC236}">
                  <a16:creationId xmlns:a16="http://schemas.microsoft.com/office/drawing/2014/main" id="{4FCFAC88-6D32-DD95-99F4-3D5ADEC1DE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76737" y="1843175"/>
              <a:ext cx="660035" cy="880047"/>
            </a:xfrm>
            <a:prstGeom prst="rect">
              <a:avLst/>
            </a:prstGeom>
          </p:spPr>
        </p:pic>
      </p:grpSp>
      <p:grpSp>
        <p:nvGrpSpPr>
          <p:cNvPr id="22" name="Groupe 21">
            <a:extLst>
              <a:ext uri="{FF2B5EF4-FFF2-40B4-BE49-F238E27FC236}">
                <a16:creationId xmlns:a16="http://schemas.microsoft.com/office/drawing/2014/main" id="{7EF5D348-D1FF-EF1A-E27E-BD776BF1176C}"/>
              </a:ext>
            </a:extLst>
          </p:cNvPr>
          <p:cNvGrpSpPr/>
          <p:nvPr/>
        </p:nvGrpSpPr>
        <p:grpSpPr>
          <a:xfrm>
            <a:off x="7583927" y="2586353"/>
            <a:ext cx="1316152" cy="1684023"/>
            <a:chOff x="10518556" y="1535212"/>
            <a:chExt cx="1316152" cy="1684023"/>
          </a:xfrm>
        </p:grpSpPr>
        <p:sp>
          <p:nvSpPr>
            <p:cNvPr id="23" name="Rectangle : coins arrondis 22">
              <a:extLst>
                <a:ext uri="{FF2B5EF4-FFF2-40B4-BE49-F238E27FC236}">
                  <a16:creationId xmlns:a16="http://schemas.microsoft.com/office/drawing/2014/main" id="{32BC9EF6-EB1A-3AAF-F8CD-8CF4F93E67D6}"/>
                </a:ext>
              </a:extLst>
            </p:cNvPr>
            <p:cNvSpPr/>
            <p:nvPr/>
          </p:nvSpPr>
          <p:spPr>
            <a:xfrm>
              <a:off x="10545338" y="1535212"/>
              <a:ext cx="1289370" cy="1654660"/>
            </a:xfrm>
            <a:prstGeom prst="roundRect">
              <a:avLst>
                <a:gd name="adj" fmla="val 6589"/>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 avec coins arrondis en haut 23">
              <a:extLst>
                <a:ext uri="{FF2B5EF4-FFF2-40B4-BE49-F238E27FC236}">
                  <a16:creationId xmlns:a16="http://schemas.microsoft.com/office/drawing/2014/main" id="{0C399620-D2E0-D2BE-A278-F6FEF495DC59}"/>
                </a:ext>
              </a:extLst>
            </p:cNvPr>
            <p:cNvSpPr/>
            <p:nvPr/>
          </p:nvSpPr>
          <p:spPr>
            <a:xfrm rot="10800000">
              <a:off x="10563926" y="2760931"/>
              <a:ext cx="1270770" cy="417054"/>
            </a:xfrm>
            <a:prstGeom prst="round2SameRect">
              <a:avLst>
                <a:gd name="adj1" fmla="val 8035"/>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860A3936-B0E7-F6B5-BEE4-E0B4017C900E}"/>
                </a:ext>
              </a:extLst>
            </p:cNvPr>
            <p:cNvSpPr txBox="1"/>
            <p:nvPr/>
          </p:nvSpPr>
          <p:spPr>
            <a:xfrm>
              <a:off x="10518556" y="2757570"/>
              <a:ext cx="1270770" cy="461665"/>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Geographical correlation</a:t>
              </a:r>
            </a:p>
          </p:txBody>
        </p:sp>
        <p:pic>
          <p:nvPicPr>
            <p:cNvPr id="26" name="Graphique 25">
              <a:extLst>
                <a:ext uri="{FF2B5EF4-FFF2-40B4-BE49-F238E27FC236}">
                  <a16:creationId xmlns:a16="http://schemas.microsoft.com/office/drawing/2014/main" id="{B0113A17-7D2E-2808-EA17-3FBFDDD07E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742983" y="1751822"/>
              <a:ext cx="894080" cy="894080"/>
            </a:xfrm>
            <a:prstGeom prst="rect">
              <a:avLst/>
            </a:prstGeom>
          </p:spPr>
        </p:pic>
      </p:grpSp>
      <p:grpSp>
        <p:nvGrpSpPr>
          <p:cNvPr id="27" name="Groupe 26">
            <a:extLst>
              <a:ext uri="{FF2B5EF4-FFF2-40B4-BE49-F238E27FC236}">
                <a16:creationId xmlns:a16="http://schemas.microsoft.com/office/drawing/2014/main" id="{1E0BE3B7-69E9-48E1-B837-B2011EEA3C42}"/>
              </a:ext>
            </a:extLst>
          </p:cNvPr>
          <p:cNvGrpSpPr/>
          <p:nvPr/>
        </p:nvGrpSpPr>
        <p:grpSpPr>
          <a:xfrm>
            <a:off x="9729930" y="2586988"/>
            <a:ext cx="1316152" cy="1684023"/>
            <a:chOff x="7902618" y="4398560"/>
            <a:chExt cx="1316152" cy="1684023"/>
          </a:xfrm>
        </p:grpSpPr>
        <p:sp>
          <p:nvSpPr>
            <p:cNvPr id="28" name="Rectangle : coins arrondis 27">
              <a:extLst>
                <a:ext uri="{FF2B5EF4-FFF2-40B4-BE49-F238E27FC236}">
                  <a16:creationId xmlns:a16="http://schemas.microsoft.com/office/drawing/2014/main" id="{37AA24F2-446E-7920-264E-F60CD536275E}"/>
                </a:ext>
              </a:extLst>
            </p:cNvPr>
            <p:cNvSpPr/>
            <p:nvPr/>
          </p:nvSpPr>
          <p:spPr>
            <a:xfrm>
              <a:off x="7929400" y="4398560"/>
              <a:ext cx="1289370" cy="1654660"/>
            </a:xfrm>
            <a:prstGeom prst="roundRect">
              <a:avLst>
                <a:gd name="adj" fmla="val 6589"/>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 avec coins arrondis en haut 28">
              <a:extLst>
                <a:ext uri="{FF2B5EF4-FFF2-40B4-BE49-F238E27FC236}">
                  <a16:creationId xmlns:a16="http://schemas.microsoft.com/office/drawing/2014/main" id="{7195956F-4A84-DADD-C9AA-2B561BC2DA44}"/>
                </a:ext>
              </a:extLst>
            </p:cNvPr>
            <p:cNvSpPr/>
            <p:nvPr/>
          </p:nvSpPr>
          <p:spPr>
            <a:xfrm rot="10800000">
              <a:off x="7947988" y="5624279"/>
              <a:ext cx="1270770" cy="417054"/>
            </a:xfrm>
            <a:prstGeom prst="round2SameRect">
              <a:avLst>
                <a:gd name="adj1" fmla="val 8035"/>
                <a:gd name="adj2" fmla="val 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79BEE811-D565-C20D-9F4F-075B5FEA8C71}"/>
                </a:ext>
              </a:extLst>
            </p:cNvPr>
            <p:cNvSpPr txBox="1"/>
            <p:nvPr/>
          </p:nvSpPr>
          <p:spPr>
            <a:xfrm>
              <a:off x="7902618" y="5620918"/>
              <a:ext cx="1316152" cy="461665"/>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Technological correlation</a:t>
              </a:r>
            </a:p>
          </p:txBody>
        </p:sp>
        <p:pic>
          <p:nvPicPr>
            <p:cNvPr id="31" name="Graphique 30">
              <a:extLst>
                <a:ext uri="{FF2B5EF4-FFF2-40B4-BE49-F238E27FC236}">
                  <a16:creationId xmlns:a16="http://schemas.microsoft.com/office/drawing/2014/main" id="{091D3C0F-801D-9D49-20C4-CED8212E6B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73894" y="4660513"/>
              <a:ext cx="800382" cy="800382"/>
            </a:xfrm>
            <a:prstGeom prst="rect">
              <a:avLst/>
            </a:prstGeom>
          </p:spPr>
        </p:pic>
      </p:grpSp>
    </p:spTree>
    <p:extLst>
      <p:ext uri="{BB962C8B-B14F-4D97-AF65-F5344CB8AC3E}">
        <p14:creationId xmlns:p14="http://schemas.microsoft.com/office/powerpoint/2010/main" val="2535967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31</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Primary data</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Real world data</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Manufacturer data</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Teardown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Materials identification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Size, weight measurements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p:txBody>
      </p:sp>
      <p:pic>
        <p:nvPicPr>
          <p:cNvPr id="3" name="Image 2">
            <a:extLst>
              <a:ext uri="{FF2B5EF4-FFF2-40B4-BE49-F238E27FC236}">
                <a16:creationId xmlns:a16="http://schemas.microsoft.com/office/drawing/2014/main" id="{0348187D-790E-C1D0-F923-E1D29EDE8A86}"/>
              </a:ext>
            </a:extLst>
          </p:cNvPr>
          <p:cNvPicPr>
            <a:picLocks noChangeAspect="1"/>
          </p:cNvPicPr>
          <p:nvPr/>
        </p:nvPicPr>
        <p:blipFill>
          <a:blip r:embed="rId2"/>
          <a:stretch>
            <a:fillRect/>
          </a:stretch>
        </p:blipFill>
        <p:spPr>
          <a:xfrm>
            <a:off x="5793471" y="3966531"/>
            <a:ext cx="5312586" cy="1892154"/>
          </a:xfrm>
          <a:prstGeom prst="rect">
            <a:avLst/>
          </a:prstGeom>
        </p:spPr>
      </p:pic>
      <p:pic>
        <p:nvPicPr>
          <p:cNvPr id="4" name="Image 3">
            <a:extLst>
              <a:ext uri="{FF2B5EF4-FFF2-40B4-BE49-F238E27FC236}">
                <a16:creationId xmlns:a16="http://schemas.microsoft.com/office/drawing/2014/main" id="{F7B58E05-F2B8-7BFE-7200-04F8FD7797B3}"/>
              </a:ext>
            </a:extLst>
          </p:cNvPr>
          <p:cNvPicPr>
            <a:picLocks noChangeAspect="1"/>
          </p:cNvPicPr>
          <p:nvPr/>
        </p:nvPicPr>
        <p:blipFill>
          <a:blip r:embed="rId3"/>
          <a:stretch>
            <a:fillRect/>
          </a:stretch>
        </p:blipFill>
        <p:spPr>
          <a:xfrm>
            <a:off x="6390947" y="1018135"/>
            <a:ext cx="4495638" cy="2139602"/>
          </a:xfrm>
          <a:prstGeom prst="rect">
            <a:avLst/>
          </a:prstGeom>
        </p:spPr>
      </p:pic>
      <p:pic>
        <p:nvPicPr>
          <p:cNvPr id="6" name="Image 5">
            <a:extLst>
              <a:ext uri="{FF2B5EF4-FFF2-40B4-BE49-F238E27FC236}">
                <a16:creationId xmlns:a16="http://schemas.microsoft.com/office/drawing/2014/main" id="{2935CD45-707E-936C-102D-594F25C908B0}"/>
              </a:ext>
            </a:extLst>
          </p:cNvPr>
          <p:cNvPicPr>
            <a:picLocks noChangeAspect="1"/>
          </p:cNvPicPr>
          <p:nvPr/>
        </p:nvPicPr>
        <p:blipFill>
          <a:blip r:embed="rId4"/>
          <a:stretch>
            <a:fillRect/>
          </a:stretch>
        </p:blipFill>
        <p:spPr>
          <a:xfrm>
            <a:off x="894523" y="3890714"/>
            <a:ext cx="4354074" cy="2137784"/>
          </a:xfrm>
          <a:prstGeom prst="rect">
            <a:avLst/>
          </a:prstGeom>
        </p:spPr>
      </p:pic>
      <p:sp>
        <p:nvSpPr>
          <p:cNvPr id="8" name="ZoneTexte 7">
            <a:extLst>
              <a:ext uri="{FF2B5EF4-FFF2-40B4-BE49-F238E27FC236}">
                <a16:creationId xmlns:a16="http://schemas.microsoft.com/office/drawing/2014/main" id="{95A06C16-FE50-4582-E58E-C2AAAAC57276}"/>
              </a:ext>
            </a:extLst>
          </p:cNvPr>
          <p:cNvSpPr txBox="1"/>
          <p:nvPr/>
        </p:nvSpPr>
        <p:spPr>
          <a:xfrm>
            <a:off x="6916010" y="6098064"/>
            <a:ext cx="3445512" cy="303738"/>
          </a:xfrm>
          <a:prstGeom prst="rect">
            <a:avLst/>
          </a:prstGeom>
          <a:noFill/>
        </p:spPr>
        <p:txBody>
          <a:bodyPr wrap="square">
            <a:spAutoFit/>
          </a:bodyPr>
          <a:lstStyle/>
          <a:p>
            <a:pPr marL="84138" indent="0" defTabSz="2271004">
              <a:lnSpc>
                <a:spcPct val="120000"/>
              </a:lnSpc>
              <a:spcBef>
                <a:spcPts val="0"/>
              </a:spcBef>
              <a:buClr>
                <a:srgbClr val="00B050"/>
              </a:buClr>
              <a:buNone/>
              <a:defRPr/>
            </a:pPr>
            <a:r>
              <a:rPr lang="en-US" sz="600" dirty="0"/>
              <a:t>Baur, S-J.; </a:t>
            </a:r>
            <a:r>
              <a:rPr lang="en-US" sz="600" dirty="0" err="1"/>
              <a:t>Proske</a:t>
            </a:r>
            <a:r>
              <a:rPr lang="en-US" sz="600" dirty="0"/>
              <a:t>, M.; </a:t>
            </a:r>
            <a:r>
              <a:rPr lang="en-US" sz="600" dirty="0" err="1"/>
              <a:t>Poppe</a:t>
            </a:r>
            <a:r>
              <a:rPr lang="en-US" sz="600" dirty="0"/>
              <a:t>, E. LCA of the Framework Laptop 2022. Fraunhofer IZM, 2023,</a:t>
            </a:r>
          </a:p>
          <a:p>
            <a:pPr marL="84138" indent="0" defTabSz="2271004">
              <a:lnSpc>
                <a:spcPct val="120000"/>
              </a:lnSpc>
              <a:spcBef>
                <a:spcPts val="0"/>
              </a:spcBef>
              <a:buClr>
                <a:srgbClr val="00B050"/>
              </a:buClr>
              <a:buNone/>
              <a:defRPr/>
            </a:pPr>
            <a:r>
              <a:rPr lang="en-US" sz="600" dirty="0"/>
              <a:t>https://downloads.frame.work/resources/Framework-Life-Cycle-Report.pdf</a:t>
            </a:r>
          </a:p>
        </p:txBody>
      </p:sp>
    </p:spTree>
    <p:extLst>
      <p:ext uri="{BB962C8B-B14F-4D97-AF65-F5344CB8AC3E}">
        <p14:creationId xmlns:p14="http://schemas.microsoft.com/office/powerpoint/2010/main" val="362913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5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500"/>
                                        <p:tgtEl>
                                          <p:spTgt spid="9">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500"/>
                                        <p:tgtEl>
                                          <p:spTgt spid="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32</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Secondary data</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Estimation, equivalent data</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Competitor datasheet</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Company reports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Expert judgment</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p:txBody>
      </p:sp>
      <p:sp>
        <p:nvSpPr>
          <p:cNvPr id="8" name="ZoneTexte 7">
            <a:extLst>
              <a:ext uri="{FF2B5EF4-FFF2-40B4-BE49-F238E27FC236}">
                <a16:creationId xmlns:a16="http://schemas.microsoft.com/office/drawing/2014/main" id="{95A06C16-FE50-4582-E58E-C2AAAAC57276}"/>
              </a:ext>
            </a:extLst>
          </p:cNvPr>
          <p:cNvSpPr txBox="1"/>
          <p:nvPr/>
        </p:nvSpPr>
        <p:spPr>
          <a:xfrm>
            <a:off x="6933866" y="6354026"/>
            <a:ext cx="3445512" cy="303738"/>
          </a:xfrm>
          <a:prstGeom prst="rect">
            <a:avLst/>
          </a:prstGeom>
          <a:noFill/>
        </p:spPr>
        <p:txBody>
          <a:bodyPr wrap="square">
            <a:spAutoFit/>
          </a:bodyPr>
          <a:lstStyle/>
          <a:p>
            <a:pPr marL="84138" indent="0" defTabSz="2271004">
              <a:lnSpc>
                <a:spcPct val="120000"/>
              </a:lnSpc>
              <a:spcBef>
                <a:spcPts val="0"/>
              </a:spcBef>
              <a:buClr>
                <a:srgbClr val="00B050"/>
              </a:buClr>
              <a:buNone/>
              <a:defRPr/>
            </a:pPr>
            <a:r>
              <a:rPr lang="en-US" sz="600" dirty="0"/>
              <a:t>Baur, S-J.; </a:t>
            </a:r>
            <a:r>
              <a:rPr lang="en-US" sz="600" dirty="0" err="1"/>
              <a:t>Proske</a:t>
            </a:r>
            <a:r>
              <a:rPr lang="en-US" sz="600" dirty="0"/>
              <a:t>, M.; </a:t>
            </a:r>
            <a:r>
              <a:rPr lang="en-US" sz="600" dirty="0" err="1"/>
              <a:t>Poppe</a:t>
            </a:r>
            <a:r>
              <a:rPr lang="en-US" sz="600" dirty="0"/>
              <a:t>, E. LCA of the Framework Laptop 2022. Fraunhofer IZM, 2023,</a:t>
            </a:r>
          </a:p>
          <a:p>
            <a:pPr marL="84138" indent="0" defTabSz="2271004">
              <a:lnSpc>
                <a:spcPct val="120000"/>
              </a:lnSpc>
              <a:spcBef>
                <a:spcPts val="0"/>
              </a:spcBef>
              <a:buClr>
                <a:srgbClr val="00B050"/>
              </a:buClr>
              <a:buNone/>
              <a:defRPr/>
            </a:pPr>
            <a:r>
              <a:rPr lang="en-US" sz="600" dirty="0"/>
              <a:t>https://downloads.frame.work/resources/Framework-Life-Cycle-Report.pdf</a:t>
            </a:r>
          </a:p>
        </p:txBody>
      </p:sp>
      <p:pic>
        <p:nvPicPr>
          <p:cNvPr id="7" name="Image 6">
            <a:extLst>
              <a:ext uri="{FF2B5EF4-FFF2-40B4-BE49-F238E27FC236}">
                <a16:creationId xmlns:a16="http://schemas.microsoft.com/office/drawing/2014/main" id="{219F265B-82DD-7C81-3FBB-551095D87F09}"/>
              </a:ext>
            </a:extLst>
          </p:cNvPr>
          <p:cNvPicPr>
            <a:picLocks noChangeAspect="1"/>
          </p:cNvPicPr>
          <p:nvPr/>
        </p:nvPicPr>
        <p:blipFill rotWithShape="1">
          <a:blip r:embed="rId2"/>
          <a:srcRect l="1908" t="7000"/>
          <a:stretch/>
        </p:blipFill>
        <p:spPr>
          <a:xfrm>
            <a:off x="5220677" y="1238011"/>
            <a:ext cx="6820473" cy="5076820"/>
          </a:xfrm>
          <a:prstGeom prst="rect">
            <a:avLst/>
          </a:prstGeom>
        </p:spPr>
      </p:pic>
    </p:spTree>
    <p:extLst>
      <p:ext uri="{BB962C8B-B14F-4D97-AF65-F5344CB8AC3E}">
        <p14:creationId xmlns:p14="http://schemas.microsoft.com/office/powerpoint/2010/main" val="289796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500"/>
                                        <p:tgtEl>
                                          <p:spTgt spid="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500"/>
                                        <p:tgtEl>
                                          <p:spTgt spid="9">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500"/>
                                        <p:tgtEl>
                                          <p:spTgt spid="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33</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Impact databases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b="1" dirty="0" err="1"/>
              <a:t>Ecoinvent</a:t>
            </a:r>
            <a:endParaRPr lang="en-US" sz="2200" b="1"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err="1"/>
              <a:t>Negaoctet</a:t>
            </a:r>
            <a:endParaRPr lang="en-US" sz="22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err="1"/>
              <a:t>Sphera</a:t>
            </a:r>
            <a:r>
              <a:rPr lang="en-US" sz="2200" dirty="0"/>
              <a:t> LCA Database (</a:t>
            </a:r>
            <a:r>
              <a:rPr lang="en-US" sz="2200" dirty="0" err="1"/>
              <a:t>GaBi</a:t>
            </a:r>
            <a:r>
              <a:rPr lang="en-US" sz="2200" dirty="0"/>
              <a:t>)</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Bureau Veritas CODDE/EIME</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a:t>
            </a:r>
          </a:p>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Tools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b="1" dirty="0" err="1"/>
              <a:t>Brightway</a:t>
            </a:r>
            <a:endParaRPr lang="en-US" sz="2200" b="1"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err="1"/>
              <a:t>OpenLCA</a:t>
            </a:r>
            <a:endParaRPr lang="en-US" sz="22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err="1"/>
              <a:t>Ecodesign</a:t>
            </a:r>
            <a:r>
              <a:rPr lang="en-US" sz="2200" dirty="0"/>
              <a:t> Studio</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Bureau Veritas CODDE</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p:txBody>
      </p:sp>
      <p:sp>
        <p:nvSpPr>
          <p:cNvPr id="8" name="ZoneTexte 7">
            <a:extLst>
              <a:ext uri="{FF2B5EF4-FFF2-40B4-BE49-F238E27FC236}">
                <a16:creationId xmlns:a16="http://schemas.microsoft.com/office/drawing/2014/main" id="{95A06C16-FE50-4582-E58E-C2AAAAC57276}"/>
              </a:ext>
            </a:extLst>
          </p:cNvPr>
          <p:cNvSpPr txBox="1"/>
          <p:nvPr/>
        </p:nvSpPr>
        <p:spPr>
          <a:xfrm>
            <a:off x="6933866" y="6354026"/>
            <a:ext cx="3445512" cy="303738"/>
          </a:xfrm>
          <a:prstGeom prst="rect">
            <a:avLst/>
          </a:prstGeom>
          <a:noFill/>
        </p:spPr>
        <p:txBody>
          <a:bodyPr wrap="square">
            <a:spAutoFit/>
          </a:bodyPr>
          <a:lstStyle/>
          <a:p>
            <a:pPr marL="84138" indent="0" defTabSz="2271004">
              <a:lnSpc>
                <a:spcPct val="120000"/>
              </a:lnSpc>
              <a:spcBef>
                <a:spcPts val="0"/>
              </a:spcBef>
              <a:buClr>
                <a:srgbClr val="00B050"/>
              </a:buClr>
              <a:buNone/>
              <a:defRPr/>
            </a:pPr>
            <a:r>
              <a:rPr lang="en-US" sz="600" dirty="0"/>
              <a:t>Baur, S-J.; </a:t>
            </a:r>
            <a:r>
              <a:rPr lang="en-US" sz="600" dirty="0" err="1"/>
              <a:t>Proske</a:t>
            </a:r>
            <a:r>
              <a:rPr lang="en-US" sz="600" dirty="0"/>
              <a:t>, M.; </a:t>
            </a:r>
            <a:r>
              <a:rPr lang="en-US" sz="600" dirty="0" err="1"/>
              <a:t>Poppe</a:t>
            </a:r>
            <a:r>
              <a:rPr lang="en-US" sz="600" dirty="0"/>
              <a:t>, E. LCA of the Framework Laptop 2022. Fraunhofer IZM, 2023,</a:t>
            </a:r>
          </a:p>
          <a:p>
            <a:pPr marL="84138" indent="0" defTabSz="2271004">
              <a:lnSpc>
                <a:spcPct val="120000"/>
              </a:lnSpc>
              <a:spcBef>
                <a:spcPts val="0"/>
              </a:spcBef>
              <a:buClr>
                <a:srgbClr val="00B050"/>
              </a:buClr>
              <a:buNone/>
              <a:defRPr/>
            </a:pPr>
            <a:r>
              <a:rPr lang="en-US" sz="600" dirty="0"/>
              <a:t>https://downloads.frame.work/resources/Framework-Life-Cycle-Report.pdf</a:t>
            </a:r>
          </a:p>
        </p:txBody>
      </p:sp>
    </p:spTree>
    <p:extLst>
      <p:ext uri="{BB962C8B-B14F-4D97-AF65-F5344CB8AC3E}">
        <p14:creationId xmlns:p14="http://schemas.microsoft.com/office/powerpoint/2010/main" val="1135812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t>Data bases </a:t>
            </a:r>
            <a:r>
              <a:rPr lang="en-US" dirty="0"/>
              <a:t>= Matrix A</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34</a:t>
            </a:fld>
            <a:endParaRPr lang="fr-FR" dirty="0"/>
          </a:p>
        </p:txBody>
      </p:sp>
      <p:sp>
        <p:nvSpPr>
          <p:cNvPr id="4" name="Accolade ouvrante 3">
            <a:extLst>
              <a:ext uri="{FF2B5EF4-FFF2-40B4-BE49-F238E27FC236}">
                <a16:creationId xmlns:a16="http://schemas.microsoft.com/office/drawing/2014/main" id="{204C0830-D83B-F17A-27CE-AE739AE47681}"/>
              </a:ext>
            </a:extLst>
          </p:cNvPr>
          <p:cNvSpPr/>
          <p:nvPr/>
        </p:nvSpPr>
        <p:spPr>
          <a:xfrm>
            <a:off x="3804600" y="1473601"/>
            <a:ext cx="427379" cy="3294619"/>
          </a:xfrm>
          <a:prstGeom prst="leftBrace">
            <a:avLst>
              <a:gd name="adj1" fmla="val 57171"/>
              <a:gd name="adj2" fmla="val 5000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B798CE4-B2DF-F824-7400-90DC8782CD11}"/>
                  </a:ext>
                </a:extLst>
              </p:cNvPr>
              <p:cNvSpPr txBox="1"/>
              <p:nvPr/>
            </p:nvSpPr>
            <p:spPr>
              <a:xfrm>
                <a:off x="4351154" y="3152213"/>
                <a:ext cx="339560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9600" b="0" i="0" smtClean="0">
                          <a:solidFill>
                            <a:schemeClr val="tx1">
                              <a:lumMod val="65000"/>
                              <a:lumOff val="35000"/>
                            </a:schemeClr>
                          </a:solidFill>
                          <a:latin typeface="Cambria Math" panose="02040503050406030204" pitchFamily="18" charset="0"/>
                        </a:rPr>
                        <m:t>g</m:t>
                      </m:r>
                      <m:r>
                        <a:rPr lang="fr-FR" sz="9600" b="0" i="1" smtClean="0">
                          <a:solidFill>
                            <a:schemeClr val="tx1">
                              <a:lumMod val="65000"/>
                              <a:lumOff val="35000"/>
                            </a:schemeClr>
                          </a:solidFill>
                          <a:latin typeface="Cambria Math" panose="02040503050406030204" pitchFamily="18" charset="0"/>
                        </a:rPr>
                        <m:t>=</m:t>
                      </m:r>
                      <m:r>
                        <a:rPr lang="fr-FR" sz="9600" b="0" i="1" smtClean="0">
                          <a:solidFill>
                            <a:schemeClr val="tx1">
                              <a:lumMod val="65000"/>
                              <a:lumOff val="35000"/>
                            </a:schemeClr>
                          </a:solidFill>
                          <a:latin typeface="Cambria Math" panose="02040503050406030204" pitchFamily="18" charset="0"/>
                        </a:rPr>
                        <m:t>𝐵</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AB798CE4-B2DF-F824-7400-90DC8782CD11}"/>
                  </a:ext>
                </a:extLst>
              </p:cNvPr>
              <p:cNvSpPr txBox="1">
                <a:spLocks noRot="1" noChangeAspect="1" noMove="1" noResize="1" noEditPoints="1" noAdjustHandles="1" noChangeArrowheads="1" noChangeShapeType="1" noTextEdit="1"/>
              </p:cNvSpPr>
              <p:nvPr/>
            </p:nvSpPr>
            <p:spPr>
              <a:xfrm>
                <a:off x="4351154" y="3152213"/>
                <a:ext cx="3395609"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0CAA6A8-8F87-E10B-3241-0E65C98E9AA1}"/>
                  </a:ext>
                </a:extLst>
              </p:cNvPr>
              <p:cNvSpPr txBox="1"/>
              <p:nvPr/>
            </p:nvSpPr>
            <p:spPr>
              <a:xfrm>
                <a:off x="7742764" y="1417185"/>
                <a:ext cx="105400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7" name="ZoneTexte 6">
                <a:extLst>
                  <a:ext uri="{FF2B5EF4-FFF2-40B4-BE49-F238E27FC236}">
                    <a16:creationId xmlns:a16="http://schemas.microsoft.com/office/drawing/2014/main" id="{40CAA6A8-8F87-E10B-3241-0E65C98E9AA1}"/>
                  </a:ext>
                </a:extLst>
              </p:cNvPr>
              <p:cNvSpPr txBox="1">
                <a:spLocks noRot="1" noChangeAspect="1" noMove="1" noResize="1" noEditPoints="1" noAdjustHandles="1" noChangeArrowheads="1" noChangeShapeType="1" noTextEdit="1"/>
              </p:cNvSpPr>
              <p:nvPr/>
            </p:nvSpPr>
            <p:spPr>
              <a:xfrm>
                <a:off x="7742764" y="1417185"/>
                <a:ext cx="1054006" cy="14773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5D20A84-2304-65EF-41F5-01916CE26AD1}"/>
                  </a:ext>
                </a:extLst>
              </p:cNvPr>
              <p:cNvSpPr txBox="1"/>
              <p:nvPr/>
            </p:nvSpPr>
            <p:spPr>
              <a:xfrm>
                <a:off x="5286929" y="1416419"/>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8" name="ZoneTexte 7">
                <a:extLst>
                  <a:ext uri="{FF2B5EF4-FFF2-40B4-BE49-F238E27FC236}">
                    <a16:creationId xmlns:a16="http://schemas.microsoft.com/office/drawing/2014/main" id="{35D20A84-2304-65EF-41F5-01916CE26AD1}"/>
                  </a:ext>
                </a:extLst>
              </p:cNvPr>
              <p:cNvSpPr txBox="1">
                <a:spLocks noRot="1" noChangeAspect="1" noMove="1" noResize="1" noEditPoints="1" noAdjustHandles="1" noChangeArrowheads="1" noChangeShapeType="1" noTextEdit="1"/>
              </p:cNvSpPr>
              <p:nvPr/>
            </p:nvSpPr>
            <p:spPr>
              <a:xfrm>
                <a:off x="5286929" y="1416419"/>
                <a:ext cx="1199046" cy="14773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3F217EA6-7690-AB56-EE6F-3B32FA448C26}"/>
                  </a:ext>
                </a:extLst>
              </p:cNvPr>
              <p:cNvSpPr txBox="1"/>
              <p:nvPr/>
            </p:nvSpPr>
            <p:spPr>
              <a:xfrm>
                <a:off x="6549681" y="1416419"/>
                <a:ext cx="1132554"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accent4"/>
                          </a:solidFill>
                          <a:latin typeface="Cambria Math" panose="02040503050406030204" pitchFamily="18" charset="0"/>
                        </a:rPr>
                        <m:t>𝐴</m:t>
                      </m:r>
                    </m:oMath>
                  </m:oMathPara>
                </a14:m>
                <a:endParaRPr lang="fr-FR" sz="9600" dirty="0">
                  <a:solidFill>
                    <a:schemeClr val="accent4"/>
                  </a:solidFill>
                </a:endParaRPr>
              </a:p>
            </p:txBody>
          </p:sp>
        </mc:Choice>
        <mc:Fallback xmlns="">
          <p:sp>
            <p:nvSpPr>
              <p:cNvPr id="9" name="ZoneTexte 8">
                <a:extLst>
                  <a:ext uri="{FF2B5EF4-FFF2-40B4-BE49-F238E27FC236}">
                    <a16:creationId xmlns:a16="http://schemas.microsoft.com/office/drawing/2014/main" id="{3F217EA6-7690-AB56-EE6F-3B32FA448C26}"/>
                  </a:ext>
                </a:extLst>
              </p:cNvPr>
              <p:cNvSpPr txBox="1">
                <a:spLocks noRot="1" noChangeAspect="1" noMove="1" noResize="1" noEditPoints="1" noAdjustHandles="1" noChangeArrowheads="1" noChangeShapeType="1" noTextEdit="1"/>
              </p:cNvSpPr>
              <p:nvPr/>
            </p:nvSpPr>
            <p:spPr>
              <a:xfrm>
                <a:off x="6549681" y="1416419"/>
                <a:ext cx="1132554" cy="14773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E86D26E-18D4-AAD8-ED51-76541298F64F}"/>
                  </a:ext>
                </a:extLst>
              </p:cNvPr>
              <p:cNvSpPr txBox="1"/>
              <p:nvPr/>
            </p:nvSpPr>
            <p:spPr>
              <a:xfrm>
                <a:off x="4397751" y="1416419"/>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CE86D26E-18D4-AAD8-ED51-76541298F64F}"/>
                  </a:ext>
                </a:extLst>
              </p:cNvPr>
              <p:cNvSpPr txBox="1">
                <a:spLocks noRot="1" noChangeAspect="1" noMove="1" noResize="1" noEditPoints="1" noAdjustHandles="1" noChangeArrowheads="1" noChangeShapeType="1" noTextEdit="1"/>
              </p:cNvSpPr>
              <p:nvPr/>
            </p:nvSpPr>
            <p:spPr>
              <a:xfrm>
                <a:off x="4397751" y="1416419"/>
                <a:ext cx="873251" cy="1477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2F547654-B2B0-1642-4A57-06B8CCA8BCAC}"/>
                  </a:ext>
                </a:extLst>
              </p:cNvPr>
              <p:cNvSpPr txBox="1"/>
              <p:nvPr/>
            </p:nvSpPr>
            <p:spPr>
              <a:xfrm>
                <a:off x="7322921" y="1512809"/>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1" name="ZoneTexte 10">
                <a:extLst>
                  <a:ext uri="{FF2B5EF4-FFF2-40B4-BE49-F238E27FC236}">
                    <a16:creationId xmlns:a16="http://schemas.microsoft.com/office/drawing/2014/main" id="{2F547654-B2B0-1642-4A57-06B8CCA8BCAC}"/>
                  </a:ext>
                </a:extLst>
              </p:cNvPr>
              <p:cNvSpPr txBox="1">
                <a:spLocks noRot="1" noChangeAspect="1" noMove="1" noResize="1" noEditPoints="1" noAdjustHandles="1" noChangeArrowheads="1" noChangeShapeType="1" noTextEdit="1"/>
              </p:cNvSpPr>
              <p:nvPr/>
            </p:nvSpPr>
            <p:spPr>
              <a:xfrm>
                <a:off x="7322921" y="1512809"/>
                <a:ext cx="703718" cy="553998"/>
              </a:xfrm>
              <a:prstGeom prst="rect">
                <a:avLst/>
              </a:prstGeom>
              <a:blipFill>
                <a:blip r:embed="rId9"/>
                <a:stretch>
                  <a:fillRect/>
                </a:stretch>
              </a:blipFill>
            </p:spPr>
            <p:txBody>
              <a:bodyPr/>
              <a:lstStyle/>
              <a:p>
                <a:r>
                  <a:rPr lang="en-US">
                    <a:noFill/>
                  </a:rPr>
                  <a:t> </a:t>
                </a:r>
              </a:p>
            </p:txBody>
          </p:sp>
        </mc:Fallback>
      </mc:AlternateContent>
      <p:grpSp>
        <p:nvGrpSpPr>
          <p:cNvPr id="12" name="Groupe 11">
            <a:extLst>
              <a:ext uri="{FF2B5EF4-FFF2-40B4-BE49-F238E27FC236}">
                <a16:creationId xmlns:a16="http://schemas.microsoft.com/office/drawing/2014/main" id="{B0660CDF-2883-2716-5503-A55153908F9C}"/>
              </a:ext>
            </a:extLst>
          </p:cNvPr>
          <p:cNvGrpSpPr/>
          <p:nvPr/>
        </p:nvGrpSpPr>
        <p:grpSpPr>
          <a:xfrm>
            <a:off x="7426910" y="3123002"/>
            <a:ext cx="2184572" cy="1478094"/>
            <a:chOff x="7293797" y="3123002"/>
            <a:chExt cx="2184572" cy="147809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0BA6525B-4E3C-EB2B-A15A-8EBC51B9E565}"/>
                    </a:ext>
                  </a:extLst>
                </p:cNvPr>
                <p:cNvSpPr txBox="1"/>
                <p:nvPr/>
              </p:nvSpPr>
              <p:spPr>
                <a:xfrm>
                  <a:off x="8486880" y="3123768"/>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1FB1861C-8358-599F-FFA3-8FC11C1EC520}"/>
                    </a:ext>
                  </a:extLst>
                </p:cNvPr>
                <p:cNvSpPr txBox="1">
                  <a:spLocks noRot="1" noChangeAspect="1" noMove="1" noResize="1" noEditPoints="1" noAdjustHandles="1" noChangeArrowheads="1" noChangeShapeType="1" noTextEdit="1"/>
                </p:cNvSpPr>
                <p:nvPr/>
              </p:nvSpPr>
              <p:spPr>
                <a:xfrm>
                  <a:off x="8486880" y="3123768"/>
                  <a:ext cx="991489" cy="1477328"/>
                </a:xfrm>
                <a:prstGeom prst="rect">
                  <a:avLst/>
                </a:prstGeom>
                <a:blipFill>
                  <a:blip r:embed="rId10"/>
                  <a:stretch>
                    <a:fillRect l="-41772" r="-37975" b="-330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5F994FF8-CED7-975F-CFD6-3521B37D7073}"/>
                    </a:ext>
                  </a:extLst>
                </p:cNvPr>
                <p:cNvSpPr txBox="1"/>
                <p:nvPr/>
              </p:nvSpPr>
              <p:spPr>
                <a:xfrm>
                  <a:off x="7293797" y="3123002"/>
                  <a:ext cx="1132554"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accent4"/>
                            </a:solidFill>
                            <a:latin typeface="Cambria Math" panose="02040503050406030204" pitchFamily="18" charset="0"/>
                          </a:rPr>
                          <m:t>𝐴</m:t>
                        </m:r>
                      </m:oMath>
                    </m:oMathPara>
                  </a14:m>
                  <a:endParaRPr lang="fr-FR" sz="9600" dirty="0">
                    <a:solidFill>
                      <a:schemeClr val="accent4"/>
                    </a:solidFill>
                  </a:endParaRPr>
                </a:p>
              </p:txBody>
            </p:sp>
          </mc:Choice>
          <mc:Fallback xmlns="">
            <p:sp>
              <p:nvSpPr>
                <p:cNvPr id="14" name="ZoneTexte 13">
                  <a:extLst>
                    <a:ext uri="{FF2B5EF4-FFF2-40B4-BE49-F238E27FC236}">
                      <a16:creationId xmlns:a16="http://schemas.microsoft.com/office/drawing/2014/main" id="{5F994FF8-CED7-975F-CFD6-3521B37D7073}"/>
                    </a:ext>
                  </a:extLst>
                </p:cNvPr>
                <p:cNvSpPr txBox="1">
                  <a:spLocks noRot="1" noChangeAspect="1" noMove="1" noResize="1" noEditPoints="1" noAdjustHandles="1" noChangeArrowheads="1" noChangeShapeType="1" noTextEdit="1"/>
                </p:cNvSpPr>
                <p:nvPr/>
              </p:nvSpPr>
              <p:spPr>
                <a:xfrm>
                  <a:off x="7293797" y="3123002"/>
                  <a:ext cx="1132554" cy="147732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621F5271-CA8E-0581-A587-3AA643E604BC}"/>
                    </a:ext>
                  </a:extLst>
                </p:cNvPr>
                <p:cNvSpPr txBox="1"/>
                <p:nvPr/>
              </p:nvSpPr>
              <p:spPr>
                <a:xfrm>
                  <a:off x="8067037" y="3219392"/>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053A8912-5358-DE66-12F7-614DCFD760C0}"/>
                    </a:ext>
                  </a:extLst>
                </p:cNvPr>
                <p:cNvSpPr txBox="1">
                  <a:spLocks noRot="1" noChangeAspect="1" noMove="1" noResize="1" noEditPoints="1" noAdjustHandles="1" noChangeArrowheads="1" noChangeShapeType="1" noTextEdit="1"/>
                </p:cNvSpPr>
                <p:nvPr/>
              </p:nvSpPr>
              <p:spPr>
                <a:xfrm>
                  <a:off x="8067037" y="3219392"/>
                  <a:ext cx="703718" cy="553998"/>
                </a:xfrm>
                <a:prstGeom prst="rect">
                  <a:avLst/>
                </a:prstGeom>
                <a:blipFill>
                  <a:blip r:embed="rId12"/>
                  <a:stretch>
                    <a:fillRect l="-1786" r="-16071" b="-4444"/>
                  </a:stretch>
                </a:blipFill>
              </p:spPr>
              <p:txBody>
                <a:bodyPr/>
                <a:lstStyle/>
                <a:p>
                  <a:r>
                    <a:rPr lang="fr-FR">
                      <a:noFill/>
                    </a:rPr>
                    <a:t> </a:t>
                  </a:r>
                </a:p>
              </p:txBody>
            </p:sp>
          </mc:Fallback>
        </mc:AlternateContent>
      </p:grpSp>
    </p:spTree>
    <p:extLst>
      <p:ext uri="{BB962C8B-B14F-4D97-AF65-F5344CB8AC3E}">
        <p14:creationId xmlns:p14="http://schemas.microsoft.com/office/powerpoint/2010/main" val="1315109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35</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Example</a:t>
            </a:r>
          </a:p>
        </p:txBody>
      </p:sp>
      <p:grpSp>
        <p:nvGrpSpPr>
          <p:cNvPr id="3" name="Groupe 2">
            <a:extLst>
              <a:ext uri="{FF2B5EF4-FFF2-40B4-BE49-F238E27FC236}">
                <a16:creationId xmlns:a16="http://schemas.microsoft.com/office/drawing/2014/main" id="{CE89D4E4-BF27-7B91-06F7-7A74B8471787}"/>
              </a:ext>
            </a:extLst>
          </p:cNvPr>
          <p:cNvGrpSpPr/>
          <p:nvPr/>
        </p:nvGrpSpPr>
        <p:grpSpPr>
          <a:xfrm>
            <a:off x="1868327" y="1855245"/>
            <a:ext cx="2895698" cy="3707481"/>
            <a:chOff x="2564309" y="1488191"/>
            <a:chExt cx="1292359" cy="1654660"/>
          </a:xfrm>
          <a:scene3d>
            <a:camera prst="perspectiveFront"/>
            <a:lightRig rig="threePt" dir="t"/>
          </a:scene3d>
        </p:grpSpPr>
        <p:sp>
          <p:nvSpPr>
            <p:cNvPr id="4" name="Rectangle : coins arrondis 3">
              <a:extLst>
                <a:ext uri="{FF2B5EF4-FFF2-40B4-BE49-F238E27FC236}">
                  <a16:creationId xmlns:a16="http://schemas.microsoft.com/office/drawing/2014/main" id="{D1CEAA27-D36A-5AAB-BEE5-F09D39CD35DC}"/>
                </a:ext>
              </a:extLst>
            </p:cNvPr>
            <p:cNvSpPr/>
            <p:nvPr/>
          </p:nvSpPr>
          <p:spPr>
            <a:xfrm>
              <a:off x="2564310" y="1488191"/>
              <a:ext cx="1289370" cy="1654660"/>
            </a:xfrm>
            <a:prstGeom prst="roundRect">
              <a:avLst>
                <a:gd name="adj" fmla="val 6589"/>
              </a:avLst>
            </a:prstGeom>
            <a:solidFill>
              <a:schemeClr val="bg1"/>
            </a:solidFill>
            <a:ln w="57150">
              <a:solidFill>
                <a:srgbClr val="FFC000"/>
              </a:solidFill>
            </a:ln>
            <a:sp3d>
              <a:extrusionClr>
                <a:srgbClr val="FFC000"/>
              </a:extrusion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avec coins arrondis en haut 5">
              <a:extLst>
                <a:ext uri="{FF2B5EF4-FFF2-40B4-BE49-F238E27FC236}">
                  <a16:creationId xmlns:a16="http://schemas.microsoft.com/office/drawing/2014/main" id="{4B06C63F-80D7-68F3-A282-3D5989DEB7E7}"/>
                </a:ext>
              </a:extLst>
            </p:cNvPr>
            <p:cNvSpPr/>
            <p:nvPr/>
          </p:nvSpPr>
          <p:spPr>
            <a:xfrm rot="10800000">
              <a:off x="2564310" y="2713910"/>
              <a:ext cx="1292358" cy="417054"/>
            </a:xfrm>
            <a:prstGeom prst="round2SameRect">
              <a:avLst/>
            </a:prstGeom>
            <a:solidFill>
              <a:srgbClr val="FFC000"/>
            </a:solidFill>
            <a:ln>
              <a:noFill/>
            </a:ln>
            <a:sp3d>
              <a:extrusionClr>
                <a:srgbClr val="FFC000"/>
              </a:extrusion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4BD1734B-3635-A72F-5E1D-D3AFC2EB49AA}"/>
                </a:ext>
              </a:extLst>
            </p:cNvPr>
            <p:cNvSpPr txBox="1"/>
            <p:nvPr/>
          </p:nvSpPr>
          <p:spPr>
            <a:xfrm>
              <a:off x="2564309" y="2630440"/>
              <a:ext cx="1144552" cy="370876"/>
            </a:xfrm>
            <a:prstGeom prst="rect">
              <a:avLst/>
            </a:prstGeom>
            <a:noFill/>
            <a:sp3d>
              <a:extrusionClr>
                <a:srgbClr val="FFC000"/>
              </a:extrusionClr>
            </a:sp3d>
          </p:spPr>
          <p:txBody>
            <a:bodyPr wrap="square" rtlCol="0" anchor="ctr">
              <a:spAutoFit/>
            </a:bodyPr>
            <a:lstStyle/>
            <a:p>
              <a:endParaRPr lang="en-US" sz="2400" dirty="0">
                <a:solidFill>
                  <a:schemeClr val="bg1"/>
                </a:solidFill>
                <a:latin typeface="Biome" panose="020B0604020202020204" pitchFamily="34" charset="0"/>
                <a:ea typeface="STHupo" panose="02010800040101010101" pitchFamily="2" charset="-122"/>
                <a:cs typeface="Biome" panose="020B0604020202020204" pitchFamily="34" charset="0"/>
              </a:endParaRPr>
            </a:p>
            <a:p>
              <a:r>
                <a:rPr lang="en-US" sz="2400" dirty="0">
                  <a:solidFill>
                    <a:schemeClr val="bg1"/>
                  </a:solidFill>
                  <a:latin typeface="Biome" panose="020B0604020202020204" pitchFamily="34" charset="0"/>
                  <a:ea typeface="STHupo" panose="02010800040101010101" pitchFamily="2" charset="-122"/>
                  <a:cs typeface="Biome" panose="020B0604020202020204" pitchFamily="34" charset="0"/>
                </a:rPr>
                <a:t>Phone battery</a:t>
              </a:r>
            </a:p>
          </p:txBody>
        </p:sp>
        <p:pic>
          <p:nvPicPr>
            <p:cNvPr id="11" name="Graphique 10">
              <a:extLst>
                <a:ext uri="{FF2B5EF4-FFF2-40B4-BE49-F238E27FC236}">
                  <a16:creationId xmlns:a16="http://schemas.microsoft.com/office/drawing/2014/main" id="{03BE96DC-C3F5-1872-2EF0-6B7AA1D85A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1609" y="1815783"/>
              <a:ext cx="763498" cy="763498"/>
            </a:xfrm>
            <a:prstGeom prst="rect">
              <a:avLst/>
            </a:prstGeom>
            <a:sp3d>
              <a:extrusionClr>
                <a:srgbClr val="FFC000"/>
              </a:extrusionClr>
            </a:sp3d>
          </p:spPr>
        </p:pic>
      </p:grpSp>
    </p:spTree>
    <p:extLst>
      <p:ext uri="{BB962C8B-B14F-4D97-AF65-F5344CB8AC3E}">
        <p14:creationId xmlns:p14="http://schemas.microsoft.com/office/powerpoint/2010/main" val="2307909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36</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Example</a:t>
            </a:r>
          </a:p>
        </p:txBody>
      </p:sp>
      <p:sp>
        <p:nvSpPr>
          <p:cNvPr id="8" name="Rectangle : coins arrondis 7">
            <a:extLst>
              <a:ext uri="{FF2B5EF4-FFF2-40B4-BE49-F238E27FC236}">
                <a16:creationId xmlns:a16="http://schemas.microsoft.com/office/drawing/2014/main" id="{AE9E4CCA-2F83-F607-3C53-DF78EE533C63}"/>
              </a:ext>
            </a:extLst>
          </p:cNvPr>
          <p:cNvSpPr/>
          <p:nvPr/>
        </p:nvSpPr>
        <p:spPr>
          <a:xfrm>
            <a:off x="1724297" y="1855244"/>
            <a:ext cx="3033031" cy="3707482"/>
          </a:xfrm>
          <a:prstGeom prst="roundRect">
            <a:avLst>
              <a:gd name="adj" fmla="val 6589"/>
            </a:avLst>
          </a:prstGeom>
          <a:solidFill>
            <a:schemeClr val="bg1"/>
          </a:solidFill>
          <a:ln w="57150">
            <a:solidFill>
              <a:srgbClr val="FFC000"/>
            </a:solidFill>
          </a:ln>
          <a:scene3d>
            <a:camera prst="perspectiveFront">
              <a:rot lat="0" lon="21594000" rev="0"/>
            </a:camera>
            <a:lightRig rig="threePt" dir="t"/>
          </a:scene3d>
          <a:sp3d>
            <a:extrusionClr>
              <a:srgbClr val="FFC000"/>
            </a:extrusion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EA76C6AA-5346-FA78-6119-C36D0B92E681}"/>
              </a:ext>
            </a:extLst>
          </p:cNvPr>
          <p:cNvSpPr txBox="1"/>
          <p:nvPr/>
        </p:nvSpPr>
        <p:spPr>
          <a:xfrm>
            <a:off x="1810537" y="4273293"/>
            <a:ext cx="1566222" cy="369332"/>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r>
              <a:rPr lang="en-US" b="1" dirty="0">
                <a:solidFill>
                  <a:srgbClr val="FFC000"/>
                </a:solidFill>
              </a:rPr>
              <a:t>Lifetime</a:t>
            </a:r>
            <a:endParaRPr lang="en-US" dirty="0">
              <a:solidFill>
                <a:schemeClr val="tx1">
                  <a:lumMod val="65000"/>
                  <a:lumOff val="35000"/>
                </a:schemeClr>
              </a:solidFill>
            </a:endParaRPr>
          </a:p>
        </p:txBody>
      </p:sp>
      <p:sp>
        <p:nvSpPr>
          <p:cNvPr id="13" name="ZoneTexte 12">
            <a:extLst>
              <a:ext uri="{FF2B5EF4-FFF2-40B4-BE49-F238E27FC236}">
                <a16:creationId xmlns:a16="http://schemas.microsoft.com/office/drawing/2014/main" id="{3FBA6947-0EEB-6719-D17C-AB3382B20800}"/>
              </a:ext>
            </a:extLst>
          </p:cNvPr>
          <p:cNvSpPr txBox="1"/>
          <p:nvPr/>
        </p:nvSpPr>
        <p:spPr>
          <a:xfrm>
            <a:off x="1810537" y="2156592"/>
            <a:ext cx="2827907" cy="523220"/>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r>
              <a:rPr lang="en-US" sz="2800" b="1" dirty="0">
                <a:solidFill>
                  <a:srgbClr val="FFC000"/>
                </a:solidFill>
                <a:latin typeface="Biome" panose="020B0604020202020204" pitchFamily="34" charset="0"/>
                <a:ea typeface="STHupo" panose="02010800040101010101" pitchFamily="2" charset="-122"/>
                <a:cs typeface="Biome" panose="020B0604020202020204" pitchFamily="34" charset="0"/>
              </a:rPr>
              <a:t>Phone battery</a:t>
            </a:r>
          </a:p>
        </p:txBody>
      </p:sp>
      <p:sp>
        <p:nvSpPr>
          <p:cNvPr id="14" name="ZoneTexte 13">
            <a:extLst>
              <a:ext uri="{FF2B5EF4-FFF2-40B4-BE49-F238E27FC236}">
                <a16:creationId xmlns:a16="http://schemas.microsoft.com/office/drawing/2014/main" id="{DD866A9E-B174-6AA4-0BB9-F39F3236C0EB}"/>
              </a:ext>
            </a:extLst>
          </p:cNvPr>
          <p:cNvSpPr txBox="1"/>
          <p:nvPr/>
        </p:nvSpPr>
        <p:spPr>
          <a:xfrm>
            <a:off x="3207208" y="4340873"/>
            <a:ext cx="1431236" cy="276999"/>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pPr algn="r"/>
            <a:r>
              <a:rPr lang="fr-FR" sz="1200" b="1" dirty="0">
                <a:solidFill>
                  <a:schemeClr val="bg2">
                    <a:lumMod val="50000"/>
                  </a:schemeClr>
                </a:solidFill>
              </a:rPr>
              <a:t>1000 cycles</a:t>
            </a:r>
            <a:endParaRPr lang="fr-FR" sz="1200" dirty="0">
              <a:solidFill>
                <a:schemeClr val="bg2">
                  <a:lumMod val="50000"/>
                </a:schemeClr>
              </a:solidFill>
            </a:endParaRPr>
          </a:p>
        </p:txBody>
      </p:sp>
      <p:sp>
        <p:nvSpPr>
          <p:cNvPr id="15" name="ZoneTexte 14">
            <a:extLst>
              <a:ext uri="{FF2B5EF4-FFF2-40B4-BE49-F238E27FC236}">
                <a16:creationId xmlns:a16="http://schemas.microsoft.com/office/drawing/2014/main" id="{EF39CEE3-7C32-6774-81EF-A6F87542DE70}"/>
              </a:ext>
            </a:extLst>
          </p:cNvPr>
          <p:cNvSpPr txBox="1"/>
          <p:nvPr/>
        </p:nvSpPr>
        <p:spPr>
          <a:xfrm>
            <a:off x="1810537" y="4651679"/>
            <a:ext cx="1431236" cy="369332"/>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r>
              <a:rPr lang="en-US" b="1" dirty="0">
                <a:solidFill>
                  <a:srgbClr val="FFC000"/>
                </a:solidFill>
              </a:rPr>
              <a:t>Recharge</a:t>
            </a:r>
            <a:endParaRPr lang="en-US" dirty="0">
              <a:solidFill>
                <a:schemeClr val="tx1">
                  <a:lumMod val="65000"/>
                  <a:lumOff val="35000"/>
                </a:schemeClr>
              </a:solidFill>
            </a:endParaRPr>
          </a:p>
        </p:txBody>
      </p:sp>
      <p:sp>
        <p:nvSpPr>
          <p:cNvPr id="16" name="ZoneTexte 15">
            <a:extLst>
              <a:ext uri="{FF2B5EF4-FFF2-40B4-BE49-F238E27FC236}">
                <a16:creationId xmlns:a16="http://schemas.microsoft.com/office/drawing/2014/main" id="{76E6A945-58B0-3C90-5382-8D6830DC72B4}"/>
              </a:ext>
            </a:extLst>
          </p:cNvPr>
          <p:cNvSpPr txBox="1"/>
          <p:nvPr/>
        </p:nvSpPr>
        <p:spPr>
          <a:xfrm>
            <a:off x="3207208" y="4717381"/>
            <a:ext cx="1431236" cy="276999"/>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pPr algn="r"/>
            <a:r>
              <a:rPr lang="fr-FR" sz="1200" b="1" dirty="0">
                <a:solidFill>
                  <a:schemeClr val="bg2">
                    <a:lumMod val="50000"/>
                  </a:schemeClr>
                </a:solidFill>
              </a:rPr>
              <a:t>14.8 Wh/cycle</a:t>
            </a:r>
            <a:endParaRPr lang="fr-FR" sz="1200" dirty="0">
              <a:solidFill>
                <a:schemeClr val="bg2">
                  <a:lumMod val="50000"/>
                </a:schemeClr>
              </a:solidFill>
            </a:endParaRPr>
          </a:p>
        </p:txBody>
      </p:sp>
      <p:cxnSp>
        <p:nvCxnSpPr>
          <p:cNvPr id="17" name="Connecteur droit 16">
            <a:extLst>
              <a:ext uri="{FF2B5EF4-FFF2-40B4-BE49-F238E27FC236}">
                <a16:creationId xmlns:a16="http://schemas.microsoft.com/office/drawing/2014/main" id="{87A1024E-C522-BD09-B100-6AE5864D7D68}"/>
              </a:ext>
            </a:extLst>
          </p:cNvPr>
          <p:cNvCxnSpPr>
            <a:cxnSpLocks/>
          </p:cNvCxnSpPr>
          <p:nvPr/>
        </p:nvCxnSpPr>
        <p:spPr>
          <a:xfrm>
            <a:off x="3267533" y="4523757"/>
            <a:ext cx="411498" cy="0"/>
          </a:xfrm>
          <a:prstGeom prst="line">
            <a:avLst/>
          </a:prstGeom>
          <a:ln w="12700">
            <a:solidFill>
              <a:schemeClr val="bg2">
                <a:lumMod val="75000"/>
              </a:schemeClr>
            </a:solidFill>
            <a:prstDash val="sysDot"/>
          </a:ln>
          <a:scene3d>
            <a:camera prst="perspectiveFront">
              <a:rot lat="0" lon="21594000" rev="0"/>
            </a:camera>
            <a:lightRig rig="threePt" dir="t"/>
          </a:scene3d>
          <a:sp3d>
            <a:extrusionClr>
              <a:srgbClr val="FFC000"/>
            </a:extrusionClr>
          </a:sp3d>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E54D6FFF-7D53-9C47-D5CA-95A470B74355}"/>
              </a:ext>
            </a:extLst>
          </p:cNvPr>
          <p:cNvCxnSpPr>
            <a:cxnSpLocks/>
          </p:cNvCxnSpPr>
          <p:nvPr/>
        </p:nvCxnSpPr>
        <p:spPr>
          <a:xfrm>
            <a:off x="2946803" y="4900323"/>
            <a:ext cx="579828" cy="0"/>
          </a:xfrm>
          <a:prstGeom prst="line">
            <a:avLst/>
          </a:prstGeom>
          <a:ln w="12700">
            <a:solidFill>
              <a:schemeClr val="bg2">
                <a:lumMod val="75000"/>
              </a:schemeClr>
            </a:solidFill>
            <a:prstDash val="sysDot"/>
          </a:ln>
          <a:scene3d>
            <a:camera prst="perspectiveFront">
              <a:rot lat="0" lon="21594000" rev="0"/>
            </a:camera>
            <a:lightRig rig="threePt" dir="t"/>
          </a:scene3d>
          <a:sp3d>
            <a:extrusionClr>
              <a:srgbClr val="FFC000"/>
            </a:extrusionClr>
          </a:sp3d>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39F205BD-F155-EA6F-D3C8-AC3433989F58}"/>
              </a:ext>
            </a:extLst>
          </p:cNvPr>
          <p:cNvSpPr txBox="1"/>
          <p:nvPr/>
        </p:nvSpPr>
        <p:spPr>
          <a:xfrm>
            <a:off x="1810537" y="3883728"/>
            <a:ext cx="1431236" cy="369332"/>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r>
              <a:rPr lang="en-US" b="1" dirty="0">
                <a:solidFill>
                  <a:srgbClr val="FFC000"/>
                </a:solidFill>
              </a:rPr>
              <a:t>Capacity</a:t>
            </a:r>
            <a:endParaRPr lang="en-US" dirty="0">
              <a:solidFill>
                <a:schemeClr val="tx1">
                  <a:lumMod val="65000"/>
                  <a:lumOff val="35000"/>
                </a:schemeClr>
              </a:solidFill>
            </a:endParaRPr>
          </a:p>
        </p:txBody>
      </p:sp>
      <p:sp>
        <p:nvSpPr>
          <p:cNvPr id="20" name="ZoneTexte 19">
            <a:extLst>
              <a:ext uri="{FF2B5EF4-FFF2-40B4-BE49-F238E27FC236}">
                <a16:creationId xmlns:a16="http://schemas.microsoft.com/office/drawing/2014/main" id="{14C830BF-52C6-7C9E-35DF-5E217F1FB7F0}"/>
              </a:ext>
            </a:extLst>
          </p:cNvPr>
          <p:cNvSpPr txBox="1"/>
          <p:nvPr/>
        </p:nvSpPr>
        <p:spPr>
          <a:xfrm>
            <a:off x="2813539" y="3938714"/>
            <a:ext cx="1824905" cy="276999"/>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pPr algn="r"/>
            <a:r>
              <a:rPr lang="fr-FR" sz="1200" b="1" dirty="0">
                <a:solidFill>
                  <a:schemeClr val="bg2">
                    <a:lumMod val="50000"/>
                  </a:schemeClr>
                </a:solidFill>
              </a:rPr>
              <a:t>3905 mAh / 15.03 Wh</a:t>
            </a:r>
            <a:endParaRPr lang="fr-FR" sz="1200" dirty="0">
              <a:solidFill>
                <a:schemeClr val="bg2">
                  <a:lumMod val="50000"/>
                </a:schemeClr>
              </a:solidFill>
            </a:endParaRPr>
          </a:p>
        </p:txBody>
      </p:sp>
      <p:sp>
        <p:nvSpPr>
          <p:cNvPr id="21" name="ZoneTexte 20">
            <a:extLst>
              <a:ext uri="{FF2B5EF4-FFF2-40B4-BE49-F238E27FC236}">
                <a16:creationId xmlns:a16="http://schemas.microsoft.com/office/drawing/2014/main" id="{B99B7112-8846-AB52-2A13-BB40EEDDE86C}"/>
              </a:ext>
            </a:extLst>
          </p:cNvPr>
          <p:cNvSpPr txBox="1"/>
          <p:nvPr/>
        </p:nvSpPr>
        <p:spPr>
          <a:xfrm>
            <a:off x="1810537" y="3481097"/>
            <a:ext cx="1431236" cy="369332"/>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r>
              <a:rPr lang="en-US" b="1" dirty="0">
                <a:solidFill>
                  <a:srgbClr val="FFC000"/>
                </a:solidFill>
              </a:rPr>
              <a:t>Weight</a:t>
            </a:r>
            <a:endParaRPr lang="en-US" dirty="0">
              <a:solidFill>
                <a:schemeClr val="tx1">
                  <a:lumMod val="65000"/>
                  <a:lumOff val="35000"/>
                </a:schemeClr>
              </a:solidFill>
            </a:endParaRPr>
          </a:p>
        </p:txBody>
      </p:sp>
      <p:sp>
        <p:nvSpPr>
          <p:cNvPr id="22" name="ZoneTexte 21">
            <a:extLst>
              <a:ext uri="{FF2B5EF4-FFF2-40B4-BE49-F238E27FC236}">
                <a16:creationId xmlns:a16="http://schemas.microsoft.com/office/drawing/2014/main" id="{4CC7C77C-A9B0-BFE3-EB66-C8E123B34F05}"/>
              </a:ext>
            </a:extLst>
          </p:cNvPr>
          <p:cNvSpPr txBox="1"/>
          <p:nvPr/>
        </p:nvSpPr>
        <p:spPr>
          <a:xfrm>
            <a:off x="3207208" y="3538543"/>
            <a:ext cx="1431236" cy="276999"/>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pPr algn="r"/>
            <a:r>
              <a:rPr lang="fr-FR" sz="1200" b="1" dirty="0">
                <a:solidFill>
                  <a:schemeClr val="bg2">
                    <a:lumMod val="50000"/>
                  </a:schemeClr>
                </a:solidFill>
              </a:rPr>
              <a:t>64.2g</a:t>
            </a:r>
            <a:endParaRPr lang="fr-FR" sz="1200" dirty="0">
              <a:solidFill>
                <a:schemeClr val="bg2">
                  <a:lumMod val="50000"/>
                </a:schemeClr>
              </a:solidFill>
            </a:endParaRPr>
          </a:p>
        </p:txBody>
      </p:sp>
      <p:cxnSp>
        <p:nvCxnSpPr>
          <p:cNvPr id="23" name="Connecteur droit 22">
            <a:extLst>
              <a:ext uri="{FF2B5EF4-FFF2-40B4-BE49-F238E27FC236}">
                <a16:creationId xmlns:a16="http://schemas.microsoft.com/office/drawing/2014/main" id="{49A9EBB0-3CCA-DD4C-3292-4C41FC5E4FF6}"/>
              </a:ext>
            </a:extLst>
          </p:cNvPr>
          <p:cNvCxnSpPr>
            <a:cxnSpLocks/>
          </p:cNvCxnSpPr>
          <p:nvPr/>
        </p:nvCxnSpPr>
        <p:spPr>
          <a:xfrm>
            <a:off x="2556605" y="3731561"/>
            <a:ext cx="1598954" cy="0"/>
          </a:xfrm>
          <a:prstGeom prst="line">
            <a:avLst/>
          </a:prstGeom>
          <a:ln w="12700">
            <a:solidFill>
              <a:schemeClr val="bg2">
                <a:lumMod val="75000"/>
              </a:schemeClr>
            </a:solidFill>
            <a:prstDash val="sysDot"/>
          </a:ln>
          <a:scene3d>
            <a:camera prst="perspectiveFront">
              <a:rot lat="0" lon="21594000" rev="0"/>
            </a:camera>
            <a:lightRig rig="threePt" dir="t"/>
          </a:scene3d>
          <a:sp3d>
            <a:extrusionClr>
              <a:srgbClr val="FFC000"/>
            </a:extrusionClr>
          </a:sp3d>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DDC600A0-E844-BB37-6E60-DEDF82393777}"/>
              </a:ext>
            </a:extLst>
          </p:cNvPr>
          <p:cNvSpPr txBox="1"/>
          <p:nvPr/>
        </p:nvSpPr>
        <p:spPr>
          <a:xfrm>
            <a:off x="1810537" y="3101025"/>
            <a:ext cx="1520502" cy="369332"/>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r>
              <a:rPr lang="en-US" b="1" dirty="0">
                <a:solidFill>
                  <a:srgbClr val="FFC000"/>
                </a:solidFill>
              </a:rPr>
              <a:t>Technology</a:t>
            </a:r>
            <a:endParaRPr lang="en-US" dirty="0">
              <a:solidFill>
                <a:schemeClr val="tx1">
                  <a:lumMod val="65000"/>
                  <a:lumOff val="35000"/>
                </a:schemeClr>
              </a:solidFill>
            </a:endParaRPr>
          </a:p>
        </p:txBody>
      </p:sp>
      <p:sp>
        <p:nvSpPr>
          <p:cNvPr id="25" name="ZoneTexte 24">
            <a:extLst>
              <a:ext uri="{FF2B5EF4-FFF2-40B4-BE49-F238E27FC236}">
                <a16:creationId xmlns:a16="http://schemas.microsoft.com/office/drawing/2014/main" id="{6BF895D3-41A3-E665-1013-3FE654B2138C}"/>
              </a:ext>
            </a:extLst>
          </p:cNvPr>
          <p:cNvSpPr txBox="1"/>
          <p:nvPr/>
        </p:nvSpPr>
        <p:spPr>
          <a:xfrm>
            <a:off x="3207208" y="3178282"/>
            <a:ext cx="1431236" cy="276999"/>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pPr algn="r"/>
            <a:r>
              <a:rPr lang="fr-FR" sz="1200" b="1" dirty="0">
                <a:solidFill>
                  <a:schemeClr val="bg2">
                    <a:lumMod val="50000"/>
                  </a:schemeClr>
                </a:solidFill>
              </a:rPr>
              <a:t>Lithium ion</a:t>
            </a:r>
            <a:endParaRPr lang="fr-FR" sz="1200" dirty="0">
              <a:solidFill>
                <a:schemeClr val="bg2">
                  <a:lumMod val="50000"/>
                </a:schemeClr>
              </a:solidFill>
            </a:endParaRPr>
          </a:p>
        </p:txBody>
      </p:sp>
      <p:cxnSp>
        <p:nvCxnSpPr>
          <p:cNvPr id="26" name="Connecteur droit 25">
            <a:extLst>
              <a:ext uri="{FF2B5EF4-FFF2-40B4-BE49-F238E27FC236}">
                <a16:creationId xmlns:a16="http://schemas.microsoft.com/office/drawing/2014/main" id="{D1DE9F11-57B9-FAFA-5A90-595F8470AEAD}"/>
              </a:ext>
            </a:extLst>
          </p:cNvPr>
          <p:cNvCxnSpPr>
            <a:cxnSpLocks/>
          </p:cNvCxnSpPr>
          <p:nvPr/>
        </p:nvCxnSpPr>
        <p:spPr>
          <a:xfrm>
            <a:off x="3267533" y="3361465"/>
            <a:ext cx="431341" cy="0"/>
          </a:xfrm>
          <a:prstGeom prst="line">
            <a:avLst/>
          </a:prstGeom>
          <a:ln w="12700">
            <a:solidFill>
              <a:schemeClr val="bg2">
                <a:lumMod val="75000"/>
              </a:schemeClr>
            </a:solidFill>
            <a:prstDash val="sysDot"/>
          </a:ln>
          <a:scene3d>
            <a:camera prst="perspectiveFront">
              <a:rot lat="0" lon="21594000" rev="0"/>
            </a:camera>
            <a:lightRig rig="threePt" dir="t"/>
          </a:scene3d>
          <a:sp3d>
            <a:extrusionClr>
              <a:srgbClr val="FFC000"/>
            </a:extrusionClr>
          </a:sp3d>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26AD603D-BAD1-6BAE-389E-6852261C1A7A}"/>
              </a:ext>
            </a:extLst>
          </p:cNvPr>
          <p:cNvCxnSpPr>
            <a:cxnSpLocks/>
          </p:cNvCxnSpPr>
          <p:nvPr/>
        </p:nvCxnSpPr>
        <p:spPr>
          <a:xfrm>
            <a:off x="2885710" y="4133405"/>
            <a:ext cx="140859" cy="0"/>
          </a:xfrm>
          <a:prstGeom prst="line">
            <a:avLst/>
          </a:prstGeom>
          <a:ln w="12700">
            <a:solidFill>
              <a:schemeClr val="bg2">
                <a:lumMod val="75000"/>
              </a:schemeClr>
            </a:solidFill>
            <a:prstDash val="sysDot"/>
          </a:ln>
          <a:scene3d>
            <a:camera prst="perspectiveFront">
              <a:rot lat="0" lon="21594000" rev="0"/>
            </a:camera>
            <a:lightRig rig="threePt" dir="t"/>
          </a:scene3d>
          <a:sp3d>
            <a:extrusionClr>
              <a:srgbClr val="FFC000"/>
            </a:extrusionClr>
          </a:sp3d>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81CE5953-DAF3-EFA0-D290-3BC77AF677DC}"/>
              </a:ext>
            </a:extLst>
          </p:cNvPr>
          <p:cNvSpPr txBox="1"/>
          <p:nvPr/>
        </p:nvSpPr>
        <p:spPr>
          <a:xfrm>
            <a:off x="1810537" y="5022594"/>
            <a:ext cx="1520502" cy="369332"/>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r>
              <a:rPr lang="en-US" b="1" dirty="0" err="1">
                <a:solidFill>
                  <a:srgbClr val="FFC000"/>
                </a:solidFill>
              </a:rPr>
              <a:t>Localisation</a:t>
            </a:r>
            <a:endParaRPr lang="en-US" dirty="0">
              <a:solidFill>
                <a:schemeClr val="tx1">
                  <a:lumMod val="65000"/>
                  <a:lumOff val="35000"/>
                </a:schemeClr>
              </a:solidFill>
            </a:endParaRPr>
          </a:p>
        </p:txBody>
      </p:sp>
      <p:sp>
        <p:nvSpPr>
          <p:cNvPr id="29" name="ZoneTexte 28">
            <a:extLst>
              <a:ext uri="{FF2B5EF4-FFF2-40B4-BE49-F238E27FC236}">
                <a16:creationId xmlns:a16="http://schemas.microsoft.com/office/drawing/2014/main" id="{79E72F0C-8F2C-CD96-19B9-D11F40A7061E}"/>
              </a:ext>
            </a:extLst>
          </p:cNvPr>
          <p:cNvSpPr txBox="1"/>
          <p:nvPr/>
        </p:nvSpPr>
        <p:spPr>
          <a:xfrm>
            <a:off x="3207208" y="5088296"/>
            <a:ext cx="1431236" cy="276999"/>
          </a:xfrm>
          <a:prstGeom prst="rect">
            <a:avLst/>
          </a:prstGeom>
          <a:noFill/>
          <a:scene3d>
            <a:camera prst="perspectiveFront">
              <a:rot lat="0" lon="21594000" rev="0"/>
            </a:camera>
            <a:lightRig rig="threePt" dir="t"/>
          </a:scene3d>
          <a:sp3d>
            <a:extrusionClr>
              <a:srgbClr val="FFC000"/>
            </a:extrusionClr>
          </a:sp3d>
        </p:spPr>
        <p:txBody>
          <a:bodyPr wrap="square" rtlCol="0">
            <a:spAutoFit/>
          </a:bodyPr>
          <a:lstStyle/>
          <a:p>
            <a:pPr algn="r"/>
            <a:r>
              <a:rPr lang="fr-FR" sz="1200" b="1" dirty="0">
                <a:solidFill>
                  <a:schemeClr val="bg2">
                    <a:lumMod val="50000"/>
                  </a:schemeClr>
                </a:solidFill>
              </a:rPr>
              <a:t>China</a:t>
            </a:r>
            <a:endParaRPr lang="fr-FR" sz="1200" dirty="0">
              <a:solidFill>
                <a:schemeClr val="bg2">
                  <a:lumMod val="50000"/>
                </a:schemeClr>
              </a:solidFill>
            </a:endParaRPr>
          </a:p>
        </p:txBody>
      </p:sp>
      <p:cxnSp>
        <p:nvCxnSpPr>
          <p:cNvPr id="30" name="Connecteur droit 29">
            <a:extLst>
              <a:ext uri="{FF2B5EF4-FFF2-40B4-BE49-F238E27FC236}">
                <a16:creationId xmlns:a16="http://schemas.microsoft.com/office/drawing/2014/main" id="{71743A7A-4FBF-1C1B-A218-D5ADAAE3EB8F}"/>
              </a:ext>
            </a:extLst>
          </p:cNvPr>
          <p:cNvCxnSpPr>
            <a:cxnSpLocks/>
          </p:cNvCxnSpPr>
          <p:nvPr/>
        </p:nvCxnSpPr>
        <p:spPr>
          <a:xfrm>
            <a:off x="3241773" y="5272770"/>
            <a:ext cx="865883" cy="0"/>
          </a:xfrm>
          <a:prstGeom prst="line">
            <a:avLst/>
          </a:prstGeom>
          <a:ln w="12700">
            <a:solidFill>
              <a:schemeClr val="bg2">
                <a:lumMod val="75000"/>
              </a:schemeClr>
            </a:solidFill>
            <a:prstDash val="sysDot"/>
          </a:ln>
          <a:scene3d>
            <a:camera prst="perspectiveFront">
              <a:rot lat="0" lon="21594000" rev="0"/>
            </a:camera>
            <a:lightRig rig="threePt" dir="t"/>
          </a:scene3d>
          <a:sp3d>
            <a:extrusionClr>
              <a:srgbClr val="FFC000"/>
            </a:extrusionClr>
          </a:sp3d>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635D4893-3E14-E897-2939-FB9847DEFC34}"/>
              </a:ext>
            </a:extLst>
          </p:cNvPr>
          <p:cNvSpPr txBox="1"/>
          <p:nvPr/>
        </p:nvSpPr>
        <p:spPr>
          <a:xfrm>
            <a:off x="9636307" y="2233374"/>
            <a:ext cx="1202275" cy="369332"/>
          </a:xfrm>
          <a:prstGeom prst="rect">
            <a:avLst/>
          </a:prstGeom>
          <a:noFill/>
        </p:spPr>
        <p:txBody>
          <a:bodyPr wrap="square" rtlCol="0">
            <a:spAutoFit/>
          </a:bodyPr>
          <a:lstStyle/>
          <a:p>
            <a:r>
              <a:rPr lang="fr-FR" dirty="0">
                <a:solidFill>
                  <a:schemeClr val="tx1">
                    <a:lumMod val="65000"/>
                    <a:lumOff val="35000"/>
                  </a:schemeClr>
                </a:solidFill>
              </a:rPr>
              <a:t>14.38 Wh</a:t>
            </a:r>
          </a:p>
        </p:txBody>
      </p:sp>
      <p:sp>
        <p:nvSpPr>
          <p:cNvPr id="35" name="ZoneTexte 34">
            <a:extLst>
              <a:ext uri="{FF2B5EF4-FFF2-40B4-BE49-F238E27FC236}">
                <a16:creationId xmlns:a16="http://schemas.microsoft.com/office/drawing/2014/main" id="{05E157B0-D2FA-E161-707B-6777E3E10E57}"/>
              </a:ext>
            </a:extLst>
          </p:cNvPr>
          <p:cNvSpPr txBox="1"/>
          <p:nvPr/>
        </p:nvSpPr>
        <p:spPr>
          <a:xfrm>
            <a:off x="9636307" y="3547542"/>
            <a:ext cx="1202275" cy="369332"/>
          </a:xfrm>
          <a:prstGeom prst="rect">
            <a:avLst/>
          </a:prstGeom>
          <a:noFill/>
        </p:spPr>
        <p:txBody>
          <a:bodyPr wrap="square" rtlCol="0">
            <a:spAutoFit/>
          </a:bodyPr>
          <a:lstStyle/>
          <a:p>
            <a:r>
              <a:rPr lang="fr-FR" dirty="0">
                <a:solidFill>
                  <a:schemeClr val="tx1">
                    <a:lumMod val="65000"/>
                    <a:lumOff val="35000"/>
                  </a:schemeClr>
                </a:solidFill>
              </a:rPr>
              <a:t>13.42 Wh</a:t>
            </a:r>
          </a:p>
        </p:txBody>
      </p:sp>
      <p:sp>
        <p:nvSpPr>
          <p:cNvPr id="36" name="ZoneTexte 35">
            <a:extLst>
              <a:ext uri="{FF2B5EF4-FFF2-40B4-BE49-F238E27FC236}">
                <a16:creationId xmlns:a16="http://schemas.microsoft.com/office/drawing/2014/main" id="{F191FEA2-57A4-193B-9C13-C0BD70B0316F}"/>
              </a:ext>
            </a:extLst>
          </p:cNvPr>
          <p:cNvSpPr txBox="1"/>
          <p:nvPr/>
        </p:nvSpPr>
        <p:spPr>
          <a:xfrm>
            <a:off x="9636307" y="4828231"/>
            <a:ext cx="1202275" cy="369332"/>
          </a:xfrm>
          <a:prstGeom prst="rect">
            <a:avLst/>
          </a:prstGeom>
          <a:noFill/>
        </p:spPr>
        <p:txBody>
          <a:bodyPr wrap="square" rtlCol="0">
            <a:spAutoFit/>
          </a:bodyPr>
          <a:lstStyle/>
          <a:p>
            <a:r>
              <a:rPr lang="fr-FR" dirty="0">
                <a:solidFill>
                  <a:schemeClr val="tx1">
                    <a:lumMod val="65000"/>
                    <a:lumOff val="35000"/>
                  </a:schemeClr>
                </a:solidFill>
              </a:rPr>
              <a:t>10.21 Wh</a:t>
            </a:r>
          </a:p>
        </p:txBody>
      </p:sp>
      <p:sp>
        <p:nvSpPr>
          <p:cNvPr id="37" name="Rectangle : coins arrondis 36">
            <a:extLst>
              <a:ext uri="{FF2B5EF4-FFF2-40B4-BE49-F238E27FC236}">
                <a16:creationId xmlns:a16="http://schemas.microsoft.com/office/drawing/2014/main" id="{0F70F043-BA91-6FC8-A326-818D6B0551C2}"/>
              </a:ext>
            </a:extLst>
          </p:cNvPr>
          <p:cNvSpPr/>
          <p:nvPr/>
        </p:nvSpPr>
        <p:spPr>
          <a:xfrm>
            <a:off x="5258940" y="4408460"/>
            <a:ext cx="4210834" cy="1208874"/>
          </a:xfrm>
          <a:prstGeom prst="roundRect">
            <a:avLst>
              <a:gd name="adj" fmla="val 8164"/>
            </a:avLst>
          </a:prstGeom>
          <a:solidFill>
            <a:schemeClr val="bg1"/>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 coins arrondis 37">
            <a:extLst>
              <a:ext uri="{FF2B5EF4-FFF2-40B4-BE49-F238E27FC236}">
                <a16:creationId xmlns:a16="http://schemas.microsoft.com/office/drawing/2014/main" id="{17E2D149-1D4F-FFCF-C8A8-C91A9D621CD9}"/>
              </a:ext>
            </a:extLst>
          </p:cNvPr>
          <p:cNvSpPr/>
          <p:nvPr/>
        </p:nvSpPr>
        <p:spPr>
          <a:xfrm>
            <a:off x="5258940" y="3103100"/>
            <a:ext cx="4210834" cy="1209791"/>
          </a:xfrm>
          <a:prstGeom prst="roundRect">
            <a:avLst>
              <a:gd name="adj" fmla="val 8164"/>
            </a:avLst>
          </a:prstGeom>
          <a:solidFill>
            <a:schemeClr val="bg1"/>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030C28A9-DAD6-3254-E665-B04F0B0077A9}"/>
              </a:ext>
            </a:extLst>
          </p:cNvPr>
          <p:cNvSpPr/>
          <p:nvPr/>
        </p:nvSpPr>
        <p:spPr>
          <a:xfrm>
            <a:off x="5258942" y="1796031"/>
            <a:ext cx="4210834" cy="1211500"/>
          </a:xfrm>
          <a:prstGeom prst="roundRect">
            <a:avLst>
              <a:gd name="adj" fmla="val 8164"/>
            </a:avLst>
          </a:prstGeom>
          <a:solidFill>
            <a:schemeClr val="bg1"/>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52F2815E-8532-3B1B-D384-4CEB2BE48E93}"/>
              </a:ext>
            </a:extLst>
          </p:cNvPr>
          <p:cNvSpPr txBox="1"/>
          <p:nvPr/>
        </p:nvSpPr>
        <p:spPr>
          <a:xfrm>
            <a:off x="5258942" y="1796031"/>
            <a:ext cx="3722663" cy="369332"/>
          </a:xfrm>
          <a:prstGeom prst="rect">
            <a:avLst/>
          </a:prstGeom>
          <a:noFill/>
        </p:spPr>
        <p:txBody>
          <a:bodyPr wrap="square">
            <a:spAutoFit/>
          </a:bodyPr>
          <a:lstStyle/>
          <a:p>
            <a:pPr algn="l"/>
            <a:r>
              <a:rPr lang="en-US" b="1" dirty="0">
                <a:solidFill>
                  <a:srgbClr val="FFC000"/>
                </a:solidFill>
                <a:latin typeface="var(--chakra-fonts-heading)"/>
              </a:rPr>
              <a:t>B</a:t>
            </a:r>
            <a:r>
              <a:rPr lang="en-US" b="1" i="0" u="none" strike="noStrike" dirty="0">
                <a:solidFill>
                  <a:srgbClr val="FFC000"/>
                </a:solidFill>
                <a:effectLst/>
                <a:latin typeface="var(--chakra-fonts-heading)"/>
              </a:rPr>
              <a:t>attery cell production, Li-ion, NCA</a:t>
            </a:r>
          </a:p>
        </p:txBody>
      </p:sp>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6B1F99DA-C4D5-0D90-15FE-EAC93CB530D3}"/>
                  </a:ext>
                </a:extLst>
              </p:cNvPr>
              <p:cNvSpPr txBox="1"/>
              <p:nvPr/>
            </p:nvSpPr>
            <p:spPr>
              <a:xfrm>
                <a:off x="5258942" y="2068526"/>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Date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2017</a:t>
                </a:r>
              </a:p>
            </p:txBody>
          </p:sp>
        </mc:Choice>
        <mc:Fallback xmlns="">
          <p:sp>
            <p:nvSpPr>
              <p:cNvPr id="41" name="ZoneTexte 40">
                <a:extLst>
                  <a:ext uri="{FF2B5EF4-FFF2-40B4-BE49-F238E27FC236}">
                    <a16:creationId xmlns:a16="http://schemas.microsoft.com/office/drawing/2014/main" id="{6B1F99DA-C4D5-0D90-15FE-EAC93CB530D3}"/>
                  </a:ext>
                </a:extLst>
              </p:cNvPr>
              <p:cNvSpPr txBox="1">
                <a:spLocks noRot="1" noChangeAspect="1" noMove="1" noResize="1" noEditPoints="1" noAdjustHandles="1" noChangeArrowheads="1" noChangeShapeType="1" noTextEdit="1"/>
              </p:cNvSpPr>
              <p:nvPr/>
            </p:nvSpPr>
            <p:spPr>
              <a:xfrm>
                <a:off x="5258942" y="2068526"/>
                <a:ext cx="3722663" cy="276999"/>
              </a:xfrm>
              <a:prstGeom prst="rect">
                <a:avLst/>
              </a:prstGeom>
              <a:blipFill>
                <a:blip r:embed="rId3"/>
                <a:stretch>
                  <a:fillRect l="-16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ZoneTexte 41">
                <a:extLst>
                  <a:ext uri="{FF2B5EF4-FFF2-40B4-BE49-F238E27FC236}">
                    <a16:creationId xmlns:a16="http://schemas.microsoft.com/office/drawing/2014/main" id="{82FD2D76-92B4-D78D-A011-DD9CDAFE28FE}"/>
                  </a:ext>
                </a:extLst>
              </p:cNvPr>
              <p:cNvSpPr txBox="1"/>
              <p:nvPr/>
            </p:nvSpPr>
            <p:spPr>
              <a:xfrm>
                <a:off x="5258940" y="2502631"/>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Capacity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224 </a:t>
                </a:r>
                <a:r>
                  <a:rPr lang="en-US" sz="1200" b="1" i="0" u="none" strike="noStrike" dirty="0" err="1">
                    <a:solidFill>
                      <a:schemeClr val="bg2">
                        <a:lumMod val="50000"/>
                      </a:schemeClr>
                    </a:solidFill>
                    <a:effectLst/>
                    <a:latin typeface="var(--chakra-fonts-heading)"/>
                  </a:rPr>
                  <a:t>Wh</a:t>
                </a:r>
                <a:r>
                  <a:rPr lang="en-US" sz="1200" b="1" i="0" u="none" strike="noStrike" dirty="0">
                    <a:solidFill>
                      <a:schemeClr val="bg2">
                        <a:lumMod val="50000"/>
                      </a:schemeClr>
                    </a:solidFill>
                    <a:effectLst/>
                    <a:latin typeface="var(--chakra-fonts-heading)"/>
                  </a:rPr>
                  <a:t>/kg</a:t>
                </a:r>
              </a:p>
            </p:txBody>
          </p:sp>
        </mc:Choice>
        <mc:Fallback xmlns="">
          <p:sp>
            <p:nvSpPr>
              <p:cNvPr id="42" name="ZoneTexte 41">
                <a:extLst>
                  <a:ext uri="{FF2B5EF4-FFF2-40B4-BE49-F238E27FC236}">
                    <a16:creationId xmlns:a16="http://schemas.microsoft.com/office/drawing/2014/main" id="{82FD2D76-92B4-D78D-A011-DD9CDAFE28FE}"/>
                  </a:ext>
                </a:extLst>
              </p:cNvPr>
              <p:cNvSpPr txBox="1">
                <a:spLocks noRot="1" noChangeAspect="1" noMove="1" noResize="1" noEditPoints="1" noAdjustHandles="1" noChangeArrowheads="1" noChangeShapeType="1" noTextEdit="1"/>
              </p:cNvSpPr>
              <p:nvPr/>
            </p:nvSpPr>
            <p:spPr>
              <a:xfrm>
                <a:off x="5258940" y="2502631"/>
                <a:ext cx="3722663" cy="276999"/>
              </a:xfrm>
              <a:prstGeom prst="rect">
                <a:avLst/>
              </a:prstGeom>
              <a:blipFill>
                <a:blip r:embed="rId4"/>
                <a:stretch>
                  <a:fillRect l="-164"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ZoneTexte 42">
                <a:extLst>
                  <a:ext uri="{FF2B5EF4-FFF2-40B4-BE49-F238E27FC236}">
                    <a16:creationId xmlns:a16="http://schemas.microsoft.com/office/drawing/2014/main" id="{BE6040BE-D43C-670F-1C63-BDDAEDB90B52}"/>
                  </a:ext>
                </a:extLst>
              </p:cNvPr>
              <p:cNvSpPr txBox="1"/>
              <p:nvPr/>
            </p:nvSpPr>
            <p:spPr>
              <a:xfrm>
                <a:off x="5258940" y="2277660"/>
                <a:ext cx="3722663" cy="276999"/>
              </a:xfrm>
              <a:prstGeom prst="rect">
                <a:avLst/>
              </a:prstGeom>
              <a:noFill/>
            </p:spPr>
            <p:txBody>
              <a:bodyPr wrap="square">
                <a:spAutoFit/>
              </a:bodyPr>
              <a:lstStyle/>
              <a:p>
                <a:pPr algn="l"/>
                <a:r>
                  <a:rPr lang="en-US" sz="1200" b="1" dirty="0" err="1">
                    <a:solidFill>
                      <a:schemeClr val="bg2">
                        <a:lumMod val="50000"/>
                      </a:schemeClr>
                    </a:solidFill>
                    <a:latin typeface="var(--chakra-fonts-heading)"/>
                  </a:rPr>
                  <a:t>Localisation</a:t>
                </a:r>
                <a:r>
                  <a:rPr lang="en-US" sz="1200" b="1" dirty="0">
                    <a:solidFill>
                      <a:schemeClr val="bg2">
                        <a:lumMod val="50000"/>
                      </a:schemeClr>
                    </a:solidFill>
                    <a:latin typeface="var(--chakra-fonts-heading)"/>
                  </a:rPr>
                  <a:t>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China</a:t>
                </a:r>
              </a:p>
            </p:txBody>
          </p:sp>
        </mc:Choice>
        <mc:Fallback xmlns="">
          <p:sp>
            <p:nvSpPr>
              <p:cNvPr id="43" name="ZoneTexte 42">
                <a:extLst>
                  <a:ext uri="{FF2B5EF4-FFF2-40B4-BE49-F238E27FC236}">
                    <a16:creationId xmlns:a16="http://schemas.microsoft.com/office/drawing/2014/main" id="{BE6040BE-D43C-670F-1C63-BDDAEDB90B52}"/>
                  </a:ext>
                </a:extLst>
              </p:cNvPr>
              <p:cNvSpPr txBox="1">
                <a:spLocks noRot="1" noChangeAspect="1" noMove="1" noResize="1" noEditPoints="1" noAdjustHandles="1" noChangeArrowheads="1" noChangeShapeType="1" noTextEdit="1"/>
              </p:cNvSpPr>
              <p:nvPr/>
            </p:nvSpPr>
            <p:spPr>
              <a:xfrm>
                <a:off x="5258940" y="2277660"/>
                <a:ext cx="3722663" cy="276999"/>
              </a:xfrm>
              <a:prstGeom prst="rect">
                <a:avLst/>
              </a:prstGeom>
              <a:blipFill>
                <a:blip r:embed="rId5"/>
                <a:stretch>
                  <a:fillRect l="-164" t="-2222" b="-17778"/>
                </a:stretch>
              </a:blipFill>
            </p:spPr>
            <p:txBody>
              <a:bodyPr/>
              <a:lstStyle/>
              <a:p>
                <a:r>
                  <a:rPr lang="en-US">
                    <a:noFill/>
                  </a:rPr>
                  <a:t> </a:t>
                </a:r>
              </a:p>
            </p:txBody>
          </p:sp>
        </mc:Fallback>
      </mc:AlternateContent>
      <p:sp>
        <p:nvSpPr>
          <p:cNvPr id="44" name="ZoneTexte 43">
            <a:extLst>
              <a:ext uri="{FF2B5EF4-FFF2-40B4-BE49-F238E27FC236}">
                <a16:creationId xmlns:a16="http://schemas.microsoft.com/office/drawing/2014/main" id="{84E164D1-7571-A937-770F-C6345846A5FE}"/>
              </a:ext>
            </a:extLst>
          </p:cNvPr>
          <p:cNvSpPr txBox="1"/>
          <p:nvPr/>
        </p:nvSpPr>
        <p:spPr>
          <a:xfrm>
            <a:off x="5258940" y="3106787"/>
            <a:ext cx="4071442" cy="369332"/>
          </a:xfrm>
          <a:prstGeom prst="rect">
            <a:avLst/>
          </a:prstGeom>
          <a:noFill/>
        </p:spPr>
        <p:txBody>
          <a:bodyPr wrap="square">
            <a:spAutoFit/>
          </a:bodyPr>
          <a:lstStyle/>
          <a:p>
            <a:pPr algn="l"/>
            <a:r>
              <a:rPr lang="en-US" b="1" dirty="0">
                <a:solidFill>
                  <a:srgbClr val="FFC000"/>
                </a:solidFill>
                <a:latin typeface="var(--chakra-fonts-heading)"/>
              </a:rPr>
              <a:t>B</a:t>
            </a:r>
            <a:r>
              <a:rPr lang="en-US" b="1" i="0" u="none" strike="noStrike" dirty="0">
                <a:solidFill>
                  <a:srgbClr val="FFC000"/>
                </a:solidFill>
                <a:effectLst/>
                <a:latin typeface="var(--chakra-fonts-heading)"/>
              </a:rPr>
              <a:t>attery cell production, Li-ion, NMC811</a:t>
            </a:r>
          </a:p>
        </p:txBody>
      </p:sp>
      <mc:AlternateContent xmlns:mc="http://schemas.openxmlformats.org/markup-compatibility/2006" xmlns:a14="http://schemas.microsoft.com/office/drawing/2010/main">
        <mc:Choice Requires="a14">
          <p:sp>
            <p:nvSpPr>
              <p:cNvPr id="45" name="ZoneTexte 44">
                <a:extLst>
                  <a:ext uri="{FF2B5EF4-FFF2-40B4-BE49-F238E27FC236}">
                    <a16:creationId xmlns:a16="http://schemas.microsoft.com/office/drawing/2014/main" id="{E1F07B58-140C-0058-3783-506EA6FB52F0}"/>
                  </a:ext>
                </a:extLst>
              </p:cNvPr>
              <p:cNvSpPr txBox="1"/>
              <p:nvPr/>
            </p:nvSpPr>
            <p:spPr>
              <a:xfrm>
                <a:off x="5258940" y="3379282"/>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Date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2017</a:t>
                </a:r>
              </a:p>
            </p:txBody>
          </p:sp>
        </mc:Choice>
        <mc:Fallback xmlns="">
          <p:sp>
            <p:nvSpPr>
              <p:cNvPr id="45" name="ZoneTexte 44">
                <a:extLst>
                  <a:ext uri="{FF2B5EF4-FFF2-40B4-BE49-F238E27FC236}">
                    <a16:creationId xmlns:a16="http://schemas.microsoft.com/office/drawing/2014/main" id="{E1F07B58-140C-0058-3783-506EA6FB52F0}"/>
                  </a:ext>
                </a:extLst>
              </p:cNvPr>
              <p:cNvSpPr txBox="1">
                <a:spLocks noRot="1" noChangeAspect="1" noMove="1" noResize="1" noEditPoints="1" noAdjustHandles="1" noChangeArrowheads="1" noChangeShapeType="1" noTextEdit="1"/>
              </p:cNvSpPr>
              <p:nvPr/>
            </p:nvSpPr>
            <p:spPr>
              <a:xfrm>
                <a:off x="5258940" y="3379282"/>
                <a:ext cx="3722663" cy="276999"/>
              </a:xfrm>
              <a:prstGeom prst="rect">
                <a:avLst/>
              </a:prstGeom>
              <a:blipFill>
                <a:blip r:embed="rId3"/>
                <a:stretch>
                  <a:fillRect l="-16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ZoneTexte 45">
                <a:extLst>
                  <a:ext uri="{FF2B5EF4-FFF2-40B4-BE49-F238E27FC236}">
                    <a16:creationId xmlns:a16="http://schemas.microsoft.com/office/drawing/2014/main" id="{F8B55D46-2B0F-923B-F403-32BC68A4F5FE}"/>
                  </a:ext>
                </a:extLst>
              </p:cNvPr>
              <p:cNvSpPr txBox="1"/>
              <p:nvPr/>
            </p:nvSpPr>
            <p:spPr>
              <a:xfrm>
                <a:off x="5258938" y="3813387"/>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Capacity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209 </a:t>
                </a:r>
                <a:r>
                  <a:rPr lang="en-US" sz="1200" b="1" i="0" u="none" strike="noStrike" dirty="0" err="1">
                    <a:solidFill>
                      <a:schemeClr val="bg2">
                        <a:lumMod val="50000"/>
                      </a:schemeClr>
                    </a:solidFill>
                    <a:effectLst/>
                    <a:latin typeface="var(--chakra-fonts-heading)"/>
                  </a:rPr>
                  <a:t>Wh</a:t>
                </a:r>
                <a:r>
                  <a:rPr lang="en-US" sz="1200" b="1" i="0" u="none" strike="noStrike" dirty="0">
                    <a:solidFill>
                      <a:schemeClr val="bg2">
                        <a:lumMod val="50000"/>
                      </a:schemeClr>
                    </a:solidFill>
                    <a:effectLst/>
                    <a:latin typeface="var(--chakra-fonts-heading)"/>
                  </a:rPr>
                  <a:t>/kg</a:t>
                </a:r>
              </a:p>
            </p:txBody>
          </p:sp>
        </mc:Choice>
        <mc:Fallback xmlns="">
          <p:sp>
            <p:nvSpPr>
              <p:cNvPr id="46" name="ZoneTexte 45">
                <a:extLst>
                  <a:ext uri="{FF2B5EF4-FFF2-40B4-BE49-F238E27FC236}">
                    <a16:creationId xmlns:a16="http://schemas.microsoft.com/office/drawing/2014/main" id="{F8B55D46-2B0F-923B-F403-32BC68A4F5FE}"/>
                  </a:ext>
                </a:extLst>
              </p:cNvPr>
              <p:cNvSpPr txBox="1">
                <a:spLocks noRot="1" noChangeAspect="1" noMove="1" noResize="1" noEditPoints="1" noAdjustHandles="1" noChangeArrowheads="1" noChangeShapeType="1" noTextEdit="1"/>
              </p:cNvSpPr>
              <p:nvPr/>
            </p:nvSpPr>
            <p:spPr>
              <a:xfrm>
                <a:off x="5258938" y="3813387"/>
                <a:ext cx="3722663" cy="276999"/>
              </a:xfrm>
              <a:prstGeom prst="rect">
                <a:avLst/>
              </a:prstGeom>
              <a:blipFill>
                <a:blip r:embed="rId6"/>
                <a:stretch>
                  <a:fillRect l="-164"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227D60BD-20B8-436A-6138-769E9B811A6F}"/>
                  </a:ext>
                </a:extLst>
              </p:cNvPr>
              <p:cNvSpPr txBox="1"/>
              <p:nvPr/>
            </p:nvSpPr>
            <p:spPr>
              <a:xfrm>
                <a:off x="5258938" y="3588416"/>
                <a:ext cx="3722663" cy="276999"/>
              </a:xfrm>
              <a:prstGeom prst="rect">
                <a:avLst/>
              </a:prstGeom>
              <a:noFill/>
            </p:spPr>
            <p:txBody>
              <a:bodyPr wrap="square">
                <a:spAutoFit/>
              </a:bodyPr>
              <a:lstStyle/>
              <a:p>
                <a:pPr algn="l"/>
                <a:r>
                  <a:rPr lang="en-US" sz="1200" b="1" dirty="0" err="1">
                    <a:solidFill>
                      <a:schemeClr val="bg2">
                        <a:lumMod val="50000"/>
                      </a:schemeClr>
                    </a:solidFill>
                    <a:latin typeface="var(--chakra-fonts-heading)"/>
                  </a:rPr>
                  <a:t>Localisation</a:t>
                </a:r>
                <a:r>
                  <a:rPr lang="en-US" sz="1200" b="1" dirty="0">
                    <a:solidFill>
                      <a:schemeClr val="bg2">
                        <a:lumMod val="50000"/>
                      </a:schemeClr>
                    </a:solidFill>
                    <a:latin typeface="var(--chakra-fonts-heading)"/>
                  </a:rPr>
                  <a:t>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China</a:t>
                </a:r>
              </a:p>
            </p:txBody>
          </p:sp>
        </mc:Choice>
        <mc:Fallback xmlns="">
          <p:sp>
            <p:nvSpPr>
              <p:cNvPr id="47" name="ZoneTexte 46">
                <a:extLst>
                  <a:ext uri="{FF2B5EF4-FFF2-40B4-BE49-F238E27FC236}">
                    <a16:creationId xmlns:a16="http://schemas.microsoft.com/office/drawing/2014/main" id="{227D60BD-20B8-436A-6138-769E9B811A6F}"/>
                  </a:ext>
                </a:extLst>
              </p:cNvPr>
              <p:cNvSpPr txBox="1">
                <a:spLocks noRot="1" noChangeAspect="1" noMove="1" noResize="1" noEditPoints="1" noAdjustHandles="1" noChangeArrowheads="1" noChangeShapeType="1" noTextEdit="1"/>
              </p:cNvSpPr>
              <p:nvPr/>
            </p:nvSpPr>
            <p:spPr>
              <a:xfrm>
                <a:off x="5258938" y="3588416"/>
                <a:ext cx="3722663" cy="276999"/>
              </a:xfrm>
              <a:prstGeom prst="rect">
                <a:avLst/>
              </a:prstGeom>
              <a:blipFill>
                <a:blip r:embed="rId5"/>
                <a:stretch>
                  <a:fillRect l="-164" t="-2222" b="-17778"/>
                </a:stretch>
              </a:blipFill>
            </p:spPr>
            <p:txBody>
              <a:bodyPr/>
              <a:lstStyle/>
              <a:p>
                <a:r>
                  <a:rPr lang="en-US">
                    <a:noFill/>
                  </a:rPr>
                  <a:t> </a:t>
                </a:r>
              </a:p>
            </p:txBody>
          </p:sp>
        </mc:Fallback>
      </mc:AlternateContent>
      <p:sp>
        <p:nvSpPr>
          <p:cNvPr id="48" name="ZoneTexte 47">
            <a:extLst>
              <a:ext uri="{FF2B5EF4-FFF2-40B4-BE49-F238E27FC236}">
                <a16:creationId xmlns:a16="http://schemas.microsoft.com/office/drawing/2014/main" id="{AB348CBB-785B-463B-4401-B3F5ABA2CFB4}"/>
              </a:ext>
            </a:extLst>
          </p:cNvPr>
          <p:cNvSpPr txBox="1"/>
          <p:nvPr/>
        </p:nvSpPr>
        <p:spPr>
          <a:xfrm>
            <a:off x="5265635" y="4404773"/>
            <a:ext cx="4071442" cy="369332"/>
          </a:xfrm>
          <a:prstGeom prst="rect">
            <a:avLst/>
          </a:prstGeom>
          <a:noFill/>
        </p:spPr>
        <p:txBody>
          <a:bodyPr wrap="square">
            <a:spAutoFit/>
          </a:bodyPr>
          <a:lstStyle/>
          <a:p>
            <a:pPr algn="l"/>
            <a:r>
              <a:rPr lang="en-US" b="1" dirty="0">
                <a:solidFill>
                  <a:srgbClr val="FFC000"/>
                </a:solidFill>
                <a:latin typeface="var(--chakra-fonts-heading)"/>
              </a:rPr>
              <a:t>B</a:t>
            </a:r>
            <a:r>
              <a:rPr lang="en-US" b="1" i="0" u="none" strike="noStrike" dirty="0">
                <a:solidFill>
                  <a:srgbClr val="FFC000"/>
                </a:solidFill>
                <a:effectLst/>
                <a:latin typeface="var(--chakra-fonts-heading)"/>
              </a:rPr>
              <a:t>attery cell production, Li-ion, LFP</a:t>
            </a:r>
          </a:p>
        </p:txBody>
      </p:sp>
      <mc:AlternateContent xmlns:mc="http://schemas.openxmlformats.org/markup-compatibility/2006" xmlns:a14="http://schemas.microsoft.com/office/drawing/2010/main">
        <mc:Choice Requires="a14">
          <p:sp>
            <p:nvSpPr>
              <p:cNvPr id="49" name="ZoneTexte 48">
                <a:extLst>
                  <a:ext uri="{FF2B5EF4-FFF2-40B4-BE49-F238E27FC236}">
                    <a16:creationId xmlns:a16="http://schemas.microsoft.com/office/drawing/2014/main" id="{5AA43184-EAC9-20F5-FEE5-B6236DDBACD7}"/>
                  </a:ext>
                </a:extLst>
              </p:cNvPr>
              <p:cNvSpPr txBox="1"/>
              <p:nvPr/>
            </p:nvSpPr>
            <p:spPr>
              <a:xfrm>
                <a:off x="5265635" y="4677268"/>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Date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2016</a:t>
                </a:r>
              </a:p>
            </p:txBody>
          </p:sp>
        </mc:Choice>
        <mc:Fallback xmlns="">
          <p:sp>
            <p:nvSpPr>
              <p:cNvPr id="49" name="ZoneTexte 48">
                <a:extLst>
                  <a:ext uri="{FF2B5EF4-FFF2-40B4-BE49-F238E27FC236}">
                    <a16:creationId xmlns:a16="http://schemas.microsoft.com/office/drawing/2014/main" id="{5AA43184-EAC9-20F5-FEE5-B6236DDBACD7}"/>
                  </a:ext>
                </a:extLst>
              </p:cNvPr>
              <p:cNvSpPr txBox="1">
                <a:spLocks noRot="1" noChangeAspect="1" noMove="1" noResize="1" noEditPoints="1" noAdjustHandles="1" noChangeArrowheads="1" noChangeShapeType="1" noTextEdit="1"/>
              </p:cNvSpPr>
              <p:nvPr/>
            </p:nvSpPr>
            <p:spPr>
              <a:xfrm>
                <a:off x="5265635" y="4677268"/>
                <a:ext cx="3722663" cy="276999"/>
              </a:xfrm>
              <a:prstGeom prst="rect">
                <a:avLst/>
              </a:prstGeom>
              <a:blipFill>
                <a:blip r:embed="rId7"/>
                <a:stretch>
                  <a:fillRect l="-16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ZoneTexte 49">
                <a:extLst>
                  <a:ext uri="{FF2B5EF4-FFF2-40B4-BE49-F238E27FC236}">
                    <a16:creationId xmlns:a16="http://schemas.microsoft.com/office/drawing/2014/main" id="{95B976BE-4BEC-8494-4DA9-9C736855E631}"/>
                  </a:ext>
                </a:extLst>
              </p:cNvPr>
              <p:cNvSpPr txBox="1"/>
              <p:nvPr/>
            </p:nvSpPr>
            <p:spPr>
              <a:xfrm>
                <a:off x="5265633" y="5111373"/>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Capacity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159 </a:t>
                </a:r>
                <a:r>
                  <a:rPr lang="en-US" sz="1200" b="1" i="0" u="none" strike="noStrike" dirty="0" err="1">
                    <a:solidFill>
                      <a:schemeClr val="bg2">
                        <a:lumMod val="50000"/>
                      </a:schemeClr>
                    </a:solidFill>
                    <a:effectLst/>
                    <a:latin typeface="var(--chakra-fonts-heading)"/>
                  </a:rPr>
                  <a:t>Wh</a:t>
                </a:r>
                <a:r>
                  <a:rPr lang="en-US" sz="1200" b="1" i="0" u="none" strike="noStrike" dirty="0">
                    <a:solidFill>
                      <a:schemeClr val="bg2">
                        <a:lumMod val="50000"/>
                      </a:schemeClr>
                    </a:solidFill>
                    <a:effectLst/>
                    <a:latin typeface="var(--chakra-fonts-heading)"/>
                  </a:rPr>
                  <a:t>/kg</a:t>
                </a:r>
              </a:p>
            </p:txBody>
          </p:sp>
        </mc:Choice>
        <mc:Fallback xmlns="">
          <p:sp>
            <p:nvSpPr>
              <p:cNvPr id="50" name="ZoneTexte 49">
                <a:extLst>
                  <a:ext uri="{FF2B5EF4-FFF2-40B4-BE49-F238E27FC236}">
                    <a16:creationId xmlns:a16="http://schemas.microsoft.com/office/drawing/2014/main" id="{95B976BE-4BEC-8494-4DA9-9C736855E631}"/>
                  </a:ext>
                </a:extLst>
              </p:cNvPr>
              <p:cNvSpPr txBox="1">
                <a:spLocks noRot="1" noChangeAspect="1" noMove="1" noResize="1" noEditPoints="1" noAdjustHandles="1" noChangeArrowheads="1" noChangeShapeType="1" noTextEdit="1"/>
              </p:cNvSpPr>
              <p:nvPr/>
            </p:nvSpPr>
            <p:spPr>
              <a:xfrm>
                <a:off x="5265633" y="5111373"/>
                <a:ext cx="3722663" cy="276999"/>
              </a:xfrm>
              <a:prstGeom prst="rect">
                <a:avLst/>
              </a:prstGeom>
              <a:blipFill>
                <a:blip r:embed="rId8"/>
                <a:stretch>
                  <a:fillRect l="-164"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ZoneTexte 50">
                <a:extLst>
                  <a:ext uri="{FF2B5EF4-FFF2-40B4-BE49-F238E27FC236}">
                    <a16:creationId xmlns:a16="http://schemas.microsoft.com/office/drawing/2014/main" id="{E2ACF7D2-4932-71F3-12BA-2B97F5E556F1}"/>
                  </a:ext>
                </a:extLst>
              </p:cNvPr>
              <p:cNvSpPr txBox="1"/>
              <p:nvPr/>
            </p:nvSpPr>
            <p:spPr>
              <a:xfrm>
                <a:off x="5265633" y="4886402"/>
                <a:ext cx="3722663" cy="276999"/>
              </a:xfrm>
              <a:prstGeom prst="rect">
                <a:avLst/>
              </a:prstGeom>
              <a:noFill/>
            </p:spPr>
            <p:txBody>
              <a:bodyPr wrap="square">
                <a:spAutoFit/>
              </a:bodyPr>
              <a:lstStyle/>
              <a:p>
                <a:pPr algn="l"/>
                <a:r>
                  <a:rPr lang="en-US" sz="1200" b="1" dirty="0" err="1">
                    <a:solidFill>
                      <a:schemeClr val="bg2">
                        <a:lumMod val="50000"/>
                      </a:schemeClr>
                    </a:solidFill>
                    <a:latin typeface="var(--chakra-fonts-heading)"/>
                  </a:rPr>
                  <a:t>Localisation</a:t>
                </a:r>
                <a:r>
                  <a:rPr lang="en-US" sz="1200" b="1" dirty="0">
                    <a:solidFill>
                      <a:schemeClr val="bg2">
                        <a:lumMod val="50000"/>
                      </a:schemeClr>
                    </a:solidFill>
                    <a:latin typeface="var(--chakra-fonts-heading)"/>
                  </a:rPr>
                  <a:t>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China</a:t>
                </a:r>
              </a:p>
            </p:txBody>
          </p:sp>
        </mc:Choice>
        <mc:Fallback xmlns="">
          <p:sp>
            <p:nvSpPr>
              <p:cNvPr id="51" name="ZoneTexte 50">
                <a:extLst>
                  <a:ext uri="{FF2B5EF4-FFF2-40B4-BE49-F238E27FC236}">
                    <a16:creationId xmlns:a16="http://schemas.microsoft.com/office/drawing/2014/main" id="{E2ACF7D2-4932-71F3-12BA-2B97F5E556F1}"/>
                  </a:ext>
                </a:extLst>
              </p:cNvPr>
              <p:cNvSpPr txBox="1">
                <a:spLocks noRot="1" noChangeAspect="1" noMove="1" noResize="1" noEditPoints="1" noAdjustHandles="1" noChangeArrowheads="1" noChangeShapeType="1" noTextEdit="1"/>
              </p:cNvSpPr>
              <p:nvPr/>
            </p:nvSpPr>
            <p:spPr>
              <a:xfrm>
                <a:off x="5265633" y="4886402"/>
                <a:ext cx="3722663" cy="276999"/>
              </a:xfrm>
              <a:prstGeom prst="rect">
                <a:avLst/>
              </a:prstGeom>
              <a:blipFill>
                <a:blip r:embed="rId5"/>
                <a:stretch>
                  <a:fillRect l="-164"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ZoneTexte 51">
                <a:extLst>
                  <a:ext uri="{FF2B5EF4-FFF2-40B4-BE49-F238E27FC236}">
                    <a16:creationId xmlns:a16="http://schemas.microsoft.com/office/drawing/2014/main" id="{E44259D3-0F9E-76DD-F5A3-0A36581AE6C1}"/>
                  </a:ext>
                </a:extLst>
              </p:cNvPr>
              <p:cNvSpPr txBox="1"/>
              <p:nvPr/>
            </p:nvSpPr>
            <p:spPr>
              <a:xfrm>
                <a:off x="5265633" y="4035892"/>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Unit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kg</a:t>
                </a:r>
              </a:p>
            </p:txBody>
          </p:sp>
        </mc:Choice>
        <mc:Fallback xmlns="">
          <p:sp>
            <p:nvSpPr>
              <p:cNvPr id="52" name="ZoneTexte 51">
                <a:extLst>
                  <a:ext uri="{FF2B5EF4-FFF2-40B4-BE49-F238E27FC236}">
                    <a16:creationId xmlns:a16="http://schemas.microsoft.com/office/drawing/2014/main" id="{E44259D3-0F9E-76DD-F5A3-0A36581AE6C1}"/>
                  </a:ext>
                </a:extLst>
              </p:cNvPr>
              <p:cNvSpPr txBox="1">
                <a:spLocks noRot="1" noChangeAspect="1" noMove="1" noResize="1" noEditPoints="1" noAdjustHandles="1" noChangeArrowheads="1" noChangeShapeType="1" noTextEdit="1"/>
              </p:cNvSpPr>
              <p:nvPr/>
            </p:nvSpPr>
            <p:spPr>
              <a:xfrm>
                <a:off x="5265633" y="4035892"/>
                <a:ext cx="3722663" cy="276999"/>
              </a:xfrm>
              <a:prstGeom prst="rect">
                <a:avLst/>
              </a:prstGeom>
              <a:blipFill>
                <a:blip r:embed="rId9"/>
                <a:stretch>
                  <a:fillRect l="-164"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ZoneTexte 52">
                <a:extLst>
                  <a:ext uri="{FF2B5EF4-FFF2-40B4-BE49-F238E27FC236}">
                    <a16:creationId xmlns:a16="http://schemas.microsoft.com/office/drawing/2014/main" id="{CC97795F-DCDC-60AA-D963-9E6FAC0BDDDF}"/>
                  </a:ext>
                </a:extLst>
              </p:cNvPr>
              <p:cNvSpPr txBox="1"/>
              <p:nvPr/>
            </p:nvSpPr>
            <p:spPr>
              <a:xfrm>
                <a:off x="5265633" y="5340335"/>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Unit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kg</a:t>
                </a:r>
              </a:p>
            </p:txBody>
          </p:sp>
        </mc:Choice>
        <mc:Fallback xmlns="">
          <p:sp>
            <p:nvSpPr>
              <p:cNvPr id="53" name="ZoneTexte 52">
                <a:extLst>
                  <a:ext uri="{FF2B5EF4-FFF2-40B4-BE49-F238E27FC236}">
                    <a16:creationId xmlns:a16="http://schemas.microsoft.com/office/drawing/2014/main" id="{CC97795F-DCDC-60AA-D963-9E6FAC0BDDDF}"/>
                  </a:ext>
                </a:extLst>
              </p:cNvPr>
              <p:cNvSpPr txBox="1">
                <a:spLocks noRot="1" noChangeAspect="1" noMove="1" noResize="1" noEditPoints="1" noAdjustHandles="1" noChangeArrowheads="1" noChangeShapeType="1" noTextEdit="1"/>
              </p:cNvSpPr>
              <p:nvPr/>
            </p:nvSpPr>
            <p:spPr>
              <a:xfrm>
                <a:off x="5265633" y="5340335"/>
                <a:ext cx="3722663" cy="276999"/>
              </a:xfrm>
              <a:prstGeom prst="rect">
                <a:avLst/>
              </a:prstGeom>
              <a:blipFill>
                <a:blip r:embed="rId9"/>
                <a:stretch>
                  <a:fillRect l="-164"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E821497E-E525-CD73-A987-F8F4FEA0250B}"/>
                  </a:ext>
                </a:extLst>
              </p:cNvPr>
              <p:cNvSpPr txBox="1"/>
              <p:nvPr/>
            </p:nvSpPr>
            <p:spPr>
              <a:xfrm>
                <a:off x="5265633" y="2733012"/>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Unit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kg</a:t>
                </a:r>
              </a:p>
            </p:txBody>
          </p:sp>
        </mc:Choice>
        <mc:Fallback xmlns="">
          <p:sp>
            <p:nvSpPr>
              <p:cNvPr id="54" name="ZoneTexte 53">
                <a:extLst>
                  <a:ext uri="{FF2B5EF4-FFF2-40B4-BE49-F238E27FC236}">
                    <a16:creationId xmlns:a16="http://schemas.microsoft.com/office/drawing/2014/main" id="{E821497E-E525-CD73-A987-F8F4FEA0250B}"/>
                  </a:ext>
                </a:extLst>
              </p:cNvPr>
              <p:cNvSpPr txBox="1">
                <a:spLocks noRot="1" noChangeAspect="1" noMove="1" noResize="1" noEditPoints="1" noAdjustHandles="1" noChangeArrowheads="1" noChangeShapeType="1" noTextEdit="1"/>
              </p:cNvSpPr>
              <p:nvPr/>
            </p:nvSpPr>
            <p:spPr>
              <a:xfrm>
                <a:off x="5265633" y="2733012"/>
                <a:ext cx="3722663" cy="276999"/>
              </a:xfrm>
              <a:prstGeom prst="rect">
                <a:avLst/>
              </a:prstGeom>
              <a:blipFill>
                <a:blip r:embed="rId9"/>
                <a:stretch>
                  <a:fillRect l="-164" b="-15217"/>
                </a:stretch>
              </a:blipFill>
            </p:spPr>
            <p:txBody>
              <a:bodyPr/>
              <a:lstStyle/>
              <a:p>
                <a:r>
                  <a:rPr lang="en-US">
                    <a:noFill/>
                  </a:rPr>
                  <a:t> </a:t>
                </a:r>
              </a:p>
            </p:txBody>
          </p:sp>
        </mc:Fallback>
      </mc:AlternateContent>
      <p:sp>
        <p:nvSpPr>
          <p:cNvPr id="3" name="Rectangle : coins arrondis 2">
            <a:extLst>
              <a:ext uri="{FF2B5EF4-FFF2-40B4-BE49-F238E27FC236}">
                <a16:creationId xmlns:a16="http://schemas.microsoft.com/office/drawing/2014/main" id="{E264B37D-F3D1-DDB8-285A-1C441EDBC2AC}"/>
              </a:ext>
            </a:extLst>
          </p:cNvPr>
          <p:cNvSpPr/>
          <p:nvPr/>
        </p:nvSpPr>
        <p:spPr>
          <a:xfrm>
            <a:off x="5159829" y="1694600"/>
            <a:ext cx="4397828" cy="1366608"/>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Tree>
    <p:extLst>
      <p:ext uri="{BB962C8B-B14F-4D97-AF65-F5344CB8AC3E}">
        <p14:creationId xmlns:p14="http://schemas.microsoft.com/office/powerpoint/2010/main" val="6873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37</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Example</a:t>
            </a:r>
          </a:p>
        </p:txBody>
      </p:sp>
      <p:grpSp>
        <p:nvGrpSpPr>
          <p:cNvPr id="7" name="Groupe 6">
            <a:extLst>
              <a:ext uri="{FF2B5EF4-FFF2-40B4-BE49-F238E27FC236}">
                <a16:creationId xmlns:a16="http://schemas.microsoft.com/office/drawing/2014/main" id="{E2F94006-AE15-0C77-F472-BD41E125C0C0}"/>
              </a:ext>
            </a:extLst>
          </p:cNvPr>
          <p:cNvGrpSpPr/>
          <p:nvPr/>
        </p:nvGrpSpPr>
        <p:grpSpPr>
          <a:xfrm>
            <a:off x="1848991" y="1839910"/>
            <a:ext cx="2915751" cy="3733158"/>
            <a:chOff x="3854582" y="3851691"/>
            <a:chExt cx="1292358" cy="1654660"/>
          </a:xfrm>
          <a:scene3d>
            <a:camera prst="perspectiveFront"/>
            <a:lightRig rig="threePt" dir="t"/>
          </a:scene3d>
        </p:grpSpPr>
        <p:sp>
          <p:nvSpPr>
            <p:cNvPr id="8" name="Rectangle : coins arrondis 7">
              <a:extLst>
                <a:ext uri="{FF2B5EF4-FFF2-40B4-BE49-F238E27FC236}">
                  <a16:creationId xmlns:a16="http://schemas.microsoft.com/office/drawing/2014/main" id="{A6F75A74-E368-063C-D2C3-1176E6FDFE77}"/>
                </a:ext>
              </a:extLst>
            </p:cNvPr>
            <p:cNvSpPr/>
            <p:nvPr/>
          </p:nvSpPr>
          <p:spPr>
            <a:xfrm>
              <a:off x="3854582" y="3851691"/>
              <a:ext cx="1289370" cy="1654660"/>
            </a:xfrm>
            <a:prstGeom prst="roundRect">
              <a:avLst>
                <a:gd name="adj" fmla="val 6589"/>
              </a:avLst>
            </a:prstGeom>
            <a:solidFill>
              <a:schemeClr val="bg1"/>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 avec coins arrondis en haut 11">
              <a:extLst>
                <a:ext uri="{FF2B5EF4-FFF2-40B4-BE49-F238E27FC236}">
                  <a16:creationId xmlns:a16="http://schemas.microsoft.com/office/drawing/2014/main" id="{FC4348C7-8610-0F2D-8DD4-27052CBC1AFA}"/>
                </a:ext>
              </a:extLst>
            </p:cNvPr>
            <p:cNvSpPr/>
            <p:nvPr/>
          </p:nvSpPr>
          <p:spPr>
            <a:xfrm rot="10800000">
              <a:off x="3865128" y="5077410"/>
              <a:ext cx="1281812" cy="428941"/>
            </a:xfrm>
            <a:prstGeom prst="round2Same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ZoneTexte 12">
              <a:extLst>
                <a:ext uri="{FF2B5EF4-FFF2-40B4-BE49-F238E27FC236}">
                  <a16:creationId xmlns:a16="http://schemas.microsoft.com/office/drawing/2014/main" id="{B20CB717-70C5-5D26-1E7E-B7A9F6CF1923}"/>
                </a:ext>
              </a:extLst>
            </p:cNvPr>
            <p:cNvSpPr txBox="1"/>
            <p:nvPr/>
          </p:nvSpPr>
          <p:spPr>
            <a:xfrm>
              <a:off x="3911955" y="5098453"/>
              <a:ext cx="952705" cy="368326"/>
            </a:xfrm>
            <a:prstGeom prst="rect">
              <a:avLst/>
            </a:prstGeom>
            <a:noFill/>
          </p:spPr>
          <p:txBody>
            <a:bodyPr wrap="square" rtlCol="0">
              <a:spAutoFit/>
            </a:bodyPr>
            <a:lstStyle/>
            <a:p>
              <a:r>
                <a:rPr lang="en-US" sz="2400" dirty="0">
                  <a:solidFill>
                    <a:schemeClr val="bg1"/>
                  </a:solidFill>
                  <a:latin typeface="Biome" panose="020B0604020202020204" pitchFamily="34" charset="0"/>
                  <a:ea typeface="STHupo" panose="02010800040101010101" pitchFamily="2" charset="-122"/>
                  <a:cs typeface="Biome" panose="020B0604020202020204" pitchFamily="34" charset="0"/>
                </a:rPr>
                <a:t>Phone display</a:t>
              </a:r>
            </a:p>
          </p:txBody>
        </p:sp>
        <p:pic>
          <p:nvPicPr>
            <p:cNvPr id="14" name="Graphique 13">
              <a:extLst>
                <a:ext uri="{FF2B5EF4-FFF2-40B4-BE49-F238E27FC236}">
                  <a16:creationId xmlns:a16="http://schemas.microsoft.com/office/drawing/2014/main" id="{65683F29-8C10-5975-060B-BD30053DC8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4422" y="4149263"/>
              <a:ext cx="549690" cy="732920"/>
            </a:xfrm>
            <a:prstGeom prst="rect">
              <a:avLst/>
            </a:prstGeom>
          </p:spPr>
        </p:pic>
      </p:grpSp>
    </p:spTree>
    <p:extLst>
      <p:ext uri="{BB962C8B-B14F-4D97-AF65-F5344CB8AC3E}">
        <p14:creationId xmlns:p14="http://schemas.microsoft.com/office/powerpoint/2010/main" val="2318799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38</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Example</a:t>
            </a:r>
          </a:p>
        </p:txBody>
      </p:sp>
      <p:grpSp>
        <p:nvGrpSpPr>
          <p:cNvPr id="45" name="Groupe 44">
            <a:extLst>
              <a:ext uri="{FF2B5EF4-FFF2-40B4-BE49-F238E27FC236}">
                <a16:creationId xmlns:a16="http://schemas.microsoft.com/office/drawing/2014/main" id="{C7C628E2-F213-85C7-0CD8-5E84B32F6208}"/>
              </a:ext>
            </a:extLst>
          </p:cNvPr>
          <p:cNvGrpSpPr/>
          <p:nvPr/>
        </p:nvGrpSpPr>
        <p:grpSpPr>
          <a:xfrm>
            <a:off x="1846071" y="1851641"/>
            <a:ext cx="2942463" cy="3733158"/>
            <a:chOff x="1846071" y="1851641"/>
            <a:chExt cx="2942463" cy="3733158"/>
          </a:xfrm>
        </p:grpSpPr>
        <p:sp>
          <p:nvSpPr>
            <p:cNvPr id="16" name="Rectangle : coins arrondis 15">
              <a:extLst>
                <a:ext uri="{FF2B5EF4-FFF2-40B4-BE49-F238E27FC236}">
                  <a16:creationId xmlns:a16="http://schemas.microsoft.com/office/drawing/2014/main" id="{3CB1BE7E-C75D-C3DD-78EB-838DFA25E92F}"/>
                </a:ext>
              </a:extLst>
            </p:cNvPr>
            <p:cNvSpPr/>
            <p:nvPr/>
          </p:nvSpPr>
          <p:spPr>
            <a:xfrm>
              <a:off x="1846071" y="1851641"/>
              <a:ext cx="2909010" cy="3733158"/>
            </a:xfrm>
            <a:prstGeom prst="roundRect">
              <a:avLst>
                <a:gd name="adj" fmla="val 6589"/>
              </a:avLst>
            </a:prstGeom>
            <a:solidFill>
              <a:schemeClr val="bg1"/>
            </a:solidFill>
            <a:ln w="57150">
              <a:solidFill>
                <a:schemeClr val="accent6"/>
              </a:solidFill>
            </a:ln>
            <a:scene3d>
              <a:camera prst="perspectiveFront">
                <a:rot lat="0" lon="21594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id="{B1CFA554-FAFD-C4F5-0722-42038596B3C5}"/>
                </a:ext>
              </a:extLst>
            </p:cNvPr>
            <p:cNvSpPr txBox="1"/>
            <p:nvPr/>
          </p:nvSpPr>
          <p:spPr>
            <a:xfrm>
              <a:off x="1961697" y="1947034"/>
              <a:ext cx="2671163" cy="954107"/>
            </a:xfrm>
            <a:prstGeom prst="rect">
              <a:avLst/>
            </a:prstGeom>
            <a:noFill/>
            <a:scene3d>
              <a:camera prst="perspectiveFront">
                <a:rot lat="0" lon="21594000" rev="0"/>
              </a:camera>
              <a:lightRig rig="threePt" dir="t"/>
            </a:scene3d>
          </p:spPr>
          <p:txBody>
            <a:bodyPr wrap="square" rtlCol="0">
              <a:spAutoFit/>
            </a:bodyPr>
            <a:lstStyle/>
            <a:p>
              <a:r>
                <a:rPr lang="en-US" sz="2800" b="1" dirty="0">
                  <a:solidFill>
                    <a:schemeClr val="accent6"/>
                  </a:solidFill>
                  <a:latin typeface="Biome" panose="020B0604020202020204" pitchFamily="34" charset="0"/>
                  <a:ea typeface="STHupo" panose="02010800040101010101" pitchFamily="2" charset="-122"/>
                  <a:cs typeface="Biome" panose="020B0604020202020204" pitchFamily="34" charset="0"/>
                </a:rPr>
                <a:t>Phone display</a:t>
              </a:r>
            </a:p>
          </p:txBody>
        </p:sp>
        <p:sp>
          <p:nvSpPr>
            <p:cNvPr id="18" name="ZoneTexte 17">
              <a:extLst>
                <a:ext uri="{FF2B5EF4-FFF2-40B4-BE49-F238E27FC236}">
                  <a16:creationId xmlns:a16="http://schemas.microsoft.com/office/drawing/2014/main" id="{3A944334-FCDE-5458-6187-A9336D8B2DBD}"/>
                </a:ext>
              </a:extLst>
            </p:cNvPr>
            <p:cNvSpPr txBox="1"/>
            <p:nvPr/>
          </p:nvSpPr>
          <p:spPr>
            <a:xfrm>
              <a:off x="1961697" y="3082809"/>
              <a:ext cx="1543942"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Technology</a:t>
              </a:r>
              <a:endParaRPr lang="en-US" dirty="0">
                <a:solidFill>
                  <a:schemeClr val="accent6"/>
                </a:solidFill>
              </a:endParaRPr>
            </a:p>
          </p:txBody>
        </p:sp>
        <p:sp>
          <p:nvSpPr>
            <p:cNvPr id="19" name="ZoneTexte 18">
              <a:extLst>
                <a:ext uri="{FF2B5EF4-FFF2-40B4-BE49-F238E27FC236}">
                  <a16:creationId xmlns:a16="http://schemas.microsoft.com/office/drawing/2014/main" id="{F7844204-66EE-5190-16BB-557FFBED29DA}"/>
                </a:ext>
              </a:extLst>
            </p:cNvPr>
            <p:cNvSpPr txBox="1"/>
            <p:nvPr/>
          </p:nvSpPr>
          <p:spPr>
            <a:xfrm>
              <a:off x="3201624" y="3130121"/>
              <a:ext cx="1431236" cy="307777"/>
            </a:xfrm>
            <a:prstGeom prst="rect">
              <a:avLst/>
            </a:prstGeom>
            <a:noFill/>
            <a:scene3d>
              <a:camera prst="perspectiveFront">
                <a:rot lat="0" lon="21594000" rev="0"/>
              </a:camera>
              <a:lightRig rig="threePt" dir="t"/>
            </a:scene3d>
          </p:spPr>
          <p:txBody>
            <a:bodyPr wrap="square" rtlCol="0">
              <a:spAutoFit/>
            </a:bodyPr>
            <a:lstStyle/>
            <a:p>
              <a:pPr algn="r"/>
              <a:r>
                <a:rPr lang="en-US" sz="1400" b="1" dirty="0">
                  <a:solidFill>
                    <a:schemeClr val="bg2">
                      <a:lumMod val="50000"/>
                    </a:schemeClr>
                  </a:solidFill>
                </a:rPr>
                <a:t>LCD</a:t>
              </a:r>
              <a:endParaRPr lang="en-US" sz="1400" dirty="0">
                <a:solidFill>
                  <a:schemeClr val="bg2">
                    <a:lumMod val="50000"/>
                  </a:schemeClr>
                </a:solidFill>
              </a:endParaRPr>
            </a:p>
          </p:txBody>
        </p:sp>
        <p:cxnSp>
          <p:nvCxnSpPr>
            <p:cNvPr id="20" name="Connecteur droit 19">
              <a:extLst>
                <a:ext uri="{FF2B5EF4-FFF2-40B4-BE49-F238E27FC236}">
                  <a16:creationId xmlns:a16="http://schemas.microsoft.com/office/drawing/2014/main" id="{B77CA7CD-FD2A-2956-9403-2B2C20690CF8}"/>
                </a:ext>
              </a:extLst>
            </p:cNvPr>
            <p:cNvCxnSpPr>
              <a:cxnSpLocks/>
            </p:cNvCxnSpPr>
            <p:nvPr/>
          </p:nvCxnSpPr>
          <p:spPr>
            <a:xfrm>
              <a:off x="3335355" y="3333273"/>
              <a:ext cx="792522"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F1951C4B-A060-FC8C-C70C-2174984B80AD}"/>
                </a:ext>
              </a:extLst>
            </p:cNvPr>
            <p:cNvSpPr txBox="1"/>
            <p:nvPr/>
          </p:nvSpPr>
          <p:spPr>
            <a:xfrm>
              <a:off x="1961697" y="3592878"/>
              <a:ext cx="1431236"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Surface</a:t>
              </a:r>
              <a:endParaRPr lang="en-US" dirty="0">
                <a:solidFill>
                  <a:schemeClr val="accent6"/>
                </a:solidFill>
              </a:endParaRPr>
            </a:p>
          </p:txBody>
        </p:sp>
        <p:sp>
          <p:nvSpPr>
            <p:cNvPr id="22" name="ZoneTexte 21">
              <a:extLst>
                <a:ext uri="{FF2B5EF4-FFF2-40B4-BE49-F238E27FC236}">
                  <a16:creationId xmlns:a16="http://schemas.microsoft.com/office/drawing/2014/main" id="{08A8949A-B0B0-2CAF-FAF4-036720E15048}"/>
                </a:ext>
              </a:extLst>
            </p:cNvPr>
            <p:cNvSpPr txBox="1"/>
            <p:nvPr/>
          </p:nvSpPr>
          <p:spPr>
            <a:xfrm>
              <a:off x="3201624" y="3661592"/>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97.4 cm</a:t>
              </a:r>
              <a:r>
                <a:rPr lang="en-US" sz="1200" b="1" baseline="30000" dirty="0">
                  <a:solidFill>
                    <a:schemeClr val="bg2">
                      <a:lumMod val="50000"/>
                    </a:schemeClr>
                  </a:solidFill>
                </a:rPr>
                <a:t>2</a:t>
              </a:r>
              <a:endParaRPr lang="en-US" sz="1200" dirty="0">
                <a:solidFill>
                  <a:schemeClr val="bg2">
                    <a:lumMod val="50000"/>
                  </a:schemeClr>
                </a:solidFill>
              </a:endParaRPr>
            </a:p>
          </p:txBody>
        </p:sp>
        <p:cxnSp>
          <p:nvCxnSpPr>
            <p:cNvPr id="23" name="Connecteur droit 22">
              <a:extLst>
                <a:ext uri="{FF2B5EF4-FFF2-40B4-BE49-F238E27FC236}">
                  <a16:creationId xmlns:a16="http://schemas.microsoft.com/office/drawing/2014/main" id="{C650B4A7-5621-8B32-893E-5F0112038998}"/>
                </a:ext>
              </a:extLst>
            </p:cNvPr>
            <p:cNvCxnSpPr>
              <a:cxnSpLocks/>
            </p:cNvCxnSpPr>
            <p:nvPr/>
          </p:nvCxnSpPr>
          <p:spPr>
            <a:xfrm>
              <a:off x="2927369" y="3843342"/>
              <a:ext cx="952481"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3C4B8F7A-CDE7-772F-DE94-0A8E09B682EB}"/>
                </a:ext>
              </a:extLst>
            </p:cNvPr>
            <p:cNvSpPr txBox="1"/>
            <p:nvPr/>
          </p:nvSpPr>
          <p:spPr>
            <a:xfrm>
              <a:off x="1961697" y="4097590"/>
              <a:ext cx="1431236"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Resolution</a:t>
              </a:r>
              <a:endParaRPr lang="en-US" dirty="0">
                <a:solidFill>
                  <a:schemeClr val="accent6"/>
                </a:solidFill>
              </a:endParaRPr>
            </a:p>
          </p:txBody>
        </p:sp>
        <p:sp>
          <p:nvSpPr>
            <p:cNvPr id="25" name="ZoneTexte 24">
              <a:extLst>
                <a:ext uri="{FF2B5EF4-FFF2-40B4-BE49-F238E27FC236}">
                  <a16:creationId xmlns:a16="http://schemas.microsoft.com/office/drawing/2014/main" id="{9A220AC7-CCCA-4B66-7E3B-B6832DE6FAC9}"/>
                </a:ext>
              </a:extLst>
            </p:cNvPr>
            <p:cNvSpPr txBox="1"/>
            <p:nvPr/>
          </p:nvSpPr>
          <p:spPr>
            <a:xfrm>
              <a:off x="3192480" y="4166304"/>
              <a:ext cx="1596054"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1080 x 2340 pixels</a:t>
              </a:r>
              <a:endParaRPr lang="en-US" sz="1200" dirty="0">
                <a:solidFill>
                  <a:schemeClr val="bg2">
                    <a:lumMod val="50000"/>
                  </a:schemeClr>
                </a:solidFill>
              </a:endParaRPr>
            </a:p>
          </p:txBody>
        </p:sp>
        <p:cxnSp>
          <p:nvCxnSpPr>
            <p:cNvPr id="26" name="Connecteur droit 25">
              <a:extLst>
                <a:ext uri="{FF2B5EF4-FFF2-40B4-BE49-F238E27FC236}">
                  <a16:creationId xmlns:a16="http://schemas.microsoft.com/office/drawing/2014/main" id="{E94FEBE7-897C-55F0-1F69-8B1A005EBD7F}"/>
                </a:ext>
              </a:extLst>
            </p:cNvPr>
            <p:cNvCxnSpPr>
              <a:cxnSpLocks/>
            </p:cNvCxnSpPr>
            <p:nvPr/>
          </p:nvCxnSpPr>
          <p:spPr>
            <a:xfrm>
              <a:off x="3254398" y="4355800"/>
              <a:ext cx="138535"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CD5FC7C5-1B66-B2DD-8D58-524D63C60653}"/>
                </a:ext>
              </a:extLst>
            </p:cNvPr>
            <p:cNvSpPr txBox="1"/>
            <p:nvPr/>
          </p:nvSpPr>
          <p:spPr>
            <a:xfrm>
              <a:off x="1961696" y="4621902"/>
              <a:ext cx="2149444"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Pixels density</a:t>
              </a:r>
              <a:endParaRPr lang="en-US" dirty="0">
                <a:solidFill>
                  <a:schemeClr val="accent6"/>
                </a:solidFill>
              </a:endParaRPr>
            </a:p>
          </p:txBody>
        </p:sp>
        <p:sp>
          <p:nvSpPr>
            <p:cNvPr id="28" name="ZoneTexte 27">
              <a:extLst>
                <a:ext uri="{FF2B5EF4-FFF2-40B4-BE49-F238E27FC236}">
                  <a16:creationId xmlns:a16="http://schemas.microsoft.com/office/drawing/2014/main" id="{61722DE6-C14C-F24D-282C-539CC2C9E0BC}"/>
                </a:ext>
              </a:extLst>
            </p:cNvPr>
            <p:cNvSpPr txBox="1"/>
            <p:nvPr/>
          </p:nvSpPr>
          <p:spPr>
            <a:xfrm>
              <a:off x="3201624" y="4690616"/>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410 </a:t>
              </a:r>
              <a:r>
                <a:rPr lang="en-US" sz="1200" b="1" dirty="0" err="1">
                  <a:solidFill>
                    <a:schemeClr val="bg2">
                      <a:lumMod val="50000"/>
                    </a:schemeClr>
                  </a:solidFill>
                </a:rPr>
                <a:t>ppp</a:t>
              </a:r>
              <a:endParaRPr lang="en-US" sz="1200" dirty="0">
                <a:solidFill>
                  <a:schemeClr val="bg2">
                    <a:lumMod val="50000"/>
                  </a:schemeClr>
                </a:solidFill>
              </a:endParaRPr>
            </a:p>
          </p:txBody>
        </p:sp>
        <p:cxnSp>
          <p:nvCxnSpPr>
            <p:cNvPr id="29" name="Connecteur droit 28">
              <a:extLst>
                <a:ext uri="{FF2B5EF4-FFF2-40B4-BE49-F238E27FC236}">
                  <a16:creationId xmlns:a16="http://schemas.microsoft.com/office/drawing/2014/main" id="{D8EAB030-0E1E-6D78-43BB-2CA1E59C8622}"/>
                </a:ext>
              </a:extLst>
            </p:cNvPr>
            <p:cNvCxnSpPr>
              <a:cxnSpLocks/>
            </p:cNvCxnSpPr>
            <p:nvPr/>
          </p:nvCxnSpPr>
          <p:spPr>
            <a:xfrm>
              <a:off x="3582536" y="4871107"/>
              <a:ext cx="347947"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D8645A02-5890-F8E1-3D1D-B9719576B5BD}"/>
                </a:ext>
              </a:extLst>
            </p:cNvPr>
            <p:cNvSpPr txBox="1"/>
            <p:nvPr/>
          </p:nvSpPr>
          <p:spPr>
            <a:xfrm>
              <a:off x="1961696" y="5085629"/>
              <a:ext cx="1784887" cy="369332"/>
            </a:xfrm>
            <a:prstGeom prst="rect">
              <a:avLst/>
            </a:prstGeom>
            <a:noFill/>
            <a:scene3d>
              <a:camera prst="perspectiveFront">
                <a:rot lat="0" lon="21594000" rev="0"/>
              </a:camera>
              <a:lightRig rig="threePt" dir="t"/>
            </a:scene3d>
          </p:spPr>
          <p:txBody>
            <a:bodyPr wrap="square" rtlCol="0">
              <a:spAutoFit/>
            </a:bodyPr>
            <a:lstStyle/>
            <a:p>
              <a:r>
                <a:rPr lang="en-US" b="1" dirty="0" err="1">
                  <a:solidFill>
                    <a:schemeClr val="accent6"/>
                  </a:solidFill>
                </a:rPr>
                <a:t>Localisation</a:t>
              </a:r>
              <a:endParaRPr lang="en-US" dirty="0">
                <a:solidFill>
                  <a:schemeClr val="accent6"/>
                </a:solidFill>
              </a:endParaRPr>
            </a:p>
          </p:txBody>
        </p:sp>
        <p:sp>
          <p:nvSpPr>
            <p:cNvPr id="31" name="ZoneTexte 30">
              <a:extLst>
                <a:ext uri="{FF2B5EF4-FFF2-40B4-BE49-F238E27FC236}">
                  <a16:creationId xmlns:a16="http://schemas.microsoft.com/office/drawing/2014/main" id="{92ECFDFE-5B00-2D74-9BC8-CF0A1B9A845A}"/>
                </a:ext>
              </a:extLst>
            </p:cNvPr>
            <p:cNvSpPr txBox="1"/>
            <p:nvPr/>
          </p:nvSpPr>
          <p:spPr>
            <a:xfrm>
              <a:off x="3201624" y="5154343"/>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China</a:t>
              </a:r>
              <a:endParaRPr lang="en-US" sz="1200" dirty="0">
                <a:solidFill>
                  <a:schemeClr val="bg2">
                    <a:lumMod val="50000"/>
                  </a:schemeClr>
                </a:solidFill>
              </a:endParaRPr>
            </a:p>
          </p:txBody>
        </p:sp>
        <p:cxnSp>
          <p:nvCxnSpPr>
            <p:cNvPr id="32" name="Connecteur droit 31">
              <a:extLst>
                <a:ext uri="{FF2B5EF4-FFF2-40B4-BE49-F238E27FC236}">
                  <a16:creationId xmlns:a16="http://schemas.microsoft.com/office/drawing/2014/main" id="{0371008B-A2F7-1251-A234-4E144BBF6306}"/>
                </a:ext>
              </a:extLst>
            </p:cNvPr>
            <p:cNvCxnSpPr>
              <a:cxnSpLocks/>
            </p:cNvCxnSpPr>
            <p:nvPr/>
          </p:nvCxnSpPr>
          <p:spPr>
            <a:xfrm>
              <a:off x="3437337" y="5336093"/>
              <a:ext cx="636188"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grpSp>
      <p:grpSp>
        <p:nvGrpSpPr>
          <p:cNvPr id="46" name="Groupe 45">
            <a:extLst>
              <a:ext uri="{FF2B5EF4-FFF2-40B4-BE49-F238E27FC236}">
                <a16:creationId xmlns:a16="http://schemas.microsoft.com/office/drawing/2014/main" id="{D7F0226F-70FA-ADE8-1C8A-64E4E7C6C9AE}"/>
              </a:ext>
            </a:extLst>
          </p:cNvPr>
          <p:cNvGrpSpPr/>
          <p:nvPr/>
        </p:nvGrpSpPr>
        <p:grpSpPr>
          <a:xfrm>
            <a:off x="5258940" y="3086361"/>
            <a:ext cx="4210836" cy="1294631"/>
            <a:chOff x="5258940" y="3086361"/>
            <a:chExt cx="4210836" cy="1294631"/>
          </a:xfrm>
        </p:grpSpPr>
        <p:sp>
          <p:nvSpPr>
            <p:cNvPr id="33" name="Rectangle : coins arrondis 32">
              <a:extLst>
                <a:ext uri="{FF2B5EF4-FFF2-40B4-BE49-F238E27FC236}">
                  <a16:creationId xmlns:a16="http://schemas.microsoft.com/office/drawing/2014/main" id="{BC43B75E-C8E6-1C0F-470C-A18F991C7873}"/>
                </a:ext>
              </a:extLst>
            </p:cNvPr>
            <p:cNvSpPr/>
            <p:nvPr/>
          </p:nvSpPr>
          <p:spPr>
            <a:xfrm>
              <a:off x="5258942" y="3086361"/>
              <a:ext cx="4210834" cy="1294631"/>
            </a:xfrm>
            <a:prstGeom prst="roundRect">
              <a:avLst>
                <a:gd name="adj" fmla="val 8164"/>
              </a:avLst>
            </a:prstGeom>
            <a:solidFill>
              <a:schemeClr val="bg1"/>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ZoneTexte 33">
              <a:extLst>
                <a:ext uri="{FF2B5EF4-FFF2-40B4-BE49-F238E27FC236}">
                  <a16:creationId xmlns:a16="http://schemas.microsoft.com/office/drawing/2014/main" id="{F089AF49-0653-0B9C-D76F-74C6C3D393A4}"/>
                </a:ext>
              </a:extLst>
            </p:cNvPr>
            <p:cNvSpPr txBox="1"/>
            <p:nvPr/>
          </p:nvSpPr>
          <p:spPr>
            <a:xfrm>
              <a:off x="5258942" y="3086361"/>
              <a:ext cx="3722663" cy="646331"/>
            </a:xfrm>
            <a:prstGeom prst="rect">
              <a:avLst/>
            </a:prstGeom>
            <a:noFill/>
          </p:spPr>
          <p:txBody>
            <a:bodyPr wrap="square">
              <a:spAutoFit/>
            </a:bodyPr>
            <a:lstStyle/>
            <a:p>
              <a:pPr algn="l"/>
              <a:r>
                <a:rPr lang="en-US" b="1" dirty="0">
                  <a:solidFill>
                    <a:schemeClr val="accent6"/>
                  </a:solidFill>
                  <a:latin typeface="var(--chakra-fonts-heading)"/>
                </a:rPr>
                <a:t>L</a:t>
              </a:r>
              <a:r>
                <a:rPr lang="en-US" b="1" i="0" u="none" strike="noStrike" dirty="0">
                  <a:solidFill>
                    <a:schemeClr val="accent6"/>
                  </a:solidFill>
                  <a:effectLst/>
                  <a:latin typeface="var(--chakra-fonts-heading)"/>
                </a:rPr>
                <a:t>iquid crystal display production, unmounted</a:t>
              </a:r>
            </a:p>
          </p:txBody>
        </p:sp>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378A3292-70E3-6597-A31A-4A7F20F02EC2}"/>
                    </a:ext>
                  </a:extLst>
                </p:cNvPr>
                <p:cNvSpPr txBox="1"/>
                <p:nvPr/>
              </p:nvSpPr>
              <p:spPr>
                <a:xfrm>
                  <a:off x="5258942" y="3643217"/>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Date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2007</a:t>
                  </a:r>
                </a:p>
              </p:txBody>
            </p:sp>
          </mc:Choice>
          <mc:Fallback xmlns="">
            <p:sp>
              <p:nvSpPr>
                <p:cNvPr id="35" name="ZoneTexte 34">
                  <a:extLst>
                    <a:ext uri="{FF2B5EF4-FFF2-40B4-BE49-F238E27FC236}">
                      <a16:creationId xmlns:a16="http://schemas.microsoft.com/office/drawing/2014/main" id="{378A3292-70E3-6597-A31A-4A7F20F02EC2}"/>
                    </a:ext>
                  </a:extLst>
                </p:cNvPr>
                <p:cNvSpPr txBox="1">
                  <a:spLocks noRot="1" noChangeAspect="1" noMove="1" noResize="1" noEditPoints="1" noAdjustHandles="1" noChangeArrowheads="1" noChangeShapeType="1" noTextEdit="1"/>
                </p:cNvSpPr>
                <p:nvPr/>
              </p:nvSpPr>
              <p:spPr>
                <a:xfrm>
                  <a:off x="5258942" y="3643217"/>
                  <a:ext cx="3722663" cy="276999"/>
                </a:xfrm>
                <a:prstGeom prst="rect">
                  <a:avLst/>
                </a:prstGeom>
                <a:blipFill>
                  <a:blip r:embed="rId2"/>
                  <a:stretch>
                    <a:fillRect l="-164"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ZoneTexte 35">
                  <a:extLst>
                    <a:ext uri="{FF2B5EF4-FFF2-40B4-BE49-F238E27FC236}">
                      <a16:creationId xmlns:a16="http://schemas.microsoft.com/office/drawing/2014/main" id="{A081A24F-4E3C-8ABC-38EF-B8B25C1284FB}"/>
                    </a:ext>
                  </a:extLst>
                </p:cNvPr>
                <p:cNvSpPr txBox="1"/>
                <p:nvPr/>
              </p:nvSpPr>
              <p:spPr>
                <a:xfrm>
                  <a:off x="5258940" y="4077322"/>
                  <a:ext cx="3722663" cy="276999"/>
                </a:xfrm>
                <a:prstGeom prst="rect">
                  <a:avLst/>
                </a:prstGeom>
                <a:noFill/>
              </p:spPr>
              <p:txBody>
                <a:bodyPr wrap="square">
                  <a:spAutoFit/>
                </a:bodyPr>
                <a:lstStyle/>
                <a:p>
                  <a:pPr algn="l"/>
                  <a:r>
                    <a:rPr lang="en-US" sz="1200" b="1" dirty="0">
                      <a:solidFill>
                        <a:schemeClr val="bg2">
                          <a:lumMod val="50000"/>
                        </a:schemeClr>
                      </a:solidFill>
                      <a:latin typeface="var(--chakra-fonts-heading)"/>
                    </a:rPr>
                    <a:t>Unit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kg</a:t>
                  </a:r>
                </a:p>
              </p:txBody>
            </p:sp>
          </mc:Choice>
          <mc:Fallback xmlns="">
            <p:sp>
              <p:nvSpPr>
                <p:cNvPr id="36" name="ZoneTexte 35">
                  <a:extLst>
                    <a:ext uri="{FF2B5EF4-FFF2-40B4-BE49-F238E27FC236}">
                      <a16:creationId xmlns:a16="http://schemas.microsoft.com/office/drawing/2014/main" id="{A081A24F-4E3C-8ABC-38EF-B8B25C1284FB}"/>
                    </a:ext>
                  </a:extLst>
                </p:cNvPr>
                <p:cNvSpPr txBox="1">
                  <a:spLocks noRot="1" noChangeAspect="1" noMove="1" noResize="1" noEditPoints="1" noAdjustHandles="1" noChangeArrowheads="1" noChangeShapeType="1" noTextEdit="1"/>
                </p:cNvSpPr>
                <p:nvPr/>
              </p:nvSpPr>
              <p:spPr>
                <a:xfrm>
                  <a:off x="5258940" y="4077322"/>
                  <a:ext cx="3722663" cy="276999"/>
                </a:xfrm>
                <a:prstGeom prst="rect">
                  <a:avLst/>
                </a:prstGeom>
                <a:blipFill>
                  <a:blip r:embed="rId3"/>
                  <a:stretch>
                    <a:fillRect l="-164" t="-2222"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6123A8DB-BA97-E2B4-B7D8-3ACFE63F87CE}"/>
                    </a:ext>
                  </a:extLst>
                </p:cNvPr>
                <p:cNvSpPr txBox="1"/>
                <p:nvPr/>
              </p:nvSpPr>
              <p:spPr>
                <a:xfrm>
                  <a:off x="5258940" y="3852351"/>
                  <a:ext cx="3722663" cy="276999"/>
                </a:xfrm>
                <a:prstGeom prst="rect">
                  <a:avLst/>
                </a:prstGeom>
                <a:noFill/>
              </p:spPr>
              <p:txBody>
                <a:bodyPr wrap="square">
                  <a:spAutoFit/>
                </a:bodyPr>
                <a:lstStyle/>
                <a:p>
                  <a:pPr algn="l"/>
                  <a:r>
                    <a:rPr lang="en-US" sz="1200" b="1" dirty="0" err="1">
                      <a:solidFill>
                        <a:schemeClr val="bg2">
                          <a:lumMod val="50000"/>
                        </a:schemeClr>
                      </a:solidFill>
                      <a:latin typeface="var(--chakra-fonts-heading)"/>
                    </a:rPr>
                    <a:t>Localisation</a:t>
                  </a:r>
                  <a:r>
                    <a:rPr lang="en-US" sz="1200" b="1" dirty="0">
                      <a:solidFill>
                        <a:schemeClr val="bg2">
                          <a:lumMod val="50000"/>
                        </a:schemeClr>
                      </a:solidFill>
                      <a:latin typeface="var(--chakra-fonts-heading)"/>
                    </a:rPr>
                    <a:t> </a:t>
                  </a:r>
                  <a14:m>
                    <m:oMath xmlns:m="http://schemas.openxmlformats.org/officeDocument/2006/math">
                      <m:r>
                        <a:rPr lang="en-US" sz="1200" b="1" i="1" smtClean="0">
                          <a:solidFill>
                            <a:schemeClr val="bg2">
                              <a:lumMod val="50000"/>
                            </a:schemeClr>
                          </a:solidFill>
                          <a:latin typeface="Cambria Math" panose="02040503050406030204" pitchFamily="18" charset="0"/>
                          <a:ea typeface="Cambria Math" panose="02040503050406030204" pitchFamily="18" charset="0"/>
                        </a:rPr>
                        <m:t>⟶</m:t>
                      </m:r>
                    </m:oMath>
                  </a14:m>
                  <a:r>
                    <a:rPr lang="en-US" sz="1200" b="1" i="0" u="none" strike="noStrike" dirty="0">
                      <a:solidFill>
                        <a:schemeClr val="bg2">
                          <a:lumMod val="50000"/>
                        </a:schemeClr>
                      </a:solidFill>
                      <a:effectLst/>
                      <a:latin typeface="var(--chakra-fonts-heading)"/>
                    </a:rPr>
                    <a:t> Global</a:t>
                  </a:r>
                </a:p>
              </p:txBody>
            </p:sp>
          </mc:Choice>
          <mc:Fallback xmlns="">
            <p:sp>
              <p:nvSpPr>
                <p:cNvPr id="37" name="ZoneTexte 36">
                  <a:extLst>
                    <a:ext uri="{FF2B5EF4-FFF2-40B4-BE49-F238E27FC236}">
                      <a16:creationId xmlns:a16="http://schemas.microsoft.com/office/drawing/2014/main" id="{6123A8DB-BA97-E2B4-B7D8-3ACFE63F87CE}"/>
                    </a:ext>
                  </a:extLst>
                </p:cNvPr>
                <p:cNvSpPr txBox="1">
                  <a:spLocks noRot="1" noChangeAspect="1" noMove="1" noResize="1" noEditPoints="1" noAdjustHandles="1" noChangeArrowheads="1" noChangeShapeType="1" noTextEdit="1"/>
                </p:cNvSpPr>
                <p:nvPr/>
              </p:nvSpPr>
              <p:spPr>
                <a:xfrm>
                  <a:off x="5258940" y="3852351"/>
                  <a:ext cx="3722663" cy="276999"/>
                </a:xfrm>
                <a:prstGeom prst="rect">
                  <a:avLst/>
                </a:prstGeom>
                <a:blipFill>
                  <a:blip r:embed="rId4"/>
                  <a:stretch>
                    <a:fillRect l="-164" t="-2222" b="-17778"/>
                  </a:stretch>
                </a:blipFill>
              </p:spPr>
              <p:txBody>
                <a:bodyPr/>
                <a:lstStyle/>
                <a:p>
                  <a:r>
                    <a:rPr lang="en-US">
                      <a:noFill/>
                    </a:rPr>
                    <a:t> </a:t>
                  </a:r>
                </a:p>
              </p:txBody>
            </p:sp>
          </mc:Fallback>
        </mc:AlternateContent>
      </p:grpSp>
    </p:spTree>
    <p:extLst>
      <p:ext uri="{BB962C8B-B14F-4D97-AF65-F5344CB8AC3E}">
        <p14:creationId xmlns:p14="http://schemas.microsoft.com/office/powerpoint/2010/main" val="1664587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39</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Example</a:t>
            </a:r>
          </a:p>
        </p:txBody>
      </p:sp>
      <p:grpSp>
        <p:nvGrpSpPr>
          <p:cNvPr id="45" name="Groupe 44">
            <a:extLst>
              <a:ext uri="{FF2B5EF4-FFF2-40B4-BE49-F238E27FC236}">
                <a16:creationId xmlns:a16="http://schemas.microsoft.com/office/drawing/2014/main" id="{C7C628E2-F213-85C7-0CD8-5E84B32F6208}"/>
              </a:ext>
            </a:extLst>
          </p:cNvPr>
          <p:cNvGrpSpPr/>
          <p:nvPr/>
        </p:nvGrpSpPr>
        <p:grpSpPr>
          <a:xfrm>
            <a:off x="1846071" y="1851641"/>
            <a:ext cx="2942463" cy="3733158"/>
            <a:chOff x="1846071" y="1851641"/>
            <a:chExt cx="2942463" cy="3733158"/>
          </a:xfrm>
        </p:grpSpPr>
        <p:sp>
          <p:nvSpPr>
            <p:cNvPr id="16" name="Rectangle : coins arrondis 15">
              <a:extLst>
                <a:ext uri="{FF2B5EF4-FFF2-40B4-BE49-F238E27FC236}">
                  <a16:creationId xmlns:a16="http://schemas.microsoft.com/office/drawing/2014/main" id="{3CB1BE7E-C75D-C3DD-78EB-838DFA25E92F}"/>
                </a:ext>
              </a:extLst>
            </p:cNvPr>
            <p:cNvSpPr/>
            <p:nvPr/>
          </p:nvSpPr>
          <p:spPr>
            <a:xfrm>
              <a:off x="1846071" y="1851641"/>
              <a:ext cx="2909010" cy="3733158"/>
            </a:xfrm>
            <a:prstGeom prst="roundRect">
              <a:avLst>
                <a:gd name="adj" fmla="val 6589"/>
              </a:avLst>
            </a:prstGeom>
            <a:solidFill>
              <a:schemeClr val="bg1"/>
            </a:solidFill>
            <a:ln w="57150">
              <a:solidFill>
                <a:schemeClr val="accent6"/>
              </a:solidFill>
            </a:ln>
            <a:scene3d>
              <a:camera prst="perspectiveFront">
                <a:rot lat="0" lon="21594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ZoneTexte 16">
              <a:extLst>
                <a:ext uri="{FF2B5EF4-FFF2-40B4-BE49-F238E27FC236}">
                  <a16:creationId xmlns:a16="http://schemas.microsoft.com/office/drawing/2014/main" id="{B1CFA554-FAFD-C4F5-0722-42038596B3C5}"/>
                </a:ext>
              </a:extLst>
            </p:cNvPr>
            <p:cNvSpPr txBox="1"/>
            <p:nvPr/>
          </p:nvSpPr>
          <p:spPr>
            <a:xfrm>
              <a:off x="1961697" y="1947034"/>
              <a:ext cx="2671163" cy="954107"/>
            </a:xfrm>
            <a:prstGeom prst="rect">
              <a:avLst/>
            </a:prstGeom>
            <a:noFill/>
            <a:scene3d>
              <a:camera prst="perspectiveFront">
                <a:rot lat="0" lon="21594000" rev="0"/>
              </a:camera>
              <a:lightRig rig="threePt" dir="t"/>
            </a:scene3d>
          </p:spPr>
          <p:txBody>
            <a:bodyPr wrap="square" rtlCol="0">
              <a:spAutoFit/>
            </a:bodyPr>
            <a:lstStyle/>
            <a:p>
              <a:r>
                <a:rPr lang="en-US" sz="2800" b="1" dirty="0">
                  <a:solidFill>
                    <a:schemeClr val="accent6"/>
                  </a:solidFill>
                  <a:latin typeface="Biome" panose="020B0604020202020204" pitchFamily="34" charset="0"/>
                  <a:ea typeface="STHupo" panose="02010800040101010101" pitchFamily="2" charset="-122"/>
                  <a:cs typeface="Biome" panose="020B0604020202020204" pitchFamily="34" charset="0"/>
                </a:rPr>
                <a:t>Phone display</a:t>
              </a:r>
            </a:p>
          </p:txBody>
        </p:sp>
        <p:sp>
          <p:nvSpPr>
            <p:cNvPr id="18" name="ZoneTexte 17">
              <a:extLst>
                <a:ext uri="{FF2B5EF4-FFF2-40B4-BE49-F238E27FC236}">
                  <a16:creationId xmlns:a16="http://schemas.microsoft.com/office/drawing/2014/main" id="{3A944334-FCDE-5458-6187-A9336D8B2DBD}"/>
                </a:ext>
              </a:extLst>
            </p:cNvPr>
            <p:cNvSpPr txBox="1"/>
            <p:nvPr/>
          </p:nvSpPr>
          <p:spPr>
            <a:xfrm>
              <a:off x="1961697" y="3082809"/>
              <a:ext cx="1543942"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Technology</a:t>
              </a:r>
              <a:endParaRPr lang="en-US" dirty="0">
                <a:solidFill>
                  <a:schemeClr val="accent6"/>
                </a:solidFill>
              </a:endParaRPr>
            </a:p>
          </p:txBody>
        </p:sp>
        <p:sp>
          <p:nvSpPr>
            <p:cNvPr id="19" name="ZoneTexte 18">
              <a:extLst>
                <a:ext uri="{FF2B5EF4-FFF2-40B4-BE49-F238E27FC236}">
                  <a16:creationId xmlns:a16="http://schemas.microsoft.com/office/drawing/2014/main" id="{F7844204-66EE-5190-16BB-557FFBED29DA}"/>
                </a:ext>
              </a:extLst>
            </p:cNvPr>
            <p:cNvSpPr txBox="1"/>
            <p:nvPr/>
          </p:nvSpPr>
          <p:spPr>
            <a:xfrm>
              <a:off x="3201624" y="3130121"/>
              <a:ext cx="1431236" cy="307777"/>
            </a:xfrm>
            <a:prstGeom prst="rect">
              <a:avLst/>
            </a:prstGeom>
            <a:noFill/>
            <a:scene3d>
              <a:camera prst="perspectiveFront">
                <a:rot lat="0" lon="21594000" rev="0"/>
              </a:camera>
              <a:lightRig rig="threePt" dir="t"/>
            </a:scene3d>
          </p:spPr>
          <p:txBody>
            <a:bodyPr wrap="square" rtlCol="0">
              <a:spAutoFit/>
            </a:bodyPr>
            <a:lstStyle/>
            <a:p>
              <a:pPr algn="r"/>
              <a:r>
                <a:rPr lang="en-US" sz="1400" b="1" dirty="0">
                  <a:solidFill>
                    <a:schemeClr val="bg2">
                      <a:lumMod val="50000"/>
                    </a:schemeClr>
                  </a:solidFill>
                </a:rPr>
                <a:t>LCD</a:t>
              </a:r>
              <a:endParaRPr lang="en-US" sz="1400" dirty="0">
                <a:solidFill>
                  <a:schemeClr val="bg2">
                    <a:lumMod val="50000"/>
                  </a:schemeClr>
                </a:solidFill>
              </a:endParaRPr>
            </a:p>
          </p:txBody>
        </p:sp>
        <p:cxnSp>
          <p:nvCxnSpPr>
            <p:cNvPr id="20" name="Connecteur droit 19">
              <a:extLst>
                <a:ext uri="{FF2B5EF4-FFF2-40B4-BE49-F238E27FC236}">
                  <a16:creationId xmlns:a16="http://schemas.microsoft.com/office/drawing/2014/main" id="{B77CA7CD-FD2A-2956-9403-2B2C20690CF8}"/>
                </a:ext>
              </a:extLst>
            </p:cNvPr>
            <p:cNvCxnSpPr>
              <a:cxnSpLocks/>
            </p:cNvCxnSpPr>
            <p:nvPr/>
          </p:nvCxnSpPr>
          <p:spPr>
            <a:xfrm>
              <a:off x="3335355" y="3333273"/>
              <a:ext cx="792522"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F1951C4B-A060-FC8C-C70C-2174984B80AD}"/>
                </a:ext>
              </a:extLst>
            </p:cNvPr>
            <p:cNvSpPr txBox="1"/>
            <p:nvPr/>
          </p:nvSpPr>
          <p:spPr>
            <a:xfrm>
              <a:off x="1961697" y="3592878"/>
              <a:ext cx="1431236"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Surface</a:t>
              </a:r>
              <a:endParaRPr lang="en-US" dirty="0">
                <a:solidFill>
                  <a:schemeClr val="accent6"/>
                </a:solidFill>
              </a:endParaRPr>
            </a:p>
          </p:txBody>
        </p:sp>
        <p:sp>
          <p:nvSpPr>
            <p:cNvPr id="22" name="ZoneTexte 21">
              <a:extLst>
                <a:ext uri="{FF2B5EF4-FFF2-40B4-BE49-F238E27FC236}">
                  <a16:creationId xmlns:a16="http://schemas.microsoft.com/office/drawing/2014/main" id="{08A8949A-B0B0-2CAF-FAF4-036720E15048}"/>
                </a:ext>
              </a:extLst>
            </p:cNvPr>
            <p:cNvSpPr txBox="1"/>
            <p:nvPr/>
          </p:nvSpPr>
          <p:spPr>
            <a:xfrm>
              <a:off x="3201624" y="3661592"/>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97.4 cm</a:t>
              </a:r>
              <a:r>
                <a:rPr lang="en-US" sz="1200" b="1" baseline="30000" dirty="0">
                  <a:solidFill>
                    <a:schemeClr val="bg2">
                      <a:lumMod val="50000"/>
                    </a:schemeClr>
                  </a:solidFill>
                </a:rPr>
                <a:t>2</a:t>
              </a:r>
              <a:endParaRPr lang="en-US" sz="1200" dirty="0">
                <a:solidFill>
                  <a:schemeClr val="bg2">
                    <a:lumMod val="50000"/>
                  </a:schemeClr>
                </a:solidFill>
              </a:endParaRPr>
            </a:p>
          </p:txBody>
        </p:sp>
        <p:cxnSp>
          <p:nvCxnSpPr>
            <p:cNvPr id="23" name="Connecteur droit 22">
              <a:extLst>
                <a:ext uri="{FF2B5EF4-FFF2-40B4-BE49-F238E27FC236}">
                  <a16:creationId xmlns:a16="http://schemas.microsoft.com/office/drawing/2014/main" id="{C650B4A7-5621-8B32-893E-5F0112038998}"/>
                </a:ext>
              </a:extLst>
            </p:cNvPr>
            <p:cNvCxnSpPr>
              <a:cxnSpLocks/>
            </p:cNvCxnSpPr>
            <p:nvPr/>
          </p:nvCxnSpPr>
          <p:spPr>
            <a:xfrm>
              <a:off x="2927369" y="3843342"/>
              <a:ext cx="952481"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3C4B8F7A-CDE7-772F-DE94-0A8E09B682EB}"/>
                </a:ext>
              </a:extLst>
            </p:cNvPr>
            <p:cNvSpPr txBox="1"/>
            <p:nvPr/>
          </p:nvSpPr>
          <p:spPr>
            <a:xfrm>
              <a:off x="1961697" y="4097590"/>
              <a:ext cx="1431236"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Resolution</a:t>
              </a:r>
              <a:endParaRPr lang="en-US" dirty="0">
                <a:solidFill>
                  <a:schemeClr val="accent6"/>
                </a:solidFill>
              </a:endParaRPr>
            </a:p>
          </p:txBody>
        </p:sp>
        <p:sp>
          <p:nvSpPr>
            <p:cNvPr id="25" name="ZoneTexte 24">
              <a:extLst>
                <a:ext uri="{FF2B5EF4-FFF2-40B4-BE49-F238E27FC236}">
                  <a16:creationId xmlns:a16="http://schemas.microsoft.com/office/drawing/2014/main" id="{9A220AC7-CCCA-4B66-7E3B-B6832DE6FAC9}"/>
                </a:ext>
              </a:extLst>
            </p:cNvPr>
            <p:cNvSpPr txBox="1"/>
            <p:nvPr/>
          </p:nvSpPr>
          <p:spPr>
            <a:xfrm>
              <a:off x="3192480" y="4166304"/>
              <a:ext cx="1596054"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1080 x 2340 pixels</a:t>
              </a:r>
              <a:endParaRPr lang="en-US" sz="1200" dirty="0">
                <a:solidFill>
                  <a:schemeClr val="bg2">
                    <a:lumMod val="50000"/>
                  </a:schemeClr>
                </a:solidFill>
              </a:endParaRPr>
            </a:p>
          </p:txBody>
        </p:sp>
        <p:cxnSp>
          <p:nvCxnSpPr>
            <p:cNvPr id="26" name="Connecteur droit 25">
              <a:extLst>
                <a:ext uri="{FF2B5EF4-FFF2-40B4-BE49-F238E27FC236}">
                  <a16:creationId xmlns:a16="http://schemas.microsoft.com/office/drawing/2014/main" id="{E94FEBE7-897C-55F0-1F69-8B1A005EBD7F}"/>
                </a:ext>
              </a:extLst>
            </p:cNvPr>
            <p:cNvCxnSpPr>
              <a:cxnSpLocks/>
            </p:cNvCxnSpPr>
            <p:nvPr/>
          </p:nvCxnSpPr>
          <p:spPr>
            <a:xfrm>
              <a:off x="3254398" y="4355800"/>
              <a:ext cx="138535"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CD5FC7C5-1B66-B2DD-8D58-524D63C60653}"/>
                </a:ext>
              </a:extLst>
            </p:cNvPr>
            <p:cNvSpPr txBox="1"/>
            <p:nvPr/>
          </p:nvSpPr>
          <p:spPr>
            <a:xfrm>
              <a:off x="1961696" y="4621902"/>
              <a:ext cx="2149444"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Pixels density</a:t>
              </a:r>
              <a:endParaRPr lang="en-US" dirty="0">
                <a:solidFill>
                  <a:schemeClr val="accent6"/>
                </a:solidFill>
              </a:endParaRPr>
            </a:p>
          </p:txBody>
        </p:sp>
        <p:sp>
          <p:nvSpPr>
            <p:cNvPr id="28" name="ZoneTexte 27">
              <a:extLst>
                <a:ext uri="{FF2B5EF4-FFF2-40B4-BE49-F238E27FC236}">
                  <a16:creationId xmlns:a16="http://schemas.microsoft.com/office/drawing/2014/main" id="{61722DE6-C14C-F24D-282C-539CC2C9E0BC}"/>
                </a:ext>
              </a:extLst>
            </p:cNvPr>
            <p:cNvSpPr txBox="1"/>
            <p:nvPr/>
          </p:nvSpPr>
          <p:spPr>
            <a:xfrm>
              <a:off x="3201624" y="4690616"/>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410 </a:t>
              </a:r>
              <a:r>
                <a:rPr lang="en-US" sz="1200" b="1" dirty="0" err="1">
                  <a:solidFill>
                    <a:schemeClr val="bg2">
                      <a:lumMod val="50000"/>
                    </a:schemeClr>
                  </a:solidFill>
                </a:rPr>
                <a:t>ppp</a:t>
              </a:r>
              <a:endParaRPr lang="en-US" sz="1200" dirty="0">
                <a:solidFill>
                  <a:schemeClr val="bg2">
                    <a:lumMod val="50000"/>
                  </a:schemeClr>
                </a:solidFill>
              </a:endParaRPr>
            </a:p>
          </p:txBody>
        </p:sp>
        <p:cxnSp>
          <p:nvCxnSpPr>
            <p:cNvPr id="29" name="Connecteur droit 28">
              <a:extLst>
                <a:ext uri="{FF2B5EF4-FFF2-40B4-BE49-F238E27FC236}">
                  <a16:creationId xmlns:a16="http://schemas.microsoft.com/office/drawing/2014/main" id="{D8EAB030-0E1E-6D78-43BB-2CA1E59C8622}"/>
                </a:ext>
              </a:extLst>
            </p:cNvPr>
            <p:cNvCxnSpPr>
              <a:cxnSpLocks/>
            </p:cNvCxnSpPr>
            <p:nvPr/>
          </p:nvCxnSpPr>
          <p:spPr>
            <a:xfrm>
              <a:off x="3582536" y="4871107"/>
              <a:ext cx="347947"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D8645A02-5890-F8E1-3D1D-B9719576B5BD}"/>
                </a:ext>
              </a:extLst>
            </p:cNvPr>
            <p:cNvSpPr txBox="1"/>
            <p:nvPr/>
          </p:nvSpPr>
          <p:spPr>
            <a:xfrm>
              <a:off x="1961696" y="5085629"/>
              <a:ext cx="1784887" cy="369332"/>
            </a:xfrm>
            <a:prstGeom prst="rect">
              <a:avLst/>
            </a:prstGeom>
            <a:noFill/>
            <a:scene3d>
              <a:camera prst="perspectiveFront">
                <a:rot lat="0" lon="21594000" rev="0"/>
              </a:camera>
              <a:lightRig rig="threePt" dir="t"/>
            </a:scene3d>
          </p:spPr>
          <p:txBody>
            <a:bodyPr wrap="square" rtlCol="0">
              <a:spAutoFit/>
            </a:bodyPr>
            <a:lstStyle/>
            <a:p>
              <a:r>
                <a:rPr lang="en-US" b="1" dirty="0" err="1">
                  <a:solidFill>
                    <a:schemeClr val="accent6"/>
                  </a:solidFill>
                </a:rPr>
                <a:t>Localisation</a:t>
              </a:r>
              <a:endParaRPr lang="en-US" dirty="0">
                <a:solidFill>
                  <a:schemeClr val="accent6"/>
                </a:solidFill>
              </a:endParaRPr>
            </a:p>
          </p:txBody>
        </p:sp>
        <p:sp>
          <p:nvSpPr>
            <p:cNvPr id="31" name="ZoneTexte 30">
              <a:extLst>
                <a:ext uri="{FF2B5EF4-FFF2-40B4-BE49-F238E27FC236}">
                  <a16:creationId xmlns:a16="http://schemas.microsoft.com/office/drawing/2014/main" id="{92ECFDFE-5B00-2D74-9BC8-CF0A1B9A845A}"/>
                </a:ext>
              </a:extLst>
            </p:cNvPr>
            <p:cNvSpPr txBox="1"/>
            <p:nvPr/>
          </p:nvSpPr>
          <p:spPr>
            <a:xfrm>
              <a:off x="3201624" y="5154343"/>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China</a:t>
              </a:r>
              <a:endParaRPr lang="en-US" sz="1200" dirty="0">
                <a:solidFill>
                  <a:schemeClr val="bg2">
                    <a:lumMod val="50000"/>
                  </a:schemeClr>
                </a:solidFill>
              </a:endParaRPr>
            </a:p>
          </p:txBody>
        </p:sp>
        <p:cxnSp>
          <p:nvCxnSpPr>
            <p:cNvPr id="32" name="Connecteur droit 31">
              <a:extLst>
                <a:ext uri="{FF2B5EF4-FFF2-40B4-BE49-F238E27FC236}">
                  <a16:creationId xmlns:a16="http://schemas.microsoft.com/office/drawing/2014/main" id="{0371008B-A2F7-1251-A234-4E144BBF6306}"/>
                </a:ext>
              </a:extLst>
            </p:cNvPr>
            <p:cNvCxnSpPr>
              <a:cxnSpLocks/>
            </p:cNvCxnSpPr>
            <p:nvPr/>
          </p:nvCxnSpPr>
          <p:spPr>
            <a:xfrm>
              <a:off x="3437337" y="5336093"/>
              <a:ext cx="636188"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grpSp>
      <p:pic>
        <p:nvPicPr>
          <p:cNvPr id="3" name="Image 2" descr="Une image contenant Appareils électroniques, Appareil électronique, machine, Ingénierie électronique&#10;&#10;Description générée automatiquement">
            <a:extLst>
              <a:ext uri="{FF2B5EF4-FFF2-40B4-BE49-F238E27FC236}">
                <a16:creationId xmlns:a16="http://schemas.microsoft.com/office/drawing/2014/main" id="{0E1B0D7B-1210-9946-233A-C4F5764332A1}"/>
              </a:ext>
            </a:extLst>
          </p:cNvPr>
          <p:cNvPicPr>
            <a:picLocks noChangeAspect="1"/>
          </p:cNvPicPr>
          <p:nvPr/>
        </p:nvPicPr>
        <p:blipFill>
          <a:blip r:embed="rId2"/>
          <a:stretch>
            <a:fillRect/>
          </a:stretch>
        </p:blipFill>
        <p:spPr>
          <a:xfrm>
            <a:off x="4993544" y="1731206"/>
            <a:ext cx="7110543" cy="4002972"/>
          </a:xfrm>
          <a:prstGeom prst="rect">
            <a:avLst/>
          </a:prstGeom>
        </p:spPr>
      </p:pic>
      <p:pic>
        <p:nvPicPr>
          <p:cNvPr id="4" name="Image 3" descr="Une image contenant Rectangle&#10;&#10;Description générée automatiquement">
            <a:extLst>
              <a:ext uri="{FF2B5EF4-FFF2-40B4-BE49-F238E27FC236}">
                <a16:creationId xmlns:a16="http://schemas.microsoft.com/office/drawing/2014/main" id="{EBA54AF6-16A6-2DFF-2489-10E50E806829}"/>
              </a:ext>
            </a:extLst>
          </p:cNvPr>
          <p:cNvPicPr>
            <a:picLocks noChangeAspect="1"/>
          </p:cNvPicPr>
          <p:nvPr/>
        </p:nvPicPr>
        <p:blipFill>
          <a:blip r:embed="rId3"/>
          <a:stretch>
            <a:fillRect/>
          </a:stretch>
        </p:blipFill>
        <p:spPr>
          <a:xfrm>
            <a:off x="5610522" y="2037592"/>
            <a:ext cx="1108462" cy="3345181"/>
          </a:xfrm>
          <a:prstGeom prst="rect">
            <a:avLst/>
          </a:prstGeom>
          <a:effectLst/>
        </p:spPr>
      </p:pic>
    </p:spTree>
    <p:extLst>
      <p:ext uri="{BB962C8B-B14F-4D97-AF65-F5344CB8AC3E}">
        <p14:creationId xmlns:p14="http://schemas.microsoft.com/office/powerpoint/2010/main" val="36342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4000" fill="hold" nodeType="afterEffect">
                                  <p:stCondLst>
                                    <p:cond delay="0"/>
                                  </p:stCondLst>
                                  <p:childTnLst>
                                    <p:anim calcmode="discrete" valueType="str">
                                      <p:cBhvr>
                                        <p:cTn id="9" dur="200" fill="hold"/>
                                        <p:tgtEl>
                                          <p:spTgt spid="4"/>
                                        </p:tgtEl>
                                        <p:attrNameLst>
                                          <p:attrName>style.visibility</p:attrName>
                                        </p:attrNameLst>
                                      </p:cBhvr>
                                      <p:tavLst>
                                        <p:tav tm="0">
                                          <p:val>
                                            <p:strVal val="hidden"/>
                                          </p:val>
                                        </p:tav>
                                        <p:tav tm="50000">
                                          <p:val>
                                            <p:strVal val="visible"/>
                                          </p:val>
                                        </p:tav>
                                      </p:tavLst>
                                    </p:anim>
                                  </p:childTnLst>
                                </p:cTn>
                              </p:par>
                            </p:childTnLst>
                          </p:cTn>
                        </p:par>
                        <p:par>
                          <p:cTn id="10" fill="hold">
                            <p:stCondLst>
                              <p:cond delay="800"/>
                            </p:stCondLst>
                            <p:childTnLst>
                              <p:par>
                                <p:cTn id="11" presetID="1" presetClass="exit" presetSubtype="0" fill="hold" nodeType="after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Connecteur : en angle 188">
            <a:extLst>
              <a:ext uri="{FF2B5EF4-FFF2-40B4-BE49-F238E27FC236}">
                <a16:creationId xmlns:a16="http://schemas.microsoft.com/office/drawing/2014/main" id="{83C00F38-6327-2FFF-6F09-4F67456BE9D2}"/>
              </a:ext>
            </a:extLst>
          </p:cNvPr>
          <p:cNvCxnSpPr>
            <a:cxnSpLocks/>
            <a:stCxn id="156" idx="1"/>
            <a:endCxn id="109" idx="2"/>
          </p:cNvCxnSpPr>
          <p:nvPr/>
        </p:nvCxnSpPr>
        <p:spPr>
          <a:xfrm rot="10800000">
            <a:off x="3600754" y="2338296"/>
            <a:ext cx="3962981" cy="1669256"/>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44084" y="291142"/>
            <a:ext cx="10587324" cy="473367"/>
          </a:xfrm>
        </p:spPr>
        <p:txBody>
          <a:bodyPr>
            <a:noAutofit/>
          </a:bodyPr>
          <a:lstStyle/>
          <a:p>
            <a:r>
              <a:rPr lang="en-US" dirty="0">
                <a:latin typeface="+mj-lt"/>
              </a:rPr>
              <a:t>Life cycle</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a:t>
            </a:fld>
            <a:endParaRPr lang="fr-FR" dirty="0"/>
          </a:p>
        </p:txBody>
      </p:sp>
      <p:cxnSp>
        <p:nvCxnSpPr>
          <p:cNvPr id="32" name="Connecteur droit 31">
            <a:extLst>
              <a:ext uri="{FF2B5EF4-FFF2-40B4-BE49-F238E27FC236}">
                <a16:creationId xmlns:a16="http://schemas.microsoft.com/office/drawing/2014/main" id="{91CF877B-50AB-8B25-5C2A-2312264F3861}"/>
              </a:ext>
            </a:extLst>
          </p:cNvPr>
          <p:cNvCxnSpPr>
            <a:cxnSpLocks/>
          </p:cNvCxnSpPr>
          <p:nvPr/>
        </p:nvCxnSpPr>
        <p:spPr>
          <a:xfrm>
            <a:off x="8244788" y="5895474"/>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0" name="Groupe 109">
            <a:extLst>
              <a:ext uri="{FF2B5EF4-FFF2-40B4-BE49-F238E27FC236}">
                <a16:creationId xmlns:a16="http://schemas.microsoft.com/office/drawing/2014/main" id="{2E164268-8D98-CD36-4429-183A58E55EAE}"/>
              </a:ext>
            </a:extLst>
          </p:cNvPr>
          <p:cNvGrpSpPr/>
          <p:nvPr/>
        </p:nvGrpSpPr>
        <p:grpSpPr>
          <a:xfrm>
            <a:off x="377200" y="1019120"/>
            <a:ext cx="2001347" cy="1322875"/>
            <a:chOff x="1712338" y="3901570"/>
            <a:chExt cx="2001347" cy="1322875"/>
          </a:xfrm>
        </p:grpSpPr>
        <p:sp>
          <p:nvSpPr>
            <p:cNvPr id="46" name="Rectangle : coins arrondis 45">
              <a:extLst>
                <a:ext uri="{FF2B5EF4-FFF2-40B4-BE49-F238E27FC236}">
                  <a16:creationId xmlns:a16="http://schemas.microsoft.com/office/drawing/2014/main" id="{A62E6788-1712-A9E6-9812-773EBB700A5B}"/>
                </a:ext>
              </a:extLst>
            </p:cNvPr>
            <p:cNvSpPr/>
            <p:nvPr/>
          </p:nvSpPr>
          <p:spPr>
            <a:xfrm>
              <a:off x="1829889" y="4944448"/>
              <a:ext cx="167956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Natural resources</a:t>
              </a:r>
            </a:p>
          </p:txBody>
        </p:sp>
        <p:grpSp>
          <p:nvGrpSpPr>
            <p:cNvPr id="79" name="Groupe 78">
              <a:extLst>
                <a:ext uri="{FF2B5EF4-FFF2-40B4-BE49-F238E27FC236}">
                  <a16:creationId xmlns:a16="http://schemas.microsoft.com/office/drawing/2014/main" id="{6990BD5F-B75E-DDF8-163C-90CF1BF58EB1}"/>
                </a:ext>
              </a:extLst>
            </p:cNvPr>
            <p:cNvGrpSpPr/>
            <p:nvPr/>
          </p:nvGrpSpPr>
          <p:grpSpPr>
            <a:xfrm>
              <a:off x="1712338" y="3901570"/>
              <a:ext cx="2001347" cy="1032273"/>
              <a:chOff x="1712338" y="3901570"/>
              <a:chExt cx="2001347" cy="1032273"/>
            </a:xfrm>
          </p:grpSpPr>
          <p:pic>
            <p:nvPicPr>
              <p:cNvPr id="4" name="Graphique 3" descr="Pelleteuse contour">
                <a:extLst>
                  <a:ext uri="{FF2B5EF4-FFF2-40B4-BE49-F238E27FC236}">
                    <a16:creationId xmlns:a16="http://schemas.microsoft.com/office/drawing/2014/main" id="{E3A5AF85-B8DC-002A-8CE1-12CF389DB7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1804" y="4296753"/>
                <a:ext cx="637090" cy="637090"/>
              </a:xfrm>
              <a:prstGeom prst="rect">
                <a:avLst/>
              </a:prstGeom>
            </p:spPr>
          </p:pic>
          <p:pic>
            <p:nvPicPr>
              <p:cNvPr id="16" name="Graphique 15" descr="Scène de colline contour">
                <a:extLst>
                  <a:ext uri="{FF2B5EF4-FFF2-40B4-BE49-F238E27FC236}">
                    <a16:creationId xmlns:a16="http://schemas.microsoft.com/office/drawing/2014/main" id="{A05CF338-3D84-D5B4-D3A1-C3A41DAE7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8103" y="3981922"/>
                <a:ext cx="914400" cy="914400"/>
              </a:xfrm>
              <a:prstGeom prst="rect">
                <a:avLst/>
              </a:prstGeom>
            </p:spPr>
          </p:pic>
          <p:pic>
            <p:nvPicPr>
              <p:cNvPr id="23" name="Graphique 22" descr="Plateforme pétrolière contour">
                <a:extLst>
                  <a:ext uri="{FF2B5EF4-FFF2-40B4-BE49-F238E27FC236}">
                    <a16:creationId xmlns:a16="http://schemas.microsoft.com/office/drawing/2014/main" id="{656F9F8F-E9F0-239E-3E94-01E4348B45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12338" y="3966684"/>
                <a:ext cx="533089" cy="533089"/>
              </a:xfrm>
              <a:prstGeom prst="rect">
                <a:avLst/>
              </a:prstGeom>
            </p:spPr>
          </p:pic>
          <p:pic>
            <p:nvPicPr>
              <p:cNvPr id="25" name="Graphique 24" descr="Venteux contour">
                <a:extLst>
                  <a:ext uri="{FF2B5EF4-FFF2-40B4-BE49-F238E27FC236}">
                    <a16:creationId xmlns:a16="http://schemas.microsoft.com/office/drawing/2014/main" id="{F15C0A71-0808-105C-36D1-D666093806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4782" y="3901570"/>
                <a:ext cx="518903" cy="518903"/>
              </a:xfrm>
              <a:prstGeom prst="rect">
                <a:avLst/>
              </a:prstGeom>
            </p:spPr>
          </p:pic>
        </p:grpSp>
      </p:grpSp>
      <p:grpSp>
        <p:nvGrpSpPr>
          <p:cNvPr id="121" name="Groupe 120">
            <a:extLst>
              <a:ext uri="{FF2B5EF4-FFF2-40B4-BE49-F238E27FC236}">
                <a16:creationId xmlns:a16="http://schemas.microsoft.com/office/drawing/2014/main" id="{EF6B0E17-CEE0-B956-3CB5-9AABFB55890F}"/>
              </a:ext>
            </a:extLst>
          </p:cNvPr>
          <p:cNvGrpSpPr/>
          <p:nvPr/>
        </p:nvGrpSpPr>
        <p:grpSpPr>
          <a:xfrm>
            <a:off x="2719695" y="915399"/>
            <a:ext cx="1762115" cy="1422897"/>
            <a:chOff x="4555614" y="3441072"/>
            <a:chExt cx="1762115" cy="1422897"/>
          </a:xfrm>
        </p:grpSpPr>
        <p:sp>
          <p:nvSpPr>
            <p:cNvPr id="109" name="Rectangle : coins arrondis 108">
              <a:extLst>
                <a:ext uri="{FF2B5EF4-FFF2-40B4-BE49-F238E27FC236}">
                  <a16:creationId xmlns:a16="http://schemas.microsoft.com/office/drawing/2014/main" id="{9B912484-1F58-E6E4-D300-8A0B45510F35}"/>
                </a:ext>
              </a:extLst>
            </p:cNvPr>
            <p:cNvSpPr/>
            <p:nvPr/>
          </p:nvSpPr>
          <p:spPr>
            <a:xfrm>
              <a:off x="4555614" y="4583972"/>
              <a:ext cx="1762115"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Material production</a:t>
              </a:r>
            </a:p>
          </p:txBody>
        </p:sp>
        <p:grpSp>
          <p:nvGrpSpPr>
            <p:cNvPr id="78" name="Groupe 77">
              <a:extLst>
                <a:ext uri="{FF2B5EF4-FFF2-40B4-BE49-F238E27FC236}">
                  <a16:creationId xmlns:a16="http://schemas.microsoft.com/office/drawing/2014/main" id="{004D1310-04CD-9881-A0C4-FEDDB8E09630}"/>
                </a:ext>
              </a:extLst>
            </p:cNvPr>
            <p:cNvGrpSpPr/>
            <p:nvPr/>
          </p:nvGrpSpPr>
          <p:grpSpPr>
            <a:xfrm>
              <a:off x="4699017" y="3441072"/>
              <a:ext cx="1501768" cy="1174226"/>
              <a:chOff x="4815491" y="4233228"/>
              <a:chExt cx="1501768" cy="1174226"/>
            </a:xfrm>
          </p:grpSpPr>
          <p:pic>
            <p:nvPicPr>
              <p:cNvPr id="29" name="Graphique 28" descr="Production contour">
                <a:extLst>
                  <a:ext uri="{FF2B5EF4-FFF2-40B4-BE49-F238E27FC236}">
                    <a16:creationId xmlns:a16="http://schemas.microsoft.com/office/drawing/2014/main" id="{724D3DF0-4FB2-9BF8-37E2-1B634EB0CB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6257" y="4233228"/>
                <a:ext cx="914400" cy="914400"/>
              </a:xfrm>
              <a:prstGeom prst="rect">
                <a:avLst/>
              </a:prstGeom>
            </p:spPr>
          </p:pic>
          <p:pic>
            <p:nvPicPr>
              <p:cNvPr id="34" name="Graphique 33" descr="Lingots d’or contour">
                <a:extLst>
                  <a:ext uri="{FF2B5EF4-FFF2-40B4-BE49-F238E27FC236}">
                    <a16:creationId xmlns:a16="http://schemas.microsoft.com/office/drawing/2014/main" id="{598CE2E4-9ED5-7ACD-86CB-B9DD89EFA0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61464" y="4851659"/>
                <a:ext cx="555795" cy="555795"/>
              </a:xfrm>
              <a:prstGeom prst="rect">
                <a:avLst/>
              </a:prstGeom>
            </p:spPr>
          </p:pic>
          <p:pic>
            <p:nvPicPr>
              <p:cNvPr id="36" name="Graphique 35" descr="Femme soudeuse contour">
                <a:extLst>
                  <a:ext uri="{FF2B5EF4-FFF2-40B4-BE49-F238E27FC236}">
                    <a16:creationId xmlns:a16="http://schemas.microsoft.com/office/drawing/2014/main" id="{BB88E217-C23E-5E83-9A02-D4F4D0A7FF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815491" y="4970552"/>
                <a:ext cx="376843" cy="376843"/>
              </a:xfrm>
              <a:prstGeom prst="rect">
                <a:avLst/>
              </a:prstGeom>
            </p:spPr>
          </p:pic>
          <p:pic>
            <p:nvPicPr>
              <p:cNvPr id="77" name="Graphique 76" descr="Potion contour">
                <a:extLst>
                  <a:ext uri="{FF2B5EF4-FFF2-40B4-BE49-F238E27FC236}">
                    <a16:creationId xmlns:a16="http://schemas.microsoft.com/office/drawing/2014/main" id="{7158343A-12DC-58B7-885C-8EF701B4010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21911" y="4690428"/>
                <a:ext cx="269808" cy="269808"/>
              </a:xfrm>
              <a:prstGeom prst="rect">
                <a:avLst/>
              </a:prstGeom>
            </p:spPr>
          </p:pic>
        </p:grpSp>
      </p:grpSp>
      <p:grpSp>
        <p:nvGrpSpPr>
          <p:cNvPr id="119" name="Groupe 118">
            <a:extLst>
              <a:ext uri="{FF2B5EF4-FFF2-40B4-BE49-F238E27FC236}">
                <a16:creationId xmlns:a16="http://schemas.microsoft.com/office/drawing/2014/main" id="{6E1DEE0C-D925-6646-BE8E-4E6668458F99}"/>
              </a:ext>
            </a:extLst>
          </p:cNvPr>
          <p:cNvGrpSpPr/>
          <p:nvPr/>
        </p:nvGrpSpPr>
        <p:grpSpPr>
          <a:xfrm>
            <a:off x="7595046" y="1021178"/>
            <a:ext cx="1057849" cy="1319947"/>
            <a:chOff x="10026543" y="2898562"/>
            <a:chExt cx="1057849" cy="1319947"/>
          </a:xfrm>
        </p:grpSpPr>
        <p:grpSp>
          <p:nvGrpSpPr>
            <p:cNvPr id="107" name="Groupe 106">
              <a:extLst>
                <a:ext uri="{FF2B5EF4-FFF2-40B4-BE49-F238E27FC236}">
                  <a16:creationId xmlns:a16="http://schemas.microsoft.com/office/drawing/2014/main" id="{FB7748CD-5B1B-61D7-463B-ADA874FE9E67}"/>
                </a:ext>
              </a:extLst>
            </p:cNvPr>
            <p:cNvGrpSpPr/>
            <p:nvPr/>
          </p:nvGrpSpPr>
          <p:grpSpPr>
            <a:xfrm>
              <a:off x="10026543" y="2898562"/>
              <a:ext cx="1057849" cy="965759"/>
              <a:chOff x="10331089" y="2949921"/>
              <a:chExt cx="1057849" cy="965759"/>
            </a:xfrm>
          </p:grpSpPr>
          <p:pic>
            <p:nvPicPr>
              <p:cNvPr id="82" name="Graphique 81" descr="Programmatrice contour">
                <a:extLst>
                  <a:ext uri="{FF2B5EF4-FFF2-40B4-BE49-F238E27FC236}">
                    <a16:creationId xmlns:a16="http://schemas.microsoft.com/office/drawing/2014/main" id="{2B0BE16A-24B1-48E9-A11D-B9132D28F83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31089" y="2949921"/>
                <a:ext cx="914400" cy="914400"/>
              </a:xfrm>
              <a:prstGeom prst="rect">
                <a:avLst/>
              </a:prstGeom>
            </p:spPr>
          </p:pic>
          <p:pic>
            <p:nvPicPr>
              <p:cNvPr id="106" name="Graphique 105" descr="Vibration du téléphone contour">
                <a:extLst>
                  <a:ext uri="{FF2B5EF4-FFF2-40B4-BE49-F238E27FC236}">
                    <a16:creationId xmlns:a16="http://schemas.microsoft.com/office/drawing/2014/main" id="{00368EDE-3FA6-86CE-7C33-51D36C8089A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077935" y="3604677"/>
                <a:ext cx="311003" cy="311003"/>
              </a:xfrm>
              <a:prstGeom prst="rect">
                <a:avLst/>
              </a:prstGeom>
            </p:spPr>
          </p:pic>
        </p:grpSp>
        <p:sp>
          <p:nvSpPr>
            <p:cNvPr id="112" name="Rectangle : coins arrondis 111">
              <a:extLst>
                <a:ext uri="{FF2B5EF4-FFF2-40B4-BE49-F238E27FC236}">
                  <a16:creationId xmlns:a16="http://schemas.microsoft.com/office/drawing/2014/main" id="{015237D2-7823-1630-7714-0C3A6308427F}"/>
                </a:ext>
              </a:extLst>
            </p:cNvPr>
            <p:cNvSpPr/>
            <p:nvPr/>
          </p:nvSpPr>
          <p:spPr>
            <a:xfrm>
              <a:off x="10216389" y="3938512"/>
              <a:ext cx="672227"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400" dirty="0">
                  <a:solidFill>
                    <a:schemeClr val="tx1"/>
                  </a:solidFill>
                </a:rPr>
                <a:t>Use</a:t>
              </a:r>
              <a:endParaRPr lang="en-US" sz="1400" dirty="0">
                <a:solidFill>
                  <a:schemeClr val="tx1"/>
                </a:solidFill>
              </a:endParaRPr>
            </a:p>
          </p:txBody>
        </p:sp>
      </p:grpSp>
      <p:cxnSp>
        <p:nvCxnSpPr>
          <p:cNvPr id="160" name="Connecteur droit 159">
            <a:extLst>
              <a:ext uri="{FF2B5EF4-FFF2-40B4-BE49-F238E27FC236}">
                <a16:creationId xmlns:a16="http://schemas.microsoft.com/office/drawing/2014/main" id="{C77B78DC-039E-8769-9CBD-AA25863D305F}"/>
              </a:ext>
            </a:extLst>
          </p:cNvPr>
          <p:cNvCxnSpPr>
            <a:cxnSpLocks/>
            <a:stCxn id="46" idx="3"/>
            <a:endCxn id="109" idx="1"/>
          </p:cNvCxnSpPr>
          <p:nvPr/>
        </p:nvCxnSpPr>
        <p:spPr>
          <a:xfrm flipV="1">
            <a:off x="2174314" y="2198298"/>
            <a:ext cx="545381" cy="3699"/>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C1897662-830F-2D69-E38D-F6571C37915F}"/>
              </a:ext>
            </a:extLst>
          </p:cNvPr>
          <p:cNvCxnSpPr>
            <a:cxnSpLocks/>
            <a:stCxn id="109" idx="3"/>
            <a:endCxn id="111" idx="1"/>
          </p:cNvCxnSpPr>
          <p:nvPr/>
        </p:nvCxnSpPr>
        <p:spPr>
          <a:xfrm>
            <a:off x="4481810" y="2198298"/>
            <a:ext cx="571285" cy="1905"/>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0" name="Groupe 119">
            <a:extLst>
              <a:ext uri="{FF2B5EF4-FFF2-40B4-BE49-F238E27FC236}">
                <a16:creationId xmlns:a16="http://schemas.microsoft.com/office/drawing/2014/main" id="{F0908E8D-E149-8F03-C1CA-C7FE59023611}"/>
              </a:ext>
            </a:extLst>
          </p:cNvPr>
          <p:cNvGrpSpPr/>
          <p:nvPr/>
        </p:nvGrpSpPr>
        <p:grpSpPr>
          <a:xfrm>
            <a:off x="4932105" y="803955"/>
            <a:ext cx="2137392" cy="1536246"/>
            <a:chOff x="5943646" y="1317830"/>
            <a:chExt cx="2137392" cy="1536246"/>
          </a:xfrm>
        </p:grpSpPr>
        <p:grpSp>
          <p:nvGrpSpPr>
            <p:cNvPr id="80" name="Groupe 79">
              <a:extLst>
                <a:ext uri="{FF2B5EF4-FFF2-40B4-BE49-F238E27FC236}">
                  <a16:creationId xmlns:a16="http://schemas.microsoft.com/office/drawing/2014/main" id="{DE07D0C1-1B3E-6593-C830-76ADE55B165B}"/>
                </a:ext>
              </a:extLst>
            </p:cNvPr>
            <p:cNvGrpSpPr/>
            <p:nvPr/>
          </p:nvGrpSpPr>
          <p:grpSpPr>
            <a:xfrm>
              <a:off x="5943646" y="1317830"/>
              <a:ext cx="2137392" cy="1315249"/>
              <a:chOff x="5943646" y="1130876"/>
              <a:chExt cx="2137392" cy="1315249"/>
            </a:xfrm>
          </p:grpSpPr>
          <p:pic>
            <p:nvPicPr>
              <p:cNvPr id="55" name="Graphique 54" descr="Ordinateur portable contour">
                <a:extLst>
                  <a:ext uri="{FF2B5EF4-FFF2-40B4-BE49-F238E27FC236}">
                    <a16:creationId xmlns:a16="http://schemas.microsoft.com/office/drawing/2014/main" id="{739DB465-0B37-4062-9B3D-AF1DB710AA4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35556" y="1531725"/>
                <a:ext cx="914400" cy="914400"/>
              </a:xfrm>
              <a:prstGeom prst="rect">
                <a:avLst/>
              </a:prstGeom>
            </p:spPr>
          </p:pic>
          <p:pic>
            <p:nvPicPr>
              <p:cNvPr id="59" name="Graphique 58" descr="Main de robot contour">
                <a:extLst>
                  <a:ext uri="{FF2B5EF4-FFF2-40B4-BE49-F238E27FC236}">
                    <a16:creationId xmlns:a16="http://schemas.microsoft.com/office/drawing/2014/main" id="{588FD447-4A5A-7FF6-00AE-50CEC20BAD2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378356" y="1130876"/>
                <a:ext cx="914400" cy="914400"/>
              </a:xfrm>
              <a:prstGeom prst="rect">
                <a:avLst/>
              </a:prstGeom>
            </p:spPr>
          </p:pic>
          <p:pic>
            <p:nvPicPr>
              <p:cNvPr id="69" name="Graphique 68" descr="Processeur contour">
                <a:extLst>
                  <a:ext uri="{FF2B5EF4-FFF2-40B4-BE49-F238E27FC236}">
                    <a16:creationId xmlns:a16="http://schemas.microsoft.com/office/drawing/2014/main" id="{05B42087-67E7-85AF-97D1-E57F10843D6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43646" y="1628750"/>
                <a:ext cx="412221" cy="412221"/>
              </a:xfrm>
              <a:prstGeom prst="rect">
                <a:avLst/>
              </a:prstGeom>
            </p:spPr>
          </p:pic>
          <p:pic>
            <p:nvPicPr>
              <p:cNvPr id="73" name="Graphique 72" descr="Cercles avec flèches contour">
                <a:extLst>
                  <a:ext uri="{FF2B5EF4-FFF2-40B4-BE49-F238E27FC236}">
                    <a16:creationId xmlns:a16="http://schemas.microsoft.com/office/drawing/2014/main" id="{E298E0AF-27AC-C047-3F1A-B3FCA8A6EC4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214200" y="1861340"/>
                <a:ext cx="497202" cy="497202"/>
              </a:xfrm>
              <a:prstGeom prst="rect">
                <a:avLst/>
              </a:prstGeom>
            </p:spPr>
          </p:pic>
          <p:pic>
            <p:nvPicPr>
              <p:cNvPr id="75" name="Graphique 74" descr="Smartphone contour">
                <a:extLst>
                  <a:ext uri="{FF2B5EF4-FFF2-40B4-BE49-F238E27FC236}">
                    <a16:creationId xmlns:a16="http://schemas.microsoft.com/office/drawing/2014/main" id="{B217FEF2-4A6B-B232-8D9A-87309047E89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181210">
                <a:off x="7623336" y="1709165"/>
                <a:ext cx="457702" cy="457702"/>
              </a:xfrm>
              <a:prstGeom prst="rect">
                <a:avLst/>
              </a:prstGeom>
            </p:spPr>
          </p:pic>
        </p:grpSp>
        <p:sp>
          <p:nvSpPr>
            <p:cNvPr id="111" name="Rectangle : coins arrondis 110">
              <a:extLst>
                <a:ext uri="{FF2B5EF4-FFF2-40B4-BE49-F238E27FC236}">
                  <a16:creationId xmlns:a16="http://schemas.microsoft.com/office/drawing/2014/main" id="{F758318E-EA24-40B7-B5E0-391160E054ED}"/>
                </a:ext>
              </a:extLst>
            </p:cNvPr>
            <p:cNvSpPr/>
            <p:nvPr/>
          </p:nvSpPr>
          <p:spPr>
            <a:xfrm>
              <a:off x="6064636" y="2574079"/>
              <a:ext cx="1889534"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Product manufacture</a:t>
              </a:r>
            </a:p>
          </p:txBody>
        </p:sp>
      </p:grpSp>
      <p:grpSp>
        <p:nvGrpSpPr>
          <p:cNvPr id="42" name="Groupe 41">
            <a:extLst>
              <a:ext uri="{FF2B5EF4-FFF2-40B4-BE49-F238E27FC236}">
                <a16:creationId xmlns:a16="http://schemas.microsoft.com/office/drawing/2014/main" id="{901A2EB7-74ED-2F50-6F0C-8812A770B330}"/>
              </a:ext>
            </a:extLst>
          </p:cNvPr>
          <p:cNvGrpSpPr/>
          <p:nvPr/>
        </p:nvGrpSpPr>
        <p:grpSpPr>
          <a:xfrm>
            <a:off x="4917437" y="2349856"/>
            <a:ext cx="2152161" cy="674883"/>
            <a:chOff x="4917437" y="2349856"/>
            <a:chExt cx="2152161" cy="674883"/>
          </a:xfrm>
        </p:grpSpPr>
        <p:sp>
          <p:nvSpPr>
            <p:cNvPr id="124" name="Rectangle : coins arrondis 123">
              <a:extLst>
                <a:ext uri="{FF2B5EF4-FFF2-40B4-BE49-F238E27FC236}">
                  <a16:creationId xmlns:a16="http://schemas.microsoft.com/office/drawing/2014/main" id="{4C056784-8491-DFFA-220B-65BC0E1A9EEE}"/>
                </a:ext>
              </a:extLst>
            </p:cNvPr>
            <p:cNvSpPr/>
            <p:nvPr/>
          </p:nvSpPr>
          <p:spPr>
            <a:xfrm>
              <a:off x="4935929" y="2612518"/>
              <a:ext cx="914400" cy="412221"/>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solidFill>
                    <a:schemeClr val="tx1"/>
                  </a:solidFill>
                </a:rPr>
                <a:t>Company</a:t>
              </a:r>
            </a:p>
            <a:p>
              <a:pPr algn="ctr"/>
              <a:r>
                <a:rPr lang="en-US" sz="1100" dirty="0">
                  <a:solidFill>
                    <a:schemeClr val="tx1"/>
                  </a:solidFill>
                </a:rPr>
                <a:t>A</a:t>
              </a:r>
            </a:p>
          </p:txBody>
        </p:sp>
        <p:sp>
          <p:nvSpPr>
            <p:cNvPr id="126" name="Rectangle : coins arrondis 125">
              <a:extLst>
                <a:ext uri="{FF2B5EF4-FFF2-40B4-BE49-F238E27FC236}">
                  <a16:creationId xmlns:a16="http://schemas.microsoft.com/office/drawing/2014/main" id="{1CD1E349-6C40-F795-1D03-500D3AD4F739}"/>
                </a:ext>
              </a:extLst>
            </p:cNvPr>
            <p:cNvSpPr/>
            <p:nvPr/>
          </p:nvSpPr>
          <p:spPr>
            <a:xfrm>
              <a:off x="6131385" y="2612518"/>
              <a:ext cx="914400" cy="412221"/>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solidFill>
                    <a:schemeClr val="tx1"/>
                  </a:solidFill>
                </a:rPr>
                <a:t>Company</a:t>
              </a:r>
            </a:p>
            <a:p>
              <a:pPr algn="ctr"/>
              <a:r>
                <a:rPr lang="en-US" sz="1100" dirty="0">
                  <a:solidFill>
                    <a:schemeClr val="tx1"/>
                  </a:solidFill>
                </a:rPr>
                <a:t>B</a:t>
              </a:r>
            </a:p>
          </p:txBody>
        </p:sp>
        <p:cxnSp>
          <p:nvCxnSpPr>
            <p:cNvPr id="128" name="Connecteur droit 127">
              <a:extLst>
                <a:ext uri="{FF2B5EF4-FFF2-40B4-BE49-F238E27FC236}">
                  <a16:creationId xmlns:a16="http://schemas.microsoft.com/office/drawing/2014/main" id="{BE9573CD-376C-AD21-07EB-B28D2F44B2B6}"/>
                </a:ext>
              </a:extLst>
            </p:cNvPr>
            <p:cNvCxnSpPr>
              <a:cxnSpLocks/>
            </p:cNvCxnSpPr>
            <p:nvPr/>
          </p:nvCxnSpPr>
          <p:spPr>
            <a:xfrm flipH="1">
              <a:off x="4917437" y="2359511"/>
              <a:ext cx="120990" cy="2530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A830AB90-71BB-6BAD-654E-2C4E446C3F61}"/>
                </a:ext>
              </a:extLst>
            </p:cNvPr>
            <p:cNvCxnSpPr>
              <a:cxnSpLocks/>
            </p:cNvCxnSpPr>
            <p:nvPr/>
          </p:nvCxnSpPr>
          <p:spPr>
            <a:xfrm>
              <a:off x="6963314" y="2349856"/>
              <a:ext cx="106284" cy="2530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DE2A6CD7-5E76-95D5-373B-2D80332DD41E}"/>
                </a:ext>
              </a:extLst>
            </p:cNvPr>
            <p:cNvCxnSpPr>
              <a:cxnSpLocks/>
              <a:stCxn id="124" idx="3"/>
              <a:endCxn id="126" idx="1"/>
            </p:cNvCxnSpPr>
            <p:nvPr/>
          </p:nvCxnSpPr>
          <p:spPr>
            <a:xfrm>
              <a:off x="5850329" y="2818629"/>
              <a:ext cx="281056" cy="0"/>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6" name="Flèche : double flèche horizontale 145">
            <a:extLst>
              <a:ext uri="{FF2B5EF4-FFF2-40B4-BE49-F238E27FC236}">
                <a16:creationId xmlns:a16="http://schemas.microsoft.com/office/drawing/2014/main" id="{E4D2476C-A98A-495C-B1B2-84D8FAF45818}"/>
              </a:ext>
            </a:extLst>
          </p:cNvPr>
          <p:cNvSpPr/>
          <p:nvPr/>
        </p:nvSpPr>
        <p:spPr>
          <a:xfrm>
            <a:off x="6145214" y="3110838"/>
            <a:ext cx="886742" cy="245967"/>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Gate to gate</a:t>
            </a:r>
          </a:p>
        </p:txBody>
      </p:sp>
      <p:sp>
        <p:nvSpPr>
          <p:cNvPr id="147" name="Flèche : double flèche horizontale 146">
            <a:extLst>
              <a:ext uri="{FF2B5EF4-FFF2-40B4-BE49-F238E27FC236}">
                <a16:creationId xmlns:a16="http://schemas.microsoft.com/office/drawing/2014/main" id="{5B39AA71-258F-4FF4-7EC2-019455BA5E63}"/>
              </a:ext>
            </a:extLst>
          </p:cNvPr>
          <p:cNvSpPr/>
          <p:nvPr/>
        </p:nvSpPr>
        <p:spPr>
          <a:xfrm>
            <a:off x="494750" y="3455231"/>
            <a:ext cx="6537205"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gate</a:t>
            </a:r>
          </a:p>
        </p:txBody>
      </p:sp>
      <p:sp>
        <p:nvSpPr>
          <p:cNvPr id="149" name="Rectangle : coins arrondis 148">
            <a:extLst>
              <a:ext uri="{FF2B5EF4-FFF2-40B4-BE49-F238E27FC236}">
                <a16:creationId xmlns:a16="http://schemas.microsoft.com/office/drawing/2014/main" id="{CBA2CCAD-A998-A04E-B59F-B58D39EEF454}"/>
              </a:ext>
            </a:extLst>
          </p:cNvPr>
          <p:cNvSpPr/>
          <p:nvPr/>
        </p:nvSpPr>
        <p:spPr>
          <a:xfrm>
            <a:off x="9640676" y="1765877"/>
            <a:ext cx="1354063" cy="573043"/>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End-of-life</a:t>
            </a:r>
          </a:p>
          <a:p>
            <a:pPr algn="ctr"/>
            <a:r>
              <a:rPr lang="en-US" sz="1400" dirty="0">
                <a:solidFill>
                  <a:schemeClr val="tx1"/>
                </a:solidFill>
              </a:rPr>
              <a:t>management</a:t>
            </a:r>
          </a:p>
        </p:txBody>
      </p:sp>
      <p:grpSp>
        <p:nvGrpSpPr>
          <p:cNvPr id="157" name="Groupe 156">
            <a:extLst>
              <a:ext uri="{FF2B5EF4-FFF2-40B4-BE49-F238E27FC236}">
                <a16:creationId xmlns:a16="http://schemas.microsoft.com/office/drawing/2014/main" id="{9431CFE7-99CE-C267-9DFA-18652EE50A38}"/>
              </a:ext>
            </a:extLst>
          </p:cNvPr>
          <p:cNvGrpSpPr/>
          <p:nvPr/>
        </p:nvGrpSpPr>
        <p:grpSpPr>
          <a:xfrm>
            <a:off x="8565804" y="2565086"/>
            <a:ext cx="779783" cy="823925"/>
            <a:chOff x="9438658" y="2567285"/>
            <a:chExt cx="779783" cy="823925"/>
          </a:xfrm>
        </p:grpSpPr>
        <p:pic>
          <p:nvPicPr>
            <p:cNvPr id="88" name="Graphique 87" descr="Outils contour">
              <a:extLst>
                <a:ext uri="{FF2B5EF4-FFF2-40B4-BE49-F238E27FC236}">
                  <a16:creationId xmlns:a16="http://schemas.microsoft.com/office/drawing/2014/main" id="{00A488EB-10B5-C304-5F54-2894FA9931C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582486" y="2567285"/>
              <a:ext cx="496692" cy="496692"/>
            </a:xfrm>
            <a:prstGeom prst="rect">
              <a:avLst/>
            </a:prstGeom>
          </p:spPr>
        </p:pic>
        <p:sp>
          <p:nvSpPr>
            <p:cNvPr id="155" name="Rectangle : coins arrondis 154">
              <a:extLst>
                <a:ext uri="{FF2B5EF4-FFF2-40B4-BE49-F238E27FC236}">
                  <a16:creationId xmlns:a16="http://schemas.microsoft.com/office/drawing/2014/main" id="{66E34B26-325E-796B-08F1-64B39AA0756A}"/>
                </a:ext>
              </a:extLst>
            </p:cNvPr>
            <p:cNvSpPr/>
            <p:nvPr/>
          </p:nvSpPr>
          <p:spPr>
            <a:xfrm>
              <a:off x="9438658" y="3111213"/>
              <a:ext cx="77978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Reuse</a:t>
              </a:r>
            </a:p>
          </p:txBody>
        </p:sp>
      </p:grpSp>
      <p:grpSp>
        <p:nvGrpSpPr>
          <p:cNvPr id="158" name="Groupe 157">
            <a:extLst>
              <a:ext uri="{FF2B5EF4-FFF2-40B4-BE49-F238E27FC236}">
                <a16:creationId xmlns:a16="http://schemas.microsoft.com/office/drawing/2014/main" id="{60A02B21-6A84-3708-DE7B-B4FFD61A8CB1}"/>
              </a:ext>
            </a:extLst>
          </p:cNvPr>
          <p:cNvGrpSpPr/>
          <p:nvPr/>
        </p:nvGrpSpPr>
        <p:grpSpPr>
          <a:xfrm>
            <a:off x="7563734" y="3367121"/>
            <a:ext cx="847215" cy="780429"/>
            <a:chOff x="9417572" y="3618428"/>
            <a:chExt cx="847215" cy="780429"/>
          </a:xfrm>
        </p:grpSpPr>
        <p:pic>
          <p:nvPicPr>
            <p:cNvPr id="102" name="Graphique 101" descr="Recyclage contour">
              <a:extLst>
                <a:ext uri="{FF2B5EF4-FFF2-40B4-BE49-F238E27FC236}">
                  <a16:creationId xmlns:a16="http://schemas.microsoft.com/office/drawing/2014/main" id="{3CA34234-214D-7774-CB4D-F5AD2F0BCDF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9580203" y="3618428"/>
              <a:ext cx="496692" cy="496692"/>
            </a:xfrm>
            <a:prstGeom prst="rect">
              <a:avLst/>
            </a:prstGeom>
          </p:spPr>
        </p:pic>
        <p:sp>
          <p:nvSpPr>
            <p:cNvPr id="156" name="Rectangle : coins arrondis 155">
              <a:extLst>
                <a:ext uri="{FF2B5EF4-FFF2-40B4-BE49-F238E27FC236}">
                  <a16:creationId xmlns:a16="http://schemas.microsoft.com/office/drawing/2014/main" id="{30C91153-239C-E1AC-C181-2B7E023438E9}"/>
                </a:ext>
              </a:extLst>
            </p:cNvPr>
            <p:cNvSpPr/>
            <p:nvPr/>
          </p:nvSpPr>
          <p:spPr>
            <a:xfrm>
              <a:off x="9417572" y="4118860"/>
              <a:ext cx="847215"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400" dirty="0">
                  <a:solidFill>
                    <a:schemeClr val="tx1"/>
                  </a:solidFill>
                </a:rPr>
                <a:t>Recycle</a:t>
              </a:r>
              <a:endParaRPr lang="en-US" sz="1400" dirty="0">
                <a:solidFill>
                  <a:schemeClr val="tx1"/>
                </a:solidFill>
              </a:endParaRPr>
            </a:p>
          </p:txBody>
        </p:sp>
      </p:grpSp>
      <p:cxnSp>
        <p:nvCxnSpPr>
          <p:cNvPr id="167" name="Connecteur droit 166">
            <a:extLst>
              <a:ext uri="{FF2B5EF4-FFF2-40B4-BE49-F238E27FC236}">
                <a16:creationId xmlns:a16="http://schemas.microsoft.com/office/drawing/2014/main" id="{02BCC74E-96C9-090B-0D50-0D21F2785D3D}"/>
              </a:ext>
            </a:extLst>
          </p:cNvPr>
          <p:cNvCxnSpPr>
            <a:cxnSpLocks/>
            <a:stCxn id="111" idx="3"/>
            <a:endCxn id="112" idx="1"/>
          </p:cNvCxnSpPr>
          <p:nvPr/>
        </p:nvCxnSpPr>
        <p:spPr>
          <a:xfrm>
            <a:off x="6942629" y="2200203"/>
            <a:ext cx="842263" cy="924"/>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onnecteur droit 169">
            <a:extLst>
              <a:ext uri="{FF2B5EF4-FFF2-40B4-BE49-F238E27FC236}">
                <a16:creationId xmlns:a16="http://schemas.microsoft.com/office/drawing/2014/main" id="{37E379D9-92E1-99E0-A66C-A0FB1C5EF457}"/>
              </a:ext>
            </a:extLst>
          </p:cNvPr>
          <p:cNvCxnSpPr>
            <a:cxnSpLocks/>
            <a:stCxn id="112" idx="3"/>
          </p:cNvCxnSpPr>
          <p:nvPr/>
        </p:nvCxnSpPr>
        <p:spPr>
          <a:xfrm>
            <a:off x="8457119" y="2201127"/>
            <a:ext cx="1183557" cy="870"/>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E024DDCD-3558-0941-941A-358EFEB71768}"/>
              </a:ext>
            </a:extLst>
          </p:cNvPr>
          <p:cNvCxnSpPr>
            <a:cxnSpLocks/>
          </p:cNvCxnSpPr>
          <p:nvPr/>
        </p:nvCxnSpPr>
        <p:spPr>
          <a:xfrm>
            <a:off x="10835108" y="2349856"/>
            <a:ext cx="0" cy="572630"/>
          </a:xfrm>
          <a:prstGeom prst="line">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Connecteur : en angle 176">
            <a:extLst>
              <a:ext uri="{FF2B5EF4-FFF2-40B4-BE49-F238E27FC236}">
                <a16:creationId xmlns:a16="http://schemas.microsoft.com/office/drawing/2014/main" id="{D022B37D-3197-359D-FCE7-B1196A38E214}"/>
              </a:ext>
            </a:extLst>
          </p:cNvPr>
          <p:cNvCxnSpPr>
            <a:cxnSpLocks/>
            <a:endCxn id="156" idx="3"/>
          </p:cNvCxnSpPr>
          <p:nvPr/>
        </p:nvCxnSpPr>
        <p:spPr>
          <a:xfrm rot="5400000">
            <a:off x="8395611" y="2353014"/>
            <a:ext cx="1669877" cy="1639199"/>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Connecteur : en angle 181">
            <a:extLst>
              <a:ext uri="{FF2B5EF4-FFF2-40B4-BE49-F238E27FC236}">
                <a16:creationId xmlns:a16="http://schemas.microsoft.com/office/drawing/2014/main" id="{14C56E33-0203-A81E-ACDC-9AD475BF0713}"/>
              </a:ext>
            </a:extLst>
          </p:cNvPr>
          <p:cNvCxnSpPr>
            <a:cxnSpLocks/>
            <a:endCxn id="155" idx="3"/>
          </p:cNvCxnSpPr>
          <p:nvPr/>
        </p:nvCxnSpPr>
        <p:spPr>
          <a:xfrm rot="5400000">
            <a:off x="9115495" y="2579951"/>
            <a:ext cx="899155" cy="438969"/>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necteur : en angle 184">
            <a:extLst>
              <a:ext uri="{FF2B5EF4-FFF2-40B4-BE49-F238E27FC236}">
                <a16:creationId xmlns:a16="http://schemas.microsoft.com/office/drawing/2014/main" id="{0C6518B9-A46A-03B7-7589-BA9D46B04622}"/>
              </a:ext>
            </a:extLst>
          </p:cNvPr>
          <p:cNvCxnSpPr>
            <a:cxnSpLocks/>
            <a:stCxn id="155" idx="1"/>
            <a:endCxn id="112" idx="2"/>
          </p:cNvCxnSpPr>
          <p:nvPr/>
        </p:nvCxnSpPr>
        <p:spPr>
          <a:xfrm rot="10800000">
            <a:off x="8121006" y="2341125"/>
            <a:ext cx="444798" cy="907888"/>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98" name="Flèche : double flèche horizontale 197">
            <a:extLst>
              <a:ext uri="{FF2B5EF4-FFF2-40B4-BE49-F238E27FC236}">
                <a16:creationId xmlns:a16="http://schemas.microsoft.com/office/drawing/2014/main" id="{38F9F9BD-4052-D9E6-2C66-84FCE5BFCA1C}"/>
              </a:ext>
            </a:extLst>
          </p:cNvPr>
          <p:cNvSpPr/>
          <p:nvPr/>
        </p:nvSpPr>
        <p:spPr>
          <a:xfrm>
            <a:off x="494751" y="5502707"/>
            <a:ext cx="11100203"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grave</a:t>
            </a:r>
          </a:p>
        </p:txBody>
      </p:sp>
      <p:grpSp>
        <p:nvGrpSpPr>
          <p:cNvPr id="201" name="Groupe 200">
            <a:extLst>
              <a:ext uri="{FF2B5EF4-FFF2-40B4-BE49-F238E27FC236}">
                <a16:creationId xmlns:a16="http://schemas.microsoft.com/office/drawing/2014/main" id="{8BB9A813-9946-F0D7-BE8A-5E01EAA22795}"/>
              </a:ext>
            </a:extLst>
          </p:cNvPr>
          <p:cNvGrpSpPr/>
          <p:nvPr/>
        </p:nvGrpSpPr>
        <p:grpSpPr>
          <a:xfrm>
            <a:off x="10498613" y="2922486"/>
            <a:ext cx="1096341" cy="1257651"/>
            <a:chOff x="10612913" y="3127739"/>
            <a:chExt cx="1096341" cy="1257651"/>
          </a:xfrm>
        </p:grpSpPr>
        <p:grpSp>
          <p:nvGrpSpPr>
            <p:cNvPr id="154" name="Groupe 153">
              <a:extLst>
                <a:ext uri="{FF2B5EF4-FFF2-40B4-BE49-F238E27FC236}">
                  <a16:creationId xmlns:a16="http://schemas.microsoft.com/office/drawing/2014/main" id="{D1BBB25A-C5CF-4D64-EB4D-3861DFE0C12D}"/>
                </a:ext>
              </a:extLst>
            </p:cNvPr>
            <p:cNvGrpSpPr/>
            <p:nvPr/>
          </p:nvGrpSpPr>
          <p:grpSpPr>
            <a:xfrm>
              <a:off x="10612913" y="3127739"/>
              <a:ext cx="1096341" cy="1257651"/>
              <a:chOff x="10173789" y="4021392"/>
              <a:chExt cx="1096341" cy="1257651"/>
            </a:xfrm>
          </p:grpSpPr>
          <p:sp>
            <p:nvSpPr>
              <p:cNvPr id="148" name="Rectangle : coins arrondis 147">
                <a:extLst>
                  <a:ext uri="{FF2B5EF4-FFF2-40B4-BE49-F238E27FC236}">
                    <a16:creationId xmlns:a16="http://schemas.microsoft.com/office/drawing/2014/main" id="{6F3B15C4-53D1-67F5-7F3D-6671AEA01FB1}"/>
                  </a:ext>
                </a:extLst>
              </p:cNvPr>
              <p:cNvSpPr/>
              <p:nvPr/>
            </p:nvSpPr>
            <p:spPr>
              <a:xfrm>
                <a:off x="10264788" y="4793050"/>
                <a:ext cx="1005342" cy="485993"/>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Combust</a:t>
                </a:r>
              </a:p>
              <a:p>
                <a:pPr algn="ctr"/>
                <a:r>
                  <a:rPr lang="en-US" sz="1400" dirty="0">
                    <a:solidFill>
                      <a:schemeClr val="tx1"/>
                    </a:solidFill>
                  </a:rPr>
                  <a:t>Landfill</a:t>
                </a:r>
              </a:p>
            </p:txBody>
          </p:sp>
          <p:pic>
            <p:nvPicPr>
              <p:cNvPr id="151" name="Graphique 150" descr="Bulldozer contour">
                <a:extLst>
                  <a:ext uri="{FF2B5EF4-FFF2-40B4-BE49-F238E27FC236}">
                    <a16:creationId xmlns:a16="http://schemas.microsoft.com/office/drawing/2014/main" id="{977DB755-98F8-1ACB-9FF9-61657AB0629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84136" y="4359699"/>
                <a:ext cx="485993" cy="485993"/>
              </a:xfrm>
              <a:prstGeom prst="rect">
                <a:avLst/>
              </a:prstGeom>
            </p:spPr>
          </p:pic>
          <p:pic>
            <p:nvPicPr>
              <p:cNvPr id="153" name="Graphique 152" descr="Dépôt d’ordures interdit contour">
                <a:extLst>
                  <a:ext uri="{FF2B5EF4-FFF2-40B4-BE49-F238E27FC236}">
                    <a16:creationId xmlns:a16="http://schemas.microsoft.com/office/drawing/2014/main" id="{9E3A26F4-5236-75C2-529A-7E956960162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flipH="1">
                <a:off x="10173789" y="4021392"/>
                <a:ext cx="714622" cy="714622"/>
              </a:xfrm>
              <a:prstGeom prst="rect">
                <a:avLst/>
              </a:prstGeom>
            </p:spPr>
          </p:pic>
        </p:grpSp>
        <p:pic>
          <p:nvPicPr>
            <p:cNvPr id="200" name="Graphique 199" descr="Feu contour">
              <a:extLst>
                <a:ext uri="{FF2B5EF4-FFF2-40B4-BE49-F238E27FC236}">
                  <a16:creationId xmlns:a16="http://schemas.microsoft.com/office/drawing/2014/main" id="{38E27BFB-9088-D9B0-F433-72D765A6927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129564" y="3161962"/>
              <a:ext cx="294293" cy="294293"/>
            </a:xfrm>
            <a:prstGeom prst="rect">
              <a:avLst/>
            </a:prstGeom>
          </p:spPr>
        </p:pic>
      </p:grpSp>
      <p:cxnSp>
        <p:nvCxnSpPr>
          <p:cNvPr id="204" name="Connecteur : en angle 203">
            <a:extLst>
              <a:ext uri="{FF2B5EF4-FFF2-40B4-BE49-F238E27FC236}">
                <a16:creationId xmlns:a16="http://schemas.microsoft.com/office/drawing/2014/main" id="{B43366FE-2755-6095-4D40-F9F8B7CE81DA}"/>
              </a:ext>
            </a:extLst>
          </p:cNvPr>
          <p:cNvCxnSpPr>
            <a:cxnSpLocks/>
            <a:stCxn id="149" idx="2"/>
            <a:endCxn id="113" idx="3"/>
          </p:cNvCxnSpPr>
          <p:nvPr/>
        </p:nvCxnSpPr>
        <p:spPr>
          <a:xfrm rot="5400000">
            <a:off x="7457004" y="1990128"/>
            <a:ext cx="2511912" cy="3209496"/>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6" name="Groupe 215">
            <a:extLst>
              <a:ext uri="{FF2B5EF4-FFF2-40B4-BE49-F238E27FC236}">
                <a16:creationId xmlns:a16="http://schemas.microsoft.com/office/drawing/2014/main" id="{7076F43E-CF3F-1B24-4FAB-72599850497E}"/>
              </a:ext>
            </a:extLst>
          </p:cNvPr>
          <p:cNvGrpSpPr/>
          <p:nvPr/>
        </p:nvGrpSpPr>
        <p:grpSpPr>
          <a:xfrm>
            <a:off x="5428649" y="4193858"/>
            <a:ext cx="1679563" cy="796972"/>
            <a:chOff x="5428649" y="4270058"/>
            <a:chExt cx="1679563" cy="796972"/>
          </a:xfrm>
        </p:grpSpPr>
        <p:sp>
          <p:nvSpPr>
            <p:cNvPr id="113" name="Rectangle : coins arrondis 112">
              <a:extLst>
                <a:ext uri="{FF2B5EF4-FFF2-40B4-BE49-F238E27FC236}">
                  <a16:creationId xmlns:a16="http://schemas.microsoft.com/office/drawing/2014/main" id="{49B74FC8-CBC5-1313-0442-6D97F2F8E131}"/>
                </a:ext>
              </a:extLst>
            </p:cNvPr>
            <p:cNvSpPr/>
            <p:nvPr/>
          </p:nvSpPr>
          <p:spPr>
            <a:xfrm>
              <a:off x="5428649" y="4787033"/>
              <a:ext cx="167956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Ecological loop</a:t>
              </a:r>
            </a:p>
          </p:txBody>
        </p:sp>
        <p:pic>
          <p:nvPicPr>
            <p:cNvPr id="208" name="Graphique 207" descr="Durabilité contour">
              <a:extLst>
                <a:ext uri="{FF2B5EF4-FFF2-40B4-BE49-F238E27FC236}">
                  <a16:creationId xmlns:a16="http://schemas.microsoft.com/office/drawing/2014/main" id="{23D10ADA-5870-A37D-2260-0B2B6B8887F1}"/>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6029283" y="4270058"/>
              <a:ext cx="478293" cy="478293"/>
            </a:xfrm>
            <a:prstGeom prst="rect">
              <a:avLst/>
            </a:prstGeom>
          </p:spPr>
        </p:pic>
      </p:grpSp>
      <p:cxnSp>
        <p:nvCxnSpPr>
          <p:cNvPr id="213" name="Connecteur : en angle 212">
            <a:extLst>
              <a:ext uri="{FF2B5EF4-FFF2-40B4-BE49-F238E27FC236}">
                <a16:creationId xmlns:a16="http://schemas.microsoft.com/office/drawing/2014/main" id="{16DF5268-0469-2918-36D9-CBB46B782D58}"/>
              </a:ext>
            </a:extLst>
          </p:cNvPr>
          <p:cNvCxnSpPr>
            <a:cxnSpLocks/>
            <a:stCxn id="113" idx="1"/>
            <a:endCxn id="46" idx="2"/>
          </p:cNvCxnSpPr>
          <p:nvPr/>
        </p:nvCxnSpPr>
        <p:spPr>
          <a:xfrm rot="10800000">
            <a:off x="1334533" y="2341996"/>
            <a:ext cx="4094116" cy="2508837"/>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17" name="Flèche : double flèche horizontale 216">
            <a:extLst>
              <a:ext uri="{FF2B5EF4-FFF2-40B4-BE49-F238E27FC236}">
                <a16:creationId xmlns:a16="http://schemas.microsoft.com/office/drawing/2014/main" id="{B0219B6F-E9E1-7330-EE63-D2FCF716AEBD}"/>
              </a:ext>
            </a:extLst>
          </p:cNvPr>
          <p:cNvSpPr/>
          <p:nvPr/>
        </p:nvSpPr>
        <p:spPr>
          <a:xfrm>
            <a:off x="491883" y="5008272"/>
            <a:ext cx="9825825" cy="412221"/>
          </a:xfrm>
          <a:prstGeom prst="leftRightArrow">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cradle</a:t>
            </a:r>
          </a:p>
        </p:txBody>
      </p:sp>
      <p:grpSp>
        <p:nvGrpSpPr>
          <p:cNvPr id="41" name="Groupe 40">
            <a:extLst>
              <a:ext uri="{FF2B5EF4-FFF2-40B4-BE49-F238E27FC236}">
                <a16:creationId xmlns:a16="http://schemas.microsoft.com/office/drawing/2014/main" id="{4B3AEB18-81F0-2E31-4073-7BDCEEE839A7}"/>
              </a:ext>
            </a:extLst>
          </p:cNvPr>
          <p:cNvGrpSpPr/>
          <p:nvPr/>
        </p:nvGrpSpPr>
        <p:grpSpPr>
          <a:xfrm>
            <a:off x="831236" y="407920"/>
            <a:ext cx="9969437" cy="1253819"/>
            <a:chOff x="831236" y="407920"/>
            <a:chExt cx="9969437" cy="1253819"/>
          </a:xfrm>
        </p:grpSpPr>
        <p:grpSp>
          <p:nvGrpSpPr>
            <p:cNvPr id="35" name="Groupe 34">
              <a:extLst>
                <a:ext uri="{FF2B5EF4-FFF2-40B4-BE49-F238E27FC236}">
                  <a16:creationId xmlns:a16="http://schemas.microsoft.com/office/drawing/2014/main" id="{1CA73DD2-0B95-AA2F-1D6B-DB05EA8FFEBB}"/>
                </a:ext>
              </a:extLst>
            </p:cNvPr>
            <p:cNvGrpSpPr/>
            <p:nvPr/>
          </p:nvGrpSpPr>
          <p:grpSpPr>
            <a:xfrm>
              <a:off x="831236" y="407920"/>
              <a:ext cx="1006591" cy="631622"/>
              <a:chOff x="831236" y="407920"/>
              <a:chExt cx="1006591" cy="631622"/>
            </a:xfrm>
          </p:grpSpPr>
          <p:cxnSp>
            <p:nvCxnSpPr>
              <p:cNvPr id="15" name="Connecteur droit 14">
                <a:extLst>
                  <a:ext uri="{FF2B5EF4-FFF2-40B4-BE49-F238E27FC236}">
                    <a16:creationId xmlns:a16="http://schemas.microsoft.com/office/drawing/2014/main" id="{533D26C2-3AB2-EF9B-4203-3111F4558515}"/>
                  </a:ext>
                </a:extLst>
              </p:cNvPr>
              <p:cNvCxnSpPr>
                <a:cxnSpLocks/>
              </p:cNvCxnSpPr>
              <p:nvPr/>
            </p:nvCxnSpPr>
            <p:spPr>
              <a:xfrm>
                <a:off x="1334532" y="644920"/>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DD6B4A99-75E1-4EDE-41C7-B75A9C1C69ED}"/>
                  </a:ext>
                </a:extLst>
              </p:cNvPr>
              <p:cNvSpPr/>
              <p:nvPr/>
            </p:nvSpPr>
            <p:spPr>
              <a:xfrm>
                <a:off x="831236" y="407920"/>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7" name="Groupe 36">
              <a:extLst>
                <a:ext uri="{FF2B5EF4-FFF2-40B4-BE49-F238E27FC236}">
                  <a16:creationId xmlns:a16="http://schemas.microsoft.com/office/drawing/2014/main" id="{6ED25968-BC54-5841-8E59-C6CDA1DBD632}"/>
                </a:ext>
              </a:extLst>
            </p:cNvPr>
            <p:cNvGrpSpPr/>
            <p:nvPr/>
          </p:nvGrpSpPr>
          <p:grpSpPr>
            <a:xfrm>
              <a:off x="3093864" y="415022"/>
              <a:ext cx="1006591" cy="604098"/>
              <a:chOff x="3093864" y="415022"/>
              <a:chExt cx="1006591" cy="604098"/>
            </a:xfrm>
          </p:grpSpPr>
          <p:cxnSp>
            <p:nvCxnSpPr>
              <p:cNvPr id="21" name="Connecteur droit 20">
                <a:extLst>
                  <a:ext uri="{FF2B5EF4-FFF2-40B4-BE49-F238E27FC236}">
                    <a16:creationId xmlns:a16="http://schemas.microsoft.com/office/drawing/2014/main" id="{9D10F109-18EE-4E99-0C6F-49DEE0498BA9}"/>
                  </a:ext>
                </a:extLst>
              </p:cNvPr>
              <p:cNvCxnSpPr>
                <a:cxnSpLocks/>
              </p:cNvCxnSpPr>
              <p:nvPr/>
            </p:nvCxnSpPr>
            <p:spPr>
              <a:xfrm>
                <a:off x="3597160" y="652022"/>
                <a:ext cx="3593" cy="367098"/>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285E7C26-94AF-15FF-B4FE-7DFC34FF75C7}"/>
                  </a:ext>
                </a:extLst>
              </p:cNvPr>
              <p:cNvSpPr/>
              <p:nvPr/>
            </p:nvSpPr>
            <p:spPr>
              <a:xfrm>
                <a:off x="3093864" y="415022"/>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8" name="Groupe 37">
              <a:extLst>
                <a:ext uri="{FF2B5EF4-FFF2-40B4-BE49-F238E27FC236}">
                  <a16:creationId xmlns:a16="http://schemas.microsoft.com/office/drawing/2014/main" id="{6691BAA0-DF7B-51B9-CA48-C7B740186708}"/>
                </a:ext>
              </a:extLst>
            </p:cNvPr>
            <p:cNvGrpSpPr/>
            <p:nvPr/>
          </p:nvGrpSpPr>
          <p:grpSpPr>
            <a:xfrm>
              <a:off x="5592704" y="413755"/>
              <a:ext cx="1006591" cy="631622"/>
              <a:chOff x="5592704" y="413755"/>
              <a:chExt cx="1006591" cy="631622"/>
            </a:xfrm>
          </p:grpSpPr>
          <p:cxnSp>
            <p:nvCxnSpPr>
              <p:cNvPr id="26" name="Connecteur droit 25">
                <a:extLst>
                  <a:ext uri="{FF2B5EF4-FFF2-40B4-BE49-F238E27FC236}">
                    <a16:creationId xmlns:a16="http://schemas.microsoft.com/office/drawing/2014/main" id="{B6BA33E2-4D58-DFAE-1A17-F9F71ECEFF04}"/>
                  </a:ext>
                </a:extLst>
              </p:cNvPr>
              <p:cNvCxnSpPr>
                <a:cxnSpLocks/>
              </p:cNvCxnSpPr>
              <p:nvPr/>
            </p:nvCxnSpPr>
            <p:spPr>
              <a:xfrm>
                <a:off x="6096000" y="650755"/>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A1DCBE5-3CE9-DCD3-CB64-0B30406503CF}"/>
                  </a:ext>
                </a:extLst>
              </p:cNvPr>
              <p:cNvSpPr/>
              <p:nvPr/>
            </p:nvSpPr>
            <p:spPr>
              <a:xfrm>
                <a:off x="5592704" y="413755"/>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9" name="Groupe 38">
              <a:extLst>
                <a:ext uri="{FF2B5EF4-FFF2-40B4-BE49-F238E27FC236}">
                  <a16:creationId xmlns:a16="http://schemas.microsoft.com/office/drawing/2014/main" id="{4DF7386D-7F2A-0C7F-1D87-44B13F234C6C}"/>
                </a:ext>
              </a:extLst>
            </p:cNvPr>
            <p:cNvGrpSpPr/>
            <p:nvPr/>
          </p:nvGrpSpPr>
          <p:grpSpPr>
            <a:xfrm>
              <a:off x="7544574" y="407920"/>
              <a:ext cx="1006591" cy="631622"/>
              <a:chOff x="7544574" y="407920"/>
              <a:chExt cx="1006591" cy="631622"/>
            </a:xfrm>
          </p:grpSpPr>
          <p:cxnSp>
            <p:nvCxnSpPr>
              <p:cNvPr id="28" name="Connecteur droit 27">
                <a:extLst>
                  <a:ext uri="{FF2B5EF4-FFF2-40B4-BE49-F238E27FC236}">
                    <a16:creationId xmlns:a16="http://schemas.microsoft.com/office/drawing/2014/main" id="{99C2CCA3-9253-2BB3-EABB-B1BABE82653B}"/>
                  </a:ext>
                </a:extLst>
              </p:cNvPr>
              <p:cNvCxnSpPr>
                <a:cxnSpLocks/>
              </p:cNvCxnSpPr>
              <p:nvPr/>
            </p:nvCxnSpPr>
            <p:spPr>
              <a:xfrm>
                <a:off x="8047870" y="644920"/>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2ACAD2B4-C9DD-E35E-95B7-294C4E5185A6}"/>
                  </a:ext>
                </a:extLst>
              </p:cNvPr>
              <p:cNvSpPr/>
              <p:nvPr/>
            </p:nvSpPr>
            <p:spPr>
              <a:xfrm>
                <a:off x="7544574" y="407920"/>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40" name="Groupe 39">
              <a:extLst>
                <a:ext uri="{FF2B5EF4-FFF2-40B4-BE49-F238E27FC236}">
                  <a16:creationId xmlns:a16="http://schemas.microsoft.com/office/drawing/2014/main" id="{DF06B86F-46FF-CCF8-7FC6-C94F0D3351A3}"/>
                </a:ext>
              </a:extLst>
            </p:cNvPr>
            <p:cNvGrpSpPr/>
            <p:nvPr/>
          </p:nvGrpSpPr>
          <p:grpSpPr>
            <a:xfrm>
              <a:off x="9794082" y="1030117"/>
              <a:ext cx="1006591" cy="631622"/>
              <a:chOff x="9794082" y="1030117"/>
              <a:chExt cx="1006591" cy="631622"/>
            </a:xfrm>
          </p:grpSpPr>
          <p:cxnSp>
            <p:nvCxnSpPr>
              <p:cNvPr id="31" name="Connecteur droit 30">
                <a:extLst>
                  <a:ext uri="{FF2B5EF4-FFF2-40B4-BE49-F238E27FC236}">
                    <a16:creationId xmlns:a16="http://schemas.microsoft.com/office/drawing/2014/main" id="{D542C490-2D2C-3844-1F0F-0EC27E6BB6C8}"/>
                  </a:ext>
                </a:extLst>
              </p:cNvPr>
              <p:cNvCxnSpPr>
                <a:cxnSpLocks/>
              </p:cNvCxnSpPr>
              <p:nvPr/>
            </p:nvCxnSpPr>
            <p:spPr>
              <a:xfrm>
                <a:off x="10297378" y="1267117"/>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2EDE70C1-9C53-CD6A-0162-A77A540C668B}"/>
                  </a:ext>
                </a:extLst>
              </p:cNvPr>
              <p:cNvSpPr/>
              <p:nvPr/>
            </p:nvSpPr>
            <p:spPr>
              <a:xfrm>
                <a:off x="9794082" y="1030117"/>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sp>
        <p:nvSpPr>
          <p:cNvPr id="3" name="ZoneTexte 2">
            <a:extLst>
              <a:ext uri="{FF2B5EF4-FFF2-40B4-BE49-F238E27FC236}">
                <a16:creationId xmlns:a16="http://schemas.microsoft.com/office/drawing/2014/main" id="{4694FC4E-37B3-4DDD-A246-2B3AF9615DA5}"/>
              </a:ext>
            </a:extLst>
          </p:cNvPr>
          <p:cNvSpPr txBox="1"/>
          <p:nvPr/>
        </p:nvSpPr>
        <p:spPr>
          <a:xfrm>
            <a:off x="6813699" y="2569091"/>
            <a:ext cx="2903359" cy="3170099"/>
          </a:xfrm>
          <a:prstGeom prst="rect">
            <a:avLst/>
          </a:prstGeom>
          <a:noFill/>
        </p:spPr>
        <p:txBody>
          <a:bodyPr wrap="none" rtlCol="0">
            <a:spAutoFit/>
          </a:bodyPr>
          <a:lstStyle/>
          <a:p>
            <a:r>
              <a:rPr lang="fr-FR" sz="20000" dirty="0">
                <a:solidFill>
                  <a:schemeClr val="accent4"/>
                </a:solidFill>
                <a:sym typeface="Wingdings" panose="05000000000000000000" pitchFamily="2" charset="2"/>
              </a:rPr>
              <a:t></a:t>
            </a:r>
            <a:endParaRPr lang="en-US" sz="20000" dirty="0">
              <a:solidFill>
                <a:schemeClr val="accent4"/>
              </a:solidFill>
            </a:endParaRPr>
          </a:p>
        </p:txBody>
      </p:sp>
    </p:spTree>
    <p:extLst>
      <p:ext uri="{BB962C8B-B14F-4D97-AF65-F5344CB8AC3E}">
        <p14:creationId xmlns:p14="http://schemas.microsoft.com/office/powerpoint/2010/main" val="849752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40</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Example</a:t>
            </a:r>
          </a:p>
        </p:txBody>
      </p:sp>
      <p:sp>
        <p:nvSpPr>
          <p:cNvPr id="29" name="Rectangle : coins arrondis 28">
            <a:extLst>
              <a:ext uri="{FF2B5EF4-FFF2-40B4-BE49-F238E27FC236}">
                <a16:creationId xmlns:a16="http://schemas.microsoft.com/office/drawing/2014/main" id="{D6AC895D-454D-77CD-B87C-C6FCA6287FA9}"/>
              </a:ext>
            </a:extLst>
          </p:cNvPr>
          <p:cNvSpPr/>
          <p:nvPr/>
        </p:nvSpPr>
        <p:spPr>
          <a:xfrm>
            <a:off x="7434001" y="1846526"/>
            <a:ext cx="2909010" cy="3733158"/>
          </a:xfrm>
          <a:prstGeom prst="roundRect">
            <a:avLst>
              <a:gd name="adj" fmla="val 6589"/>
            </a:avLst>
          </a:prstGeom>
          <a:solidFill>
            <a:schemeClr val="bg1"/>
          </a:solidFill>
          <a:ln w="57150">
            <a:solidFill>
              <a:schemeClr val="accent6"/>
            </a:solidFill>
          </a:ln>
          <a:scene3d>
            <a:camera prst="perspectiveFront">
              <a:rot lat="0" lon="21594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Image 29" descr="Une image contenant Graphique, Police, graphisme, logo&#10;&#10;Description générée automatiquement">
            <a:extLst>
              <a:ext uri="{FF2B5EF4-FFF2-40B4-BE49-F238E27FC236}">
                <a16:creationId xmlns:a16="http://schemas.microsoft.com/office/drawing/2014/main" id="{1567B85E-17C1-71C7-20AC-991872BCF92A}"/>
              </a:ext>
            </a:extLst>
          </p:cNvPr>
          <p:cNvPicPr>
            <a:picLocks noChangeAspect="1"/>
          </p:cNvPicPr>
          <p:nvPr/>
        </p:nvPicPr>
        <p:blipFill>
          <a:blip r:embed="rId2"/>
          <a:stretch>
            <a:fillRect/>
          </a:stretch>
        </p:blipFill>
        <p:spPr>
          <a:xfrm>
            <a:off x="7992235" y="2068526"/>
            <a:ext cx="1784887" cy="638097"/>
          </a:xfrm>
          <a:prstGeom prst="rect">
            <a:avLst/>
          </a:prstGeom>
        </p:spPr>
      </p:pic>
      <p:sp>
        <p:nvSpPr>
          <p:cNvPr id="31" name="ZoneTexte 30">
            <a:extLst>
              <a:ext uri="{FF2B5EF4-FFF2-40B4-BE49-F238E27FC236}">
                <a16:creationId xmlns:a16="http://schemas.microsoft.com/office/drawing/2014/main" id="{F5F32DBD-EDA8-0DC0-318B-7D93AA205E66}"/>
              </a:ext>
            </a:extLst>
          </p:cNvPr>
          <p:cNvSpPr txBox="1"/>
          <p:nvPr/>
        </p:nvSpPr>
        <p:spPr>
          <a:xfrm>
            <a:off x="7569697" y="2885024"/>
            <a:ext cx="1784887" cy="369332"/>
          </a:xfrm>
          <a:prstGeom prst="rect">
            <a:avLst/>
          </a:prstGeom>
          <a:noFill/>
          <a:scene3d>
            <a:camera prst="perspectiveFront">
              <a:rot lat="0" lon="21594000" rev="0"/>
            </a:camera>
            <a:lightRig rig="threePt" dir="t"/>
          </a:scene3d>
        </p:spPr>
        <p:txBody>
          <a:bodyPr wrap="square" rtlCol="0">
            <a:spAutoFit/>
          </a:bodyPr>
          <a:lstStyle/>
          <a:p>
            <a:r>
              <a:rPr lang="en-US" b="1" dirty="0" err="1">
                <a:solidFill>
                  <a:schemeClr val="accent6"/>
                </a:solidFill>
              </a:rPr>
              <a:t>Localisation</a:t>
            </a:r>
            <a:endParaRPr lang="en-US" dirty="0">
              <a:solidFill>
                <a:schemeClr val="accent6"/>
              </a:solidFill>
            </a:endParaRPr>
          </a:p>
        </p:txBody>
      </p:sp>
      <p:cxnSp>
        <p:nvCxnSpPr>
          <p:cNvPr id="32" name="Connecteur droit 31">
            <a:extLst>
              <a:ext uri="{FF2B5EF4-FFF2-40B4-BE49-F238E27FC236}">
                <a16:creationId xmlns:a16="http://schemas.microsoft.com/office/drawing/2014/main" id="{5CF94C3D-1722-E8A1-0EDB-820B633FE18E}"/>
              </a:ext>
            </a:extLst>
          </p:cNvPr>
          <p:cNvCxnSpPr>
            <a:cxnSpLocks/>
          </p:cNvCxnSpPr>
          <p:nvPr/>
        </p:nvCxnSpPr>
        <p:spPr>
          <a:xfrm flipV="1">
            <a:off x="8567932" y="4511675"/>
            <a:ext cx="652268" cy="347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9B724F18-CA08-7676-614D-6A7B49F9E0F3}"/>
              </a:ext>
            </a:extLst>
          </p:cNvPr>
          <p:cNvSpPr txBox="1"/>
          <p:nvPr/>
        </p:nvSpPr>
        <p:spPr>
          <a:xfrm>
            <a:off x="8816825" y="2946538"/>
            <a:ext cx="1431236" cy="276999"/>
          </a:xfrm>
          <a:prstGeom prst="rect">
            <a:avLst/>
          </a:prstGeom>
          <a:noFill/>
          <a:scene3d>
            <a:camera prst="perspectiveFront">
              <a:rot lat="0" lon="21594000" rev="0"/>
            </a:camera>
            <a:lightRig rig="threePt" dir="t"/>
          </a:scene3d>
        </p:spPr>
        <p:txBody>
          <a:bodyPr wrap="square" rtlCol="0">
            <a:spAutoFit/>
          </a:bodyPr>
          <a:lstStyle/>
          <a:p>
            <a:pPr algn="r"/>
            <a:r>
              <a:rPr lang="fr-FR" sz="1200" b="1" dirty="0">
                <a:solidFill>
                  <a:schemeClr val="bg2">
                    <a:lumMod val="50000"/>
                  </a:schemeClr>
                </a:solidFill>
              </a:rPr>
              <a:t>Taiwan</a:t>
            </a:r>
            <a:endParaRPr lang="fr-FR" sz="1200" dirty="0">
              <a:solidFill>
                <a:schemeClr val="bg2">
                  <a:lumMod val="50000"/>
                </a:schemeClr>
              </a:solidFill>
            </a:endParaRPr>
          </a:p>
        </p:txBody>
      </p:sp>
      <p:cxnSp>
        <p:nvCxnSpPr>
          <p:cNvPr id="34" name="Connecteur droit 33">
            <a:extLst>
              <a:ext uri="{FF2B5EF4-FFF2-40B4-BE49-F238E27FC236}">
                <a16:creationId xmlns:a16="http://schemas.microsoft.com/office/drawing/2014/main" id="{78207BB8-D6F7-8470-C04C-CF57B4A39F54}"/>
              </a:ext>
            </a:extLst>
          </p:cNvPr>
          <p:cNvCxnSpPr>
            <a:cxnSpLocks/>
          </p:cNvCxnSpPr>
          <p:nvPr/>
        </p:nvCxnSpPr>
        <p:spPr>
          <a:xfrm flipV="1">
            <a:off x="9018265" y="3130121"/>
            <a:ext cx="611510" cy="5367"/>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610A2299-376D-8E14-4EA8-57261518B50D}"/>
              </a:ext>
            </a:extLst>
          </p:cNvPr>
          <p:cNvSpPr txBox="1"/>
          <p:nvPr/>
        </p:nvSpPr>
        <p:spPr>
          <a:xfrm>
            <a:off x="7560553" y="3343773"/>
            <a:ext cx="1784887"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Date</a:t>
            </a:r>
            <a:endParaRPr lang="en-US" dirty="0">
              <a:solidFill>
                <a:schemeClr val="accent6"/>
              </a:solidFill>
            </a:endParaRPr>
          </a:p>
        </p:txBody>
      </p:sp>
      <p:sp>
        <p:nvSpPr>
          <p:cNvPr id="36" name="ZoneTexte 35">
            <a:extLst>
              <a:ext uri="{FF2B5EF4-FFF2-40B4-BE49-F238E27FC236}">
                <a16:creationId xmlns:a16="http://schemas.microsoft.com/office/drawing/2014/main" id="{CA536E79-9467-A049-8D73-4D3A9E50AFA0}"/>
              </a:ext>
            </a:extLst>
          </p:cNvPr>
          <p:cNvSpPr txBox="1"/>
          <p:nvPr/>
        </p:nvSpPr>
        <p:spPr>
          <a:xfrm>
            <a:off x="8800481" y="3412487"/>
            <a:ext cx="1431236" cy="276999"/>
          </a:xfrm>
          <a:prstGeom prst="rect">
            <a:avLst/>
          </a:prstGeom>
          <a:noFill/>
          <a:scene3d>
            <a:camera prst="perspectiveFront">
              <a:rot lat="0" lon="21594000" rev="0"/>
            </a:camera>
            <a:lightRig rig="threePt" dir="t"/>
          </a:scene3d>
        </p:spPr>
        <p:txBody>
          <a:bodyPr wrap="square" rtlCol="0">
            <a:spAutoFit/>
          </a:bodyPr>
          <a:lstStyle/>
          <a:p>
            <a:pPr algn="r"/>
            <a:r>
              <a:rPr lang="fr-FR" sz="1200" b="1" dirty="0">
                <a:solidFill>
                  <a:schemeClr val="bg2">
                    <a:lumMod val="50000"/>
                  </a:schemeClr>
                </a:solidFill>
              </a:rPr>
              <a:t>2022</a:t>
            </a:r>
            <a:endParaRPr lang="fr-FR" sz="1200" dirty="0">
              <a:solidFill>
                <a:schemeClr val="bg2">
                  <a:lumMod val="50000"/>
                </a:schemeClr>
              </a:solidFill>
            </a:endParaRPr>
          </a:p>
        </p:txBody>
      </p:sp>
      <p:cxnSp>
        <p:nvCxnSpPr>
          <p:cNvPr id="37" name="Connecteur droit 36">
            <a:extLst>
              <a:ext uri="{FF2B5EF4-FFF2-40B4-BE49-F238E27FC236}">
                <a16:creationId xmlns:a16="http://schemas.microsoft.com/office/drawing/2014/main" id="{AB2F6F72-AE88-A1A9-FFA3-A982F97A3FF4}"/>
              </a:ext>
            </a:extLst>
          </p:cNvPr>
          <p:cNvCxnSpPr>
            <a:cxnSpLocks/>
          </p:cNvCxnSpPr>
          <p:nvPr/>
        </p:nvCxnSpPr>
        <p:spPr>
          <a:xfrm>
            <a:off x="8185561" y="3592878"/>
            <a:ext cx="1548989"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31238EFA-2DD4-1CCA-F382-AE80C09A22CF}"/>
              </a:ext>
            </a:extLst>
          </p:cNvPr>
          <p:cNvSpPr txBox="1"/>
          <p:nvPr/>
        </p:nvSpPr>
        <p:spPr>
          <a:xfrm>
            <a:off x="7576897" y="3798067"/>
            <a:ext cx="1784887"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Production</a:t>
            </a:r>
            <a:endParaRPr lang="en-US" dirty="0">
              <a:solidFill>
                <a:schemeClr val="accent6"/>
              </a:solidFill>
            </a:endParaRPr>
          </a:p>
        </p:txBody>
      </p:sp>
      <p:sp>
        <p:nvSpPr>
          <p:cNvPr id="39" name="ZoneTexte 38">
            <a:extLst>
              <a:ext uri="{FF2B5EF4-FFF2-40B4-BE49-F238E27FC236}">
                <a16:creationId xmlns:a16="http://schemas.microsoft.com/office/drawing/2014/main" id="{F994FFFC-C354-0A64-193F-9D5DB3377F44}"/>
              </a:ext>
            </a:extLst>
          </p:cNvPr>
          <p:cNvSpPr txBox="1"/>
          <p:nvPr/>
        </p:nvSpPr>
        <p:spPr>
          <a:xfrm>
            <a:off x="8816825" y="3866781"/>
            <a:ext cx="1431236" cy="276999"/>
          </a:xfrm>
          <a:prstGeom prst="rect">
            <a:avLst/>
          </a:prstGeom>
          <a:noFill/>
          <a:scene3d>
            <a:camera prst="perspectiveFront">
              <a:rot lat="0" lon="21594000" rev="0"/>
            </a:camera>
            <a:lightRig rig="threePt" dir="t"/>
          </a:scene3d>
        </p:spPr>
        <p:txBody>
          <a:bodyPr wrap="square" rtlCol="0">
            <a:spAutoFit/>
          </a:bodyPr>
          <a:lstStyle/>
          <a:p>
            <a:pPr algn="r"/>
            <a:r>
              <a:rPr lang="fr-FR" sz="1200" b="1" dirty="0">
                <a:solidFill>
                  <a:schemeClr val="bg2">
                    <a:lumMod val="50000"/>
                  </a:schemeClr>
                </a:solidFill>
              </a:rPr>
              <a:t>60 475 995 m²</a:t>
            </a:r>
            <a:endParaRPr lang="fr-FR" sz="1200" dirty="0">
              <a:solidFill>
                <a:schemeClr val="bg2">
                  <a:lumMod val="50000"/>
                </a:schemeClr>
              </a:solidFill>
            </a:endParaRPr>
          </a:p>
        </p:txBody>
      </p:sp>
      <p:cxnSp>
        <p:nvCxnSpPr>
          <p:cNvPr id="40" name="Connecteur droit 39">
            <a:extLst>
              <a:ext uri="{FF2B5EF4-FFF2-40B4-BE49-F238E27FC236}">
                <a16:creationId xmlns:a16="http://schemas.microsoft.com/office/drawing/2014/main" id="{0E4F7BE1-2725-95A5-3829-8FA53BF87EB0}"/>
              </a:ext>
            </a:extLst>
          </p:cNvPr>
          <p:cNvCxnSpPr>
            <a:cxnSpLocks/>
          </p:cNvCxnSpPr>
          <p:nvPr/>
        </p:nvCxnSpPr>
        <p:spPr>
          <a:xfrm>
            <a:off x="8899756" y="4048531"/>
            <a:ext cx="247419"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1C6C6175-B79D-208A-A684-0410EF3E7FCB}"/>
              </a:ext>
            </a:extLst>
          </p:cNvPr>
          <p:cNvSpPr txBox="1"/>
          <p:nvPr/>
        </p:nvSpPr>
        <p:spPr>
          <a:xfrm>
            <a:off x="7576897" y="4230282"/>
            <a:ext cx="1097203"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Scope 1</a:t>
            </a:r>
            <a:endParaRPr lang="en-US" dirty="0">
              <a:solidFill>
                <a:schemeClr val="accent6"/>
              </a:solidFill>
            </a:endParaRPr>
          </a:p>
        </p:txBody>
      </p:sp>
      <p:sp>
        <p:nvSpPr>
          <p:cNvPr id="42" name="ZoneTexte 41">
            <a:extLst>
              <a:ext uri="{FF2B5EF4-FFF2-40B4-BE49-F238E27FC236}">
                <a16:creationId xmlns:a16="http://schemas.microsoft.com/office/drawing/2014/main" id="{EB7520A9-D68C-A5E0-5DA4-2E0C25F8FF40}"/>
              </a:ext>
            </a:extLst>
          </p:cNvPr>
          <p:cNvSpPr txBox="1"/>
          <p:nvPr/>
        </p:nvSpPr>
        <p:spPr>
          <a:xfrm>
            <a:off x="9147175" y="4298996"/>
            <a:ext cx="1100886" cy="276999"/>
          </a:xfrm>
          <a:prstGeom prst="rect">
            <a:avLst/>
          </a:prstGeom>
          <a:noFill/>
          <a:scene3d>
            <a:camera prst="perspectiveFront">
              <a:rot lat="0" lon="21594000" rev="0"/>
            </a:camera>
            <a:lightRig rig="threePt" dir="t"/>
          </a:scene3d>
        </p:spPr>
        <p:txBody>
          <a:bodyPr wrap="square" rtlCol="0">
            <a:spAutoFit/>
          </a:bodyPr>
          <a:lstStyle/>
          <a:p>
            <a:pPr algn="r"/>
            <a:r>
              <a:rPr lang="fr-FR" sz="1200" b="1" dirty="0">
                <a:solidFill>
                  <a:schemeClr val="bg2">
                    <a:lumMod val="50000"/>
                  </a:schemeClr>
                </a:solidFill>
              </a:rPr>
              <a:t>69.7 kt CO</a:t>
            </a:r>
            <a:r>
              <a:rPr lang="fr-FR" sz="1200" b="1" baseline="-25000" dirty="0">
                <a:solidFill>
                  <a:schemeClr val="bg2">
                    <a:lumMod val="50000"/>
                  </a:schemeClr>
                </a:solidFill>
              </a:rPr>
              <a:t>2</a:t>
            </a:r>
            <a:r>
              <a:rPr lang="fr-FR" sz="1200" b="1" dirty="0">
                <a:solidFill>
                  <a:schemeClr val="bg2">
                    <a:lumMod val="50000"/>
                  </a:schemeClr>
                </a:solidFill>
              </a:rPr>
              <a:t>e</a:t>
            </a:r>
            <a:endParaRPr lang="fr-FR" sz="1200" dirty="0">
              <a:solidFill>
                <a:schemeClr val="bg2">
                  <a:lumMod val="50000"/>
                </a:schemeClr>
              </a:solidFill>
            </a:endParaRPr>
          </a:p>
        </p:txBody>
      </p:sp>
      <p:sp>
        <p:nvSpPr>
          <p:cNvPr id="43" name="ZoneTexte 42">
            <a:extLst>
              <a:ext uri="{FF2B5EF4-FFF2-40B4-BE49-F238E27FC236}">
                <a16:creationId xmlns:a16="http://schemas.microsoft.com/office/drawing/2014/main" id="{EED0FF38-58E9-5497-27EF-0285F7731200}"/>
              </a:ext>
            </a:extLst>
          </p:cNvPr>
          <p:cNvSpPr txBox="1"/>
          <p:nvPr/>
        </p:nvSpPr>
        <p:spPr>
          <a:xfrm>
            <a:off x="7576897" y="4660507"/>
            <a:ext cx="1784887"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Scope 2</a:t>
            </a:r>
            <a:endParaRPr lang="en-US" dirty="0">
              <a:solidFill>
                <a:schemeClr val="accent6"/>
              </a:solidFill>
            </a:endParaRPr>
          </a:p>
        </p:txBody>
      </p:sp>
      <p:sp>
        <p:nvSpPr>
          <p:cNvPr id="44" name="ZoneTexte 43">
            <a:extLst>
              <a:ext uri="{FF2B5EF4-FFF2-40B4-BE49-F238E27FC236}">
                <a16:creationId xmlns:a16="http://schemas.microsoft.com/office/drawing/2014/main" id="{A68EEA9A-E496-546C-1794-1585C8DAE869}"/>
              </a:ext>
            </a:extLst>
          </p:cNvPr>
          <p:cNvSpPr txBox="1"/>
          <p:nvPr/>
        </p:nvSpPr>
        <p:spPr>
          <a:xfrm>
            <a:off x="8816825" y="4729221"/>
            <a:ext cx="1431236" cy="276999"/>
          </a:xfrm>
          <a:prstGeom prst="rect">
            <a:avLst/>
          </a:prstGeom>
          <a:noFill/>
          <a:scene3d>
            <a:camera prst="perspectiveFront">
              <a:rot lat="0" lon="21594000" rev="0"/>
            </a:camera>
            <a:lightRig rig="threePt" dir="t"/>
          </a:scene3d>
        </p:spPr>
        <p:txBody>
          <a:bodyPr wrap="square" rtlCol="0">
            <a:spAutoFit/>
          </a:bodyPr>
          <a:lstStyle/>
          <a:p>
            <a:pPr algn="r"/>
            <a:r>
              <a:rPr lang="fr-FR" sz="1200" b="1" dirty="0">
                <a:solidFill>
                  <a:schemeClr val="bg2">
                    <a:lumMod val="50000"/>
                  </a:schemeClr>
                </a:solidFill>
              </a:rPr>
              <a:t>2 373.4 kt CO</a:t>
            </a:r>
            <a:r>
              <a:rPr lang="fr-FR" sz="1200" b="1" baseline="-25000" dirty="0">
                <a:solidFill>
                  <a:schemeClr val="bg2">
                    <a:lumMod val="50000"/>
                  </a:schemeClr>
                </a:solidFill>
              </a:rPr>
              <a:t>2</a:t>
            </a:r>
            <a:r>
              <a:rPr lang="fr-FR" sz="1200" b="1" dirty="0">
                <a:solidFill>
                  <a:schemeClr val="bg2">
                    <a:lumMod val="50000"/>
                  </a:schemeClr>
                </a:solidFill>
              </a:rPr>
              <a:t>e</a:t>
            </a:r>
            <a:endParaRPr lang="fr-FR" sz="1200" dirty="0">
              <a:solidFill>
                <a:schemeClr val="bg2">
                  <a:lumMod val="50000"/>
                </a:schemeClr>
              </a:solidFill>
            </a:endParaRPr>
          </a:p>
        </p:txBody>
      </p:sp>
      <p:cxnSp>
        <p:nvCxnSpPr>
          <p:cNvPr id="45" name="Connecteur droit 44">
            <a:extLst>
              <a:ext uri="{FF2B5EF4-FFF2-40B4-BE49-F238E27FC236}">
                <a16:creationId xmlns:a16="http://schemas.microsoft.com/office/drawing/2014/main" id="{B2AEAEF3-7FAA-4528-294D-2C1FDCE90486}"/>
              </a:ext>
            </a:extLst>
          </p:cNvPr>
          <p:cNvCxnSpPr>
            <a:cxnSpLocks/>
          </p:cNvCxnSpPr>
          <p:nvPr/>
        </p:nvCxnSpPr>
        <p:spPr>
          <a:xfrm>
            <a:off x="8575284" y="4909969"/>
            <a:ext cx="455681"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694273D2-92AE-B5B1-0640-9D72C2C8F22D}"/>
              </a:ext>
            </a:extLst>
          </p:cNvPr>
          <p:cNvSpPr txBox="1"/>
          <p:nvPr/>
        </p:nvSpPr>
        <p:spPr>
          <a:xfrm>
            <a:off x="7576897" y="5087188"/>
            <a:ext cx="1784887"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Scope 3</a:t>
            </a:r>
            <a:endParaRPr lang="en-US" dirty="0">
              <a:solidFill>
                <a:schemeClr val="accent6"/>
              </a:solidFill>
            </a:endParaRPr>
          </a:p>
        </p:txBody>
      </p:sp>
      <p:sp>
        <p:nvSpPr>
          <p:cNvPr id="47" name="ZoneTexte 46">
            <a:extLst>
              <a:ext uri="{FF2B5EF4-FFF2-40B4-BE49-F238E27FC236}">
                <a16:creationId xmlns:a16="http://schemas.microsoft.com/office/drawing/2014/main" id="{B827523E-EE2E-058F-D6A1-5F24224183F9}"/>
              </a:ext>
            </a:extLst>
          </p:cNvPr>
          <p:cNvSpPr txBox="1"/>
          <p:nvPr/>
        </p:nvSpPr>
        <p:spPr>
          <a:xfrm>
            <a:off x="8816825" y="5155902"/>
            <a:ext cx="1431236" cy="276999"/>
          </a:xfrm>
          <a:prstGeom prst="rect">
            <a:avLst/>
          </a:prstGeom>
          <a:noFill/>
          <a:scene3d>
            <a:camera prst="perspectiveFront">
              <a:rot lat="0" lon="21594000" rev="0"/>
            </a:camera>
            <a:lightRig rig="threePt" dir="t"/>
          </a:scene3d>
        </p:spPr>
        <p:txBody>
          <a:bodyPr wrap="square" rtlCol="0">
            <a:spAutoFit/>
          </a:bodyPr>
          <a:lstStyle/>
          <a:p>
            <a:pPr algn="r"/>
            <a:r>
              <a:rPr lang="fr-FR" sz="1200" b="1" dirty="0">
                <a:solidFill>
                  <a:schemeClr val="bg2">
                    <a:lumMod val="50000"/>
                  </a:schemeClr>
                </a:solidFill>
              </a:rPr>
              <a:t>1 004.5 kt CO</a:t>
            </a:r>
            <a:r>
              <a:rPr lang="fr-FR" sz="1200" b="1" baseline="-25000" dirty="0">
                <a:solidFill>
                  <a:schemeClr val="bg2">
                    <a:lumMod val="50000"/>
                  </a:schemeClr>
                </a:solidFill>
              </a:rPr>
              <a:t>2</a:t>
            </a:r>
            <a:r>
              <a:rPr lang="fr-FR" sz="1200" b="1" dirty="0">
                <a:solidFill>
                  <a:schemeClr val="bg2">
                    <a:lumMod val="50000"/>
                  </a:schemeClr>
                </a:solidFill>
              </a:rPr>
              <a:t>e</a:t>
            </a:r>
            <a:endParaRPr lang="fr-FR" sz="1200" dirty="0">
              <a:solidFill>
                <a:schemeClr val="bg2">
                  <a:lumMod val="50000"/>
                </a:schemeClr>
              </a:solidFill>
            </a:endParaRPr>
          </a:p>
        </p:txBody>
      </p:sp>
      <p:cxnSp>
        <p:nvCxnSpPr>
          <p:cNvPr id="48" name="Connecteur droit 47">
            <a:extLst>
              <a:ext uri="{FF2B5EF4-FFF2-40B4-BE49-F238E27FC236}">
                <a16:creationId xmlns:a16="http://schemas.microsoft.com/office/drawing/2014/main" id="{C3072829-C4F7-033E-98D7-AC12C645F5F2}"/>
              </a:ext>
            </a:extLst>
          </p:cNvPr>
          <p:cNvCxnSpPr>
            <a:cxnSpLocks/>
          </p:cNvCxnSpPr>
          <p:nvPr/>
        </p:nvCxnSpPr>
        <p:spPr>
          <a:xfrm>
            <a:off x="8562584" y="5333271"/>
            <a:ext cx="505216" cy="2822"/>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49" name="Groupe 48">
            <a:extLst>
              <a:ext uri="{FF2B5EF4-FFF2-40B4-BE49-F238E27FC236}">
                <a16:creationId xmlns:a16="http://schemas.microsoft.com/office/drawing/2014/main" id="{8508738E-57D5-1D0C-86CB-2AC524B05850}"/>
              </a:ext>
            </a:extLst>
          </p:cNvPr>
          <p:cNvGrpSpPr/>
          <p:nvPr/>
        </p:nvGrpSpPr>
        <p:grpSpPr>
          <a:xfrm>
            <a:off x="1846071" y="1851641"/>
            <a:ext cx="2942463" cy="3733158"/>
            <a:chOff x="1846071" y="1851641"/>
            <a:chExt cx="2942463" cy="3733158"/>
          </a:xfrm>
        </p:grpSpPr>
        <p:sp>
          <p:nvSpPr>
            <p:cNvPr id="50" name="Rectangle : coins arrondis 49">
              <a:extLst>
                <a:ext uri="{FF2B5EF4-FFF2-40B4-BE49-F238E27FC236}">
                  <a16:creationId xmlns:a16="http://schemas.microsoft.com/office/drawing/2014/main" id="{0DFEB048-89C3-F228-1B62-0081259CDBB1}"/>
                </a:ext>
              </a:extLst>
            </p:cNvPr>
            <p:cNvSpPr/>
            <p:nvPr/>
          </p:nvSpPr>
          <p:spPr>
            <a:xfrm>
              <a:off x="1846071" y="1851641"/>
              <a:ext cx="2909010" cy="3733158"/>
            </a:xfrm>
            <a:prstGeom prst="roundRect">
              <a:avLst>
                <a:gd name="adj" fmla="val 6589"/>
              </a:avLst>
            </a:prstGeom>
            <a:solidFill>
              <a:schemeClr val="bg1"/>
            </a:solidFill>
            <a:ln w="57150">
              <a:solidFill>
                <a:schemeClr val="accent6"/>
              </a:solidFill>
            </a:ln>
            <a:scene3d>
              <a:camera prst="perspectiveFront">
                <a:rot lat="0" lon="21594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ZoneTexte 50">
              <a:extLst>
                <a:ext uri="{FF2B5EF4-FFF2-40B4-BE49-F238E27FC236}">
                  <a16:creationId xmlns:a16="http://schemas.microsoft.com/office/drawing/2014/main" id="{AB04DC14-1AB6-59C2-3427-1085E1D048FA}"/>
                </a:ext>
              </a:extLst>
            </p:cNvPr>
            <p:cNvSpPr txBox="1"/>
            <p:nvPr/>
          </p:nvSpPr>
          <p:spPr>
            <a:xfrm>
              <a:off x="1961697" y="1947034"/>
              <a:ext cx="2671163" cy="954107"/>
            </a:xfrm>
            <a:prstGeom prst="rect">
              <a:avLst/>
            </a:prstGeom>
            <a:noFill/>
            <a:scene3d>
              <a:camera prst="perspectiveFront">
                <a:rot lat="0" lon="21594000" rev="0"/>
              </a:camera>
              <a:lightRig rig="threePt" dir="t"/>
            </a:scene3d>
          </p:spPr>
          <p:txBody>
            <a:bodyPr wrap="square" rtlCol="0">
              <a:spAutoFit/>
            </a:bodyPr>
            <a:lstStyle/>
            <a:p>
              <a:r>
                <a:rPr lang="en-US" sz="2800" b="1" dirty="0">
                  <a:solidFill>
                    <a:schemeClr val="accent6"/>
                  </a:solidFill>
                  <a:latin typeface="Biome" panose="020B0604020202020204" pitchFamily="34" charset="0"/>
                  <a:ea typeface="STHupo" panose="02010800040101010101" pitchFamily="2" charset="-122"/>
                  <a:cs typeface="Biome" panose="020B0604020202020204" pitchFamily="34" charset="0"/>
                </a:rPr>
                <a:t>Phone display</a:t>
              </a:r>
            </a:p>
          </p:txBody>
        </p:sp>
        <p:sp>
          <p:nvSpPr>
            <p:cNvPr id="52" name="ZoneTexte 51">
              <a:extLst>
                <a:ext uri="{FF2B5EF4-FFF2-40B4-BE49-F238E27FC236}">
                  <a16:creationId xmlns:a16="http://schemas.microsoft.com/office/drawing/2014/main" id="{553BC3E3-9333-9BB2-FFD9-C607AFB55575}"/>
                </a:ext>
              </a:extLst>
            </p:cNvPr>
            <p:cNvSpPr txBox="1"/>
            <p:nvPr/>
          </p:nvSpPr>
          <p:spPr>
            <a:xfrm>
              <a:off x="1961697" y="3082809"/>
              <a:ext cx="1543942"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Technology</a:t>
              </a:r>
              <a:endParaRPr lang="en-US" dirty="0">
                <a:solidFill>
                  <a:schemeClr val="accent6"/>
                </a:solidFill>
              </a:endParaRPr>
            </a:p>
          </p:txBody>
        </p:sp>
        <p:sp>
          <p:nvSpPr>
            <p:cNvPr id="53" name="ZoneTexte 52">
              <a:extLst>
                <a:ext uri="{FF2B5EF4-FFF2-40B4-BE49-F238E27FC236}">
                  <a16:creationId xmlns:a16="http://schemas.microsoft.com/office/drawing/2014/main" id="{1E5CBDBB-A50E-6761-8D36-F9DB7469DA10}"/>
                </a:ext>
              </a:extLst>
            </p:cNvPr>
            <p:cNvSpPr txBox="1"/>
            <p:nvPr/>
          </p:nvSpPr>
          <p:spPr>
            <a:xfrm>
              <a:off x="3201624" y="3130121"/>
              <a:ext cx="1431236" cy="307777"/>
            </a:xfrm>
            <a:prstGeom prst="rect">
              <a:avLst/>
            </a:prstGeom>
            <a:noFill/>
            <a:scene3d>
              <a:camera prst="perspectiveFront">
                <a:rot lat="0" lon="21594000" rev="0"/>
              </a:camera>
              <a:lightRig rig="threePt" dir="t"/>
            </a:scene3d>
          </p:spPr>
          <p:txBody>
            <a:bodyPr wrap="square" rtlCol="0">
              <a:spAutoFit/>
            </a:bodyPr>
            <a:lstStyle/>
            <a:p>
              <a:pPr algn="r"/>
              <a:r>
                <a:rPr lang="en-US" sz="1400" b="1" dirty="0">
                  <a:solidFill>
                    <a:schemeClr val="bg2">
                      <a:lumMod val="50000"/>
                    </a:schemeClr>
                  </a:solidFill>
                </a:rPr>
                <a:t>LCD</a:t>
              </a:r>
              <a:endParaRPr lang="en-US" sz="1400" dirty="0">
                <a:solidFill>
                  <a:schemeClr val="bg2">
                    <a:lumMod val="50000"/>
                  </a:schemeClr>
                </a:solidFill>
              </a:endParaRPr>
            </a:p>
          </p:txBody>
        </p:sp>
        <p:cxnSp>
          <p:nvCxnSpPr>
            <p:cNvPr id="54" name="Connecteur droit 53">
              <a:extLst>
                <a:ext uri="{FF2B5EF4-FFF2-40B4-BE49-F238E27FC236}">
                  <a16:creationId xmlns:a16="http://schemas.microsoft.com/office/drawing/2014/main" id="{4B111C46-6394-02E8-F8CB-665E9EB4E091}"/>
                </a:ext>
              </a:extLst>
            </p:cNvPr>
            <p:cNvCxnSpPr>
              <a:cxnSpLocks/>
            </p:cNvCxnSpPr>
            <p:nvPr/>
          </p:nvCxnSpPr>
          <p:spPr>
            <a:xfrm>
              <a:off x="3335355" y="3333273"/>
              <a:ext cx="792522"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55" name="ZoneTexte 54">
              <a:extLst>
                <a:ext uri="{FF2B5EF4-FFF2-40B4-BE49-F238E27FC236}">
                  <a16:creationId xmlns:a16="http://schemas.microsoft.com/office/drawing/2014/main" id="{75D613CA-B03E-F655-A7A9-CB83653D30C5}"/>
                </a:ext>
              </a:extLst>
            </p:cNvPr>
            <p:cNvSpPr txBox="1"/>
            <p:nvPr/>
          </p:nvSpPr>
          <p:spPr>
            <a:xfrm>
              <a:off x="1961697" y="3592878"/>
              <a:ext cx="1431236"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Surface</a:t>
              </a:r>
              <a:endParaRPr lang="en-US" dirty="0">
                <a:solidFill>
                  <a:schemeClr val="accent6"/>
                </a:solidFill>
              </a:endParaRPr>
            </a:p>
          </p:txBody>
        </p:sp>
        <p:sp>
          <p:nvSpPr>
            <p:cNvPr id="56" name="ZoneTexte 55">
              <a:extLst>
                <a:ext uri="{FF2B5EF4-FFF2-40B4-BE49-F238E27FC236}">
                  <a16:creationId xmlns:a16="http://schemas.microsoft.com/office/drawing/2014/main" id="{459BBD2C-D171-7A3B-65F7-89CB8FE6EB68}"/>
                </a:ext>
              </a:extLst>
            </p:cNvPr>
            <p:cNvSpPr txBox="1"/>
            <p:nvPr/>
          </p:nvSpPr>
          <p:spPr>
            <a:xfrm>
              <a:off x="3201624" y="3661592"/>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97.4 cm</a:t>
              </a:r>
              <a:r>
                <a:rPr lang="en-US" sz="1200" b="1" baseline="30000" dirty="0">
                  <a:solidFill>
                    <a:schemeClr val="bg2">
                      <a:lumMod val="50000"/>
                    </a:schemeClr>
                  </a:solidFill>
                </a:rPr>
                <a:t>2</a:t>
              </a:r>
              <a:endParaRPr lang="en-US" sz="1200" dirty="0">
                <a:solidFill>
                  <a:schemeClr val="bg2">
                    <a:lumMod val="50000"/>
                  </a:schemeClr>
                </a:solidFill>
              </a:endParaRPr>
            </a:p>
          </p:txBody>
        </p:sp>
        <p:cxnSp>
          <p:nvCxnSpPr>
            <p:cNvPr id="57" name="Connecteur droit 56">
              <a:extLst>
                <a:ext uri="{FF2B5EF4-FFF2-40B4-BE49-F238E27FC236}">
                  <a16:creationId xmlns:a16="http://schemas.microsoft.com/office/drawing/2014/main" id="{0A5458B9-D26A-5478-7491-CFA0D92E40FB}"/>
                </a:ext>
              </a:extLst>
            </p:cNvPr>
            <p:cNvCxnSpPr>
              <a:cxnSpLocks/>
            </p:cNvCxnSpPr>
            <p:nvPr/>
          </p:nvCxnSpPr>
          <p:spPr>
            <a:xfrm>
              <a:off x="2927369" y="3843342"/>
              <a:ext cx="952481"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58" name="ZoneTexte 57">
              <a:extLst>
                <a:ext uri="{FF2B5EF4-FFF2-40B4-BE49-F238E27FC236}">
                  <a16:creationId xmlns:a16="http://schemas.microsoft.com/office/drawing/2014/main" id="{95C855D7-3286-AABC-826C-B592E93D0B67}"/>
                </a:ext>
              </a:extLst>
            </p:cNvPr>
            <p:cNvSpPr txBox="1"/>
            <p:nvPr/>
          </p:nvSpPr>
          <p:spPr>
            <a:xfrm>
              <a:off x="1961697" y="4097590"/>
              <a:ext cx="1431236"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Resolution</a:t>
              </a:r>
              <a:endParaRPr lang="en-US" dirty="0">
                <a:solidFill>
                  <a:schemeClr val="accent6"/>
                </a:solidFill>
              </a:endParaRPr>
            </a:p>
          </p:txBody>
        </p:sp>
        <p:sp>
          <p:nvSpPr>
            <p:cNvPr id="59" name="ZoneTexte 58">
              <a:extLst>
                <a:ext uri="{FF2B5EF4-FFF2-40B4-BE49-F238E27FC236}">
                  <a16:creationId xmlns:a16="http://schemas.microsoft.com/office/drawing/2014/main" id="{07888D1F-0A0B-1E0B-CBBF-709B50CAFEF6}"/>
                </a:ext>
              </a:extLst>
            </p:cNvPr>
            <p:cNvSpPr txBox="1"/>
            <p:nvPr/>
          </p:nvSpPr>
          <p:spPr>
            <a:xfrm>
              <a:off x="3192480" y="4166304"/>
              <a:ext cx="1596054"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1080 x 2340 pixels</a:t>
              </a:r>
              <a:endParaRPr lang="en-US" sz="1200" dirty="0">
                <a:solidFill>
                  <a:schemeClr val="bg2">
                    <a:lumMod val="50000"/>
                  </a:schemeClr>
                </a:solidFill>
              </a:endParaRPr>
            </a:p>
          </p:txBody>
        </p:sp>
        <p:cxnSp>
          <p:nvCxnSpPr>
            <p:cNvPr id="60" name="Connecteur droit 59">
              <a:extLst>
                <a:ext uri="{FF2B5EF4-FFF2-40B4-BE49-F238E27FC236}">
                  <a16:creationId xmlns:a16="http://schemas.microsoft.com/office/drawing/2014/main" id="{3051CEE4-9CFA-CE61-6E63-C645865476BD}"/>
                </a:ext>
              </a:extLst>
            </p:cNvPr>
            <p:cNvCxnSpPr>
              <a:cxnSpLocks/>
            </p:cNvCxnSpPr>
            <p:nvPr/>
          </p:nvCxnSpPr>
          <p:spPr>
            <a:xfrm>
              <a:off x="3254398" y="4355800"/>
              <a:ext cx="138535"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649D217B-D301-F957-108E-BCE813E4EE44}"/>
                </a:ext>
              </a:extLst>
            </p:cNvPr>
            <p:cNvSpPr txBox="1"/>
            <p:nvPr/>
          </p:nvSpPr>
          <p:spPr>
            <a:xfrm>
              <a:off x="1961696" y="4621902"/>
              <a:ext cx="2149444"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chemeClr val="accent6"/>
                  </a:solidFill>
                </a:rPr>
                <a:t>Pixels density</a:t>
              </a:r>
              <a:endParaRPr lang="en-US" dirty="0">
                <a:solidFill>
                  <a:schemeClr val="accent6"/>
                </a:solidFill>
              </a:endParaRPr>
            </a:p>
          </p:txBody>
        </p:sp>
        <p:sp>
          <p:nvSpPr>
            <p:cNvPr id="62" name="ZoneTexte 61">
              <a:extLst>
                <a:ext uri="{FF2B5EF4-FFF2-40B4-BE49-F238E27FC236}">
                  <a16:creationId xmlns:a16="http://schemas.microsoft.com/office/drawing/2014/main" id="{29D5CF95-DE2E-30B2-7B96-F9FE428489D2}"/>
                </a:ext>
              </a:extLst>
            </p:cNvPr>
            <p:cNvSpPr txBox="1"/>
            <p:nvPr/>
          </p:nvSpPr>
          <p:spPr>
            <a:xfrm>
              <a:off x="3201624" y="4690616"/>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410 </a:t>
              </a:r>
              <a:r>
                <a:rPr lang="en-US" sz="1200" b="1" dirty="0" err="1">
                  <a:solidFill>
                    <a:schemeClr val="bg2">
                      <a:lumMod val="50000"/>
                    </a:schemeClr>
                  </a:solidFill>
                </a:rPr>
                <a:t>ppp</a:t>
              </a:r>
              <a:endParaRPr lang="en-US" sz="1200" dirty="0">
                <a:solidFill>
                  <a:schemeClr val="bg2">
                    <a:lumMod val="50000"/>
                  </a:schemeClr>
                </a:solidFill>
              </a:endParaRPr>
            </a:p>
          </p:txBody>
        </p:sp>
        <p:cxnSp>
          <p:nvCxnSpPr>
            <p:cNvPr id="63" name="Connecteur droit 62">
              <a:extLst>
                <a:ext uri="{FF2B5EF4-FFF2-40B4-BE49-F238E27FC236}">
                  <a16:creationId xmlns:a16="http://schemas.microsoft.com/office/drawing/2014/main" id="{3B74557C-2F39-7C0D-E2F8-1FBBCCAED386}"/>
                </a:ext>
              </a:extLst>
            </p:cNvPr>
            <p:cNvCxnSpPr>
              <a:cxnSpLocks/>
            </p:cNvCxnSpPr>
            <p:nvPr/>
          </p:nvCxnSpPr>
          <p:spPr>
            <a:xfrm>
              <a:off x="3582536" y="4871107"/>
              <a:ext cx="347947"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A82B1DF9-697F-8DA6-3180-55D48DF25569}"/>
                </a:ext>
              </a:extLst>
            </p:cNvPr>
            <p:cNvSpPr txBox="1"/>
            <p:nvPr/>
          </p:nvSpPr>
          <p:spPr>
            <a:xfrm>
              <a:off x="1961696" y="5085629"/>
              <a:ext cx="1784887" cy="369332"/>
            </a:xfrm>
            <a:prstGeom prst="rect">
              <a:avLst/>
            </a:prstGeom>
            <a:noFill/>
            <a:scene3d>
              <a:camera prst="perspectiveFront">
                <a:rot lat="0" lon="21594000" rev="0"/>
              </a:camera>
              <a:lightRig rig="threePt" dir="t"/>
            </a:scene3d>
          </p:spPr>
          <p:txBody>
            <a:bodyPr wrap="square" rtlCol="0">
              <a:spAutoFit/>
            </a:bodyPr>
            <a:lstStyle/>
            <a:p>
              <a:r>
                <a:rPr lang="en-US" b="1" dirty="0" err="1">
                  <a:solidFill>
                    <a:schemeClr val="accent6"/>
                  </a:solidFill>
                </a:rPr>
                <a:t>Localisation</a:t>
              </a:r>
              <a:endParaRPr lang="en-US" dirty="0">
                <a:solidFill>
                  <a:schemeClr val="accent6"/>
                </a:solidFill>
              </a:endParaRPr>
            </a:p>
          </p:txBody>
        </p:sp>
        <p:sp>
          <p:nvSpPr>
            <p:cNvPr id="65" name="ZoneTexte 64">
              <a:extLst>
                <a:ext uri="{FF2B5EF4-FFF2-40B4-BE49-F238E27FC236}">
                  <a16:creationId xmlns:a16="http://schemas.microsoft.com/office/drawing/2014/main" id="{3D47D7B9-19F9-B2DD-24C0-71ACC34889FE}"/>
                </a:ext>
              </a:extLst>
            </p:cNvPr>
            <p:cNvSpPr txBox="1"/>
            <p:nvPr/>
          </p:nvSpPr>
          <p:spPr>
            <a:xfrm>
              <a:off x="3201624" y="5154343"/>
              <a:ext cx="1431236" cy="276999"/>
            </a:xfrm>
            <a:prstGeom prst="rect">
              <a:avLst/>
            </a:prstGeom>
            <a:noFill/>
            <a:scene3d>
              <a:camera prst="perspectiveFront">
                <a:rot lat="0" lon="21594000" rev="0"/>
              </a:camera>
              <a:lightRig rig="threePt" dir="t"/>
            </a:scene3d>
          </p:spPr>
          <p:txBody>
            <a:bodyPr wrap="square" rtlCol="0">
              <a:spAutoFit/>
            </a:bodyPr>
            <a:lstStyle/>
            <a:p>
              <a:pPr algn="r"/>
              <a:r>
                <a:rPr lang="en-US" sz="1200" b="1" dirty="0">
                  <a:solidFill>
                    <a:schemeClr val="bg2">
                      <a:lumMod val="50000"/>
                    </a:schemeClr>
                  </a:solidFill>
                </a:rPr>
                <a:t>China</a:t>
              </a:r>
              <a:endParaRPr lang="en-US" sz="1200" dirty="0">
                <a:solidFill>
                  <a:schemeClr val="bg2">
                    <a:lumMod val="50000"/>
                  </a:schemeClr>
                </a:solidFill>
              </a:endParaRPr>
            </a:p>
          </p:txBody>
        </p:sp>
        <p:cxnSp>
          <p:nvCxnSpPr>
            <p:cNvPr id="66" name="Connecteur droit 65">
              <a:extLst>
                <a:ext uri="{FF2B5EF4-FFF2-40B4-BE49-F238E27FC236}">
                  <a16:creationId xmlns:a16="http://schemas.microsoft.com/office/drawing/2014/main" id="{D35826CF-CFC3-5314-2808-1E20B4D914C6}"/>
                </a:ext>
              </a:extLst>
            </p:cNvPr>
            <p:cNvCxnSpPr>
              <a:cxnSpLocks/>
            </p:cNvCxnSpPr>
            <p:nvPr/>
          </p:nvCxnSpPr>
          <p:spPr>
            <a:xfrm>
              <a:off x="3437337" y="5336093"/>
              <a:ext cx="636188" cy="0"/>
            </a:xfrm>
            <a:prstGeom prst="line">
              <a:avLst/>
            </a:prstGeom>
            <a:ln w="12700">
              <a:solidFill>
                <a:schemeClr val="bg2">
                  <a:lumMod val="75000"/>
                </a:schemeClr>
              </a:solidFill>
              <a:prstDash val="sysDot"/>
            </a:ln>
            <a:scene3d>
              <a:camera prst="perspectiveFront">
                <a:rot lat="0" lon="21594000" rev="0"/>
              </a:camera>
              <a:lightRig rig="threePt" dir="t"/>
            </a:scene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053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Agenda</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41</a:t>
            </a:fld>
            <a:endParaRPr lang="fr-FR" dirty="0"/>
          </a:p>
        </p:txBody>
      </p:sp>
      <p:sp>
        <p:nvSpPr>
          <p:cNvPr id="7" name="Titre 1">
            <a:extLst>
              <a:ext uri="{FF2B5EF4-FFF2-40B4-BE49-F238E27FC236}">
                <a16:creationId xmlns:a16="http://schemas.microsoft.com/office/drawing/2014/main" id="{9C8021C7-0C72-30F0-CCE6-48A8908A298A}"/>
              </a:ext>
            </a:extLst>
          </p:cNvPr>
          <p:cNvSpPr txBox="1">
            <a:spLocks/>
          </p:cNvSpPr>
          <p:nvPr/>
        </p:nvSpPr>
        <p:spPr>
          <a:xfrm>
            <a:off x="0" y="2640769"/>
            <a:ext cx="12192000" cy="720676"/>
          </a:xfrm>
          <a:prstGeom prst="rect">
            <a:avLst/>
          </a:prstGeom>
        </p:spPr>
        <p:txBody>
          <a:bodyPr vert="horz" lIns="0" tIns="0" rIns="0" bIns="0" rtlCol="0" anchor="t" anchorCtr="0">
            <a:normAutofit/>
          </a:bodyPr>
          <a:lstStyle>
            <a:lvl1pPr algn="r"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sz="3200" dirty="0"/>
              <a:t>Impact assessment</a:t>
            </a:r>
            <a:endParaRPr lang="en-US" dirty="0"/>
          </a:p>
        </p:txBody>
      </p:sp>
      <p:sp>
        <p:nvSpPr>
          <p:cNvPr id="3" name="Sous-titre 2">
            <a:extLst>
              <a:ext uri="{FF2B5EF4-FFF2-40B4-BE49-F238E27FC236}">
                <a16:creationId xmlns:a16="http://schemas.microsoft.com/office/drawing/2014/main" id="{E78726CB-5A9C-9DE0-F148-FC863220DF29}"/>
              </a:ext>
            </a:extLst>
          </p:cNvPr>
          <p:cNvSpPr txBox="1">
            <a:spLocks/>
          </p:cNvSpPr>
          <p:nvPr/>
        </p:nvSpPr>
        <p:spPr>
          <a:xfrm>
            <a:off x="0" y="3761717"/>
            <a:ext cx="12192000" cy="832104"/>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Assigning numbers</a:t>
            </a:r>
            <a:endParaRPr lang="en-US" sz="1800" dirty="0"/>
          </a:p>
        </p:txBody>
      </p:sp>
    </p:spTree>
    <p:extLst>
      <p:ext uri="{BB962C8B-B14F-4D97-AF65-F5344CB8AC3E}">
        <p14:creationId xmlns:p14="http://schemas.microsoft.com/office/powerpoint/2010/main" val="3295406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3- Impact assessment</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42</a:t>
            </a:fld>
            <a:endParaRPr lang="fr-FR" dirty="0"/>
          </a:p>
        </p:txBody>
      </p:sp>
      <p:cxnSp>
        <p:nvCxnSpPr>
          <p:cNvPr id="32" name="Connecteur droit 31">
            <a:extLst>
              <a:ext uri="{FF2B5EF4-FFF2-40B4-BE49-F238E27FC236}">
                <a16:creationId xmlns:a16="http://schemas.microsoft.com/office/drawing/2014/main" id="{91CF877B-50AB-8B25-5C2A-2312264F3861}"/>
              </a:ext>
            </a:extLst>
          </p:cNvPr>
          <p:cNvCxnSpPr>
            <a:cxnSpLocks/>
          </p:cNvCxnSpPr>
          <p:nvPr/>
        </p:nvCxnSpPr>
        <p:spPr>
          <a:xfrm>
            <a:off x="8959163" y="6038824"/>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 coins arrondis 49">
            <a:extLst>
              <a:ext uri="{FF2B5EF4-FFF2-40B4-BE49-F238E27FC236}">
                <a16:creationId xmlns:a16="http://schemas.microsoft.com/office/drawing/2014/main" id="{D3DC1E13-C720-0175-7F2E-0487A31DBF1C}"/>
              </a:ext>
            </a:extLst>
          </p:cNvPr>
          <p:cNvSpPr/>
          <p:nvPr/>
        </p:nvSpPr>
        <p:spPr>
          <a:xfrm>
            <a:off x="1608898" y="1680628"/>
            <a:ext cx="5402579" cy="474097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Life cycle assessment framework</a:t>
            </a:r>
          </a:p>
        </p:txBody>
      </p:sp>
      <p:cxnSp>
        <p:nvCxnSpPr>
          <p:cNvPr id="51" name="Connecteur droit avec flèche 50">
            <a:extLst>
              <a:ext uri="{FF2B5EF4-FFF2-40B4-BE49-F238E27FC236}">
                <a16:creationId xmlns:a16="http://schemas.microsoft.com/office/drawing/2014/main" id="{90F622BD-C078-DF6F-70C0-1CC9D5A9B961}"/>
              </a:ext>
            </a:extLst>
          </p:cNvPr>
          <p:cNvCxnSpPr>
            <a:cxnSpLocks/>
          </p:cNvCxnSpPr>
          <p:nvPr/>
        </p:nvCxnSpPr>
        <p:spPr>
          <a:xfrm flipH="1">
            <a:off x="4059966" y="2809789"/>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CB4A8169-7036-7F7E-EE89-AD2F7377C190}"/>
              </a:ext>
            </a:extLst>
          </p:cNvPr>
          <p:cNvCxnSpPr>
            <a:cxnSpLocks/>
          </p:cNvCxnSpPr>
          <p:nvPr/>
        </p:nvCxnSpPr>
        <p:spPr>
          <a:xfrm>
            <a:off x="2986234" y="3347952"/>
            <a:ext cx="0" cy="394726"/>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D5E7194E-EFD5-1432-9548-D54BBDF3F32C}"/>
              </a:ext>
            </a:extLst>
          </p:cNvPr>
          <p:cNvCxnSpPr>
            <a:cxnSpLocks/>
          </p:cNvCxnSpPr>
          <p:nvPr/>
        </p:nvCxnSpPr>
        <p:spPr>
          <a:xfrm>
            <a:off x="2986234" y="4819564"/>
            <a:ext cx="0" cy="394726"/>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8F7422DB-DB60-CE29-B3AC-15B52A20D129}"/>
              </a:ext>
            </a:extLst>
          </p:cNvPr>
          <p:cNvCxnSpPr>
            <a:cxnSpLocks/>
          </p:cNvCxnSpPr>
          <p:nvPr/>
        </p:nvCxnSpPr>
        <p:spPr>
          <a:xfrm flipH="1">
            <a:off x="4059966" y="4283400"/>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5671B646-3A7E-131A-9633-6CCCFEFCE7A2}"/>
              </a:ext>
            </a:extLst>
          </p:cNvPr>
          <p:cNvCxnSpPr>
            <a:cxnSpLocks/>
          </p:cNvCxnSpPr>
          <p:nvPr/>
        </p:nvCxnSpPr>
        <p:spPr>
          <a:xfrm flipH="1">
            <a:off x="4059965" y="5739399"/>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 coins arrondis 60">
            <a:extLst>
              <a:ext uri="{FF2B5EF4-FFF2-40B4-BE49-F238E27FC236}">
                <a16:creationId xmlns:a16="http://schemas.microsoft.com/office/drawing/2014/main" id="{A6202EBD-CD68-BD7C-C990-0CEBB03A2EDD}"/>
              </a:ext>
            </a:extLst>
          </p:cNvPr>
          <p:cNvSpPr/>
          <p:nvPr/>
        </p:nvSpPr>
        <p:spPr>
          <a:xfrm>
            <a:off x="7626127" y="2723118"/>
            <a:ext cx="3127598" cy="2538210"/>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b="1" dirty="0">
                <a:solidFill>
                  <a:schemeClr val="tx1"/>
                </a:solidFill>
              </a:rPr>
              <a:t>Direct applications:</a:t>
            </a:r>
          </a:p>
          <a:p>
            <a:endParaRPr lang="en-US" dirty="0">
              <a:solidFill>
                <a:schemeClr val="tx1"/>
              </a:solidFill>
            </a:endParaRPr>
          </a:p>
          <a:p>
            <a:pPr marL="285750" indent="-285750">
              <a:buClr>
                <a:schemeClr val="accent3"/>
              </a:buClr>
              <a:buFont typeface="Wingdings" panose="05000000000000000000" pitchFamily="2" charset="2"/>
              <a:buChar char="q"/>
            </a:pPr>
            <a:r>
              <a:rPr lang="en-US" dirty="0">
                <a:solidFill>
                  <a:schemeClr val="tx1"/>
                </a:solidFill>
              </a:rPr>
              <a:t>Product development and improvement</a:t>
            </a:r>
          </a:p>
          <a:p>
            <a:pPr marL="285750" indent="-285750">
              <a:buClr>
                <a:schemeClr val="accent3"/>
              </a:buClr>
              <a:buFont typeface="Wingdings" panose="05000000000000000000" pitchFamily="2" charset="2"/>
              <a:buChar char="q"/>
            </a:pPr>
            <a:r>
              <a:rPr lang="en-US" dirty="0">
                <a:solidFill>
                  <a:schemeClr val="tx1"/>
                </a:solidFill>
              </a:rPr>
              <a:t>Strategic planning</a:t>
            </a:r>
          </a:p>
          <a:p>
            <a:pPr marL="285750" indent="-285750">
              <a:buClr>
                <a:schemeClr val="accent3"/>
              </a:buClr>
              <a:buFont typeface="Wingdings" panose="05000000000000000000" pitchFamily="2" charset="2"/>
              <a:buChar char="q"/>
            </a:pPr>
            <a:r>
              <a:rPr lang="en-US" dirty="0">
                <a:solidFill>
                  <a:schemeClr val="tx1"/>
                </a:solidFill>
              </a:rPr>
              <a:t>Public policy making</a:t>
            </a:r>
          </a:p>
          <a:p>
            <a:pPr marL="285750" indent="-285750">
              <a:buClr>
                <a:schemeClr val="accent3"/>
              </a:buClr>
              <a:buFont typeface="Wingdings" panose="05000000000000000000" pitchFamily="2" charset="2"/>
              <a:buChar char="q"/>
            </a:pPr>
            <a:r>
              <a:rPr lang="en-US" dirty="0">
                <a:solidFill>
                  <a:schemeClr val="tx1"/>
                </a:solidFill>
              </a:rPr>
              <a:t>Marketing</a:t>
            </a:r>
          </a:p>
          <a:p>
            <a:pPr marL="285750" indent="-285750">
              <a:buClr>
                <a:schemeClr val="accent3"/>
              </a:buClr>
              <a:buFont typeface="Wingdings" panose="05000000000000000000" pitchFamily="2" charset="2"/>
              <a:buChar char="q"/>
            </a:pPr>
            <a:r>
              <a:rPr lang="en-US" dirty="0">
                <a:solidFill>
                  <a:schemeClr val="tx1"/>
                </a:solidFill>
              </a:rPr>
              <a:t>Other</a:t>
            </a:r>
          </a:p>
        </p:txBody>
      </p:sp>
      <p:cxnSp>
        <p:nvCxnSpPr>
          <p:cNvPr id="62" name="Connecteur droit avec flèche 61">
            <a:extLst>
              <a:ext uri="{FF2B5EF4-FFF2-40B4-BE49-F238E27FC236}">
                <a16:creationId xmlns:a16="http://schemas.microsoft.com/office/drawing/2014/main" id="{6DCE1BF8-BEC6-8662-2E63-31C0D298D5F1}"/>
              </a:ext>
            </a:extLst>
          </p:cNvPr>
          <p:cNvCxnSpPr>
            <a:cxnSpLocks/>
          </p:cNvCxnSpPr>
          <p:nvPr/>
        </p:nvCxnSpPr>
        <p:spPr>
          <a:xfrm flipH="1">
            <a:off x="7088916" y="3994325"/>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Espace réservé du contenu 2">
            <a:extLst>
              <a:ext uri="{FF2B5EF4-FFF2-40B4-BE49-F238E27FC236}">
                <a16:creationId xmlns:a16="http://schemas.microsoft.com/office/drawing/2014/main" id="{9E27899D-83B2-F0D0-3971-771AE4DB0454}"/>
              </a:ext>
            </a:extLst>
          </p:cNvPr>
          <p:cNvSpPr txBox="1">
            <a:spLocks/>
          </p:cNvSpPr>
          <p:nvPr/>
        </p:nvSpPr>
        <p:spPr>
          <a:xfrm>
            <a:off x="6750414" y="6282118"/>
            <a:ext cx="875713" cy="27896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t>ISO 14040</a:t>
            </a:r>
            <a:endParaRPr lang="fr-FR" sz="1000" dirty="0">
              <a:latin typeface="+mn-lt"/>
            </a:endParaRPr>
          </a:p>
        </p:txBody>
      </p:sp>
      <p:grpSp>
        <p:nvGrpSpPr>
          <p:cNvPr id="8" name="Groupe 7">
            <a:extLst>
              <a:ext uri="{FF2B5EF4-FFF2-40B4-BE49-F238E27FC236}">
                <a16:creationId xmlns:a16="http://schemas.microsoft.com/office/drawing/2014/main" id="{E8CCC2CB-9536-598C-4F8F-4D6AB0969120}"/>
              </a:ext>
            </a:extLst>
          </p:cNvPr>
          <p:cNvGrpSpPr/>
          <p:nvPr/>
        </p:nvGrpSpPr>
        <p:grpSpPr>
          <a:xfrm>
            <a:off x="2024700" y="2385583"/>
            <a:ext cx="1923068" cy="855626"/>
            <a:chOff x="2024700" y="2385583"/>
            <a:chExt cx="1923068" cy="855626"/>
          </a:xfrm>
        </p:grpSpPr>
        <p:sp>
          <p:nvSpPr>
            <p:cNvPr id="46" name="Rectangle : coins arrondis 45">
              <a:extLst>
                <a:ext uri="{FF2B5EF4-FFF2-40B4-BE49-F238E27FC236}">
                  <a16:creationId xmlns:a16="http://schemas.microsoft.com/office/drawing/2014/main" id="{A62E6788-1712-A9E6-9812-773EBB700A5B}"/>
                </a:ext>
              </a:extLst>
            </p:cNvPr>
            <p:cNvSpPr/>
            <p:nvPr/>
          </p:nvSpPr>
          <p:spPr>
            <a:xfrm>
              <a:off x="2024700" y="2385583"/>
              <a:ext cx="1923068" cy="848412"/>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solidFill>
                    <a:schemeClr val="tx1"/>
                  </a:solidFill>
                </a:rPr>
                <a:t>Goal and scope definition</a:t>
              </a:r>
            </a:p>
          </p:txBody>
        </p:sp>
        <p:sp>
          <p:nvSpPr>
            <p:cNvPr id="3" name="Espace réservé du contenu 2">
              <a:extLst>
                <a:ext uri="{FF2B5EF4-FFF2-40B4-BE49-F238E27FC236}">
                  <a16:creationId xmlns:a16="http://schemas.microsoft.com/office/drawing/2014/main" id="{0C13EAFB-24B6-5B52-594E-5BBCC3AB59F3}"/>
                </a:ext>
              </a:extLst>
            </p:cNvPr>
            <p:cNvSpPr txBox="1">
              <a:spLocks/>
            </p:cNvSpPr>
            <p:nvPr/>
          </p:nvSpPr>
          <p:spPr>
            <a:xfrm>
              <a:off x="2110522" y="2962241"/>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t>1</a:t>
              </a:r>
              <a:endParaRPr lang="fr-FR" sz="1000" dirty="0">
                <a:latin typeface="+mn-lt"/>
              </a:endParaRPr>
            </a:p>
          </p:txBody>
        </p:sp>
      </p:grpSp>
      <p:grpSp>
        <p:nvGrpSpPr>
          <p:cNvPr id="10" name="Groupe 9">
            <a:extLst>
              <a:ext uri="{FF2B5EF4-FFF2-40B4-BE49-F238E27FC236}">
                <a16:creationId xmlns:a16="http://schemas.microsoft.com/office/drawing/2014/main" id="{A0D172F9-C5C2-3E9D-3D4C-F64C662B8F94}"/>
              </a:ext>
            </a:extLst>
          </p:cNvPr>
          <p:cNvGrpSpPr/>
          <p:nvPr/>
        </p:nvGrpSpPr>
        <p:grpSpPr>
          <a:xfrm>
            <a:off x="2024700" y="3859194"/>
            <a:ext cx="1923068" cy="848412"/>
            <a:chOff x="2024700" y="3859194"/>
            <a:chExt cx="1923068" cy="848412"/>
          </a:xfrm>
        </p:grpSpPr>
        <p:sp>
          <p:nvSpPr>
            <p:cNvPr id="47" name="Rectangle : coins arrondis 46">
              <a:extLst>
                <a:ext uri="{FF2B5EF4-FFF2-40B4-BE49-F238E27FC236}">
                  <a16:creationId xmlns:a16="http://schemas.microsoft.com/office/drawing/2014/main" id="{FF0C4715-A6D9-E8C5-F865-B0083CB170F4}"/>
                </a:ext>
              </a:extLst>
            </p:cNvPr>
            <p:cNvSpPr/>
            <p:nvPr/>
          </p:nvSpPr>
          <p:spPr>
            <a:xfrm>
              <a:off x="2024700" y="3859194"/>
              <a:ext cx="1923068" cy="848412"/>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Inventory analysis</a:t>
              </a:r>
            </a:p>
          </p:txBody>
        </p:sp>
        <p:sp>
          <p:nvSpPr>
            <p:cNvPr id="4" name="Espace réservé du contenu 2">
              <a:extLst>
                <a:ext uri="{FF2B5EF4-FFF2-40B4-BE49-F238E27FC236}">
                  <a16:creationId xmlns:a16="http://schemas.microsoft.com/office/drawing/2014/main" id="{BC296581-4400-A2A8-B985-501CABB9C92D}"/>
                </a:ext>
              </a:extLst>
            </p:cNvPr>
            <p:cNvSpPr txBox="1">
              <a:spLocks/>
            </p:cNvSpPr>
            <p:nvPr/>
          </p:nvSpPr>
          <p:spPr>
            <a:xfrm>
              <a:off x="2110524" y="4426608"/>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2</a:t>
              </a:r>
            </a:p>
          </p:txBody>
        </p:sp>
      </p:grpSp>
      <p:grpSp>
        <p:nvGrpSpPr>
          <p:cNvPr id="11" name="Groupe 10">
            <a:extLst>
              <a:ext uri="{FF2B5EF4-FFF2-40B4-BE49-F238E27FC236}">
                <a16:creationId xmlns:a16="http://schemas.microsoft.com/office/drawing/2014/main" id="{0D0C08F7-C555-577C-E48C-84273DCA5135}"/>
              </a:ext>
            </a:extLst>
          </p:cNvPr>
          <p:cNvGrpSpPr/>
          <p:nvPr/>
        </p:nvGrpSpPr>
        <p:grpSpPr>
          <a:xfrm>
            <a:off x="2024700" y="5332806"/>
            <a:ext cx="1923068" cy="848412"/>
            <a:chOff x="2024700" y="5332806"/>
            <a:chExt cx="1923068" cy="848412"/>
          </a:xfrm>
        </p:grpSpPr>
        <p:sp>
          <p:nvSpPr>
            <p:cNvPr id="48" name="Rectangle : coins arrondis 47">
              <a:extLst>
                <a:ext uri="{FF2B5EF4-FFF2-40B4-BE49-F238E27FC236}">
                  <a16:creationId xmlns:a16="http://schemas.microsoft.com/office/drawing/2014/main" id="{54603683-C3BF-9241-B349-BB35B062B2C9}"/>
                </a:ext>
              </a:extLst>
            </p:cNvPr>
            <p:cNvSpPr/>
            <p:nvPr/>
          </p:nvSpPr>
          <p:spPr>
            <a:xfrm>
              <a:off x="2024700" y="5332806"/>
              <a:ext cx="1923068" cy="848412"/>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Impact assessment</a:t>
              </a:r>
            </a:p>
          </p:txBody>
        </p:sp>
        <p:sp>
          <p:nvSpPr>
            <p:cNvPr id="6" name="Espace réservé du contenu 2">
              <a:extLst>
                <a:ext uri="{FF2B5EF4-FFF2-40B4-BE49-F238E27FC236}">
                  <a16:creationId xmlns:a16="http://schemas.microsoft.com/office/drawing/2014/main" id="{4668AD0E-1110-DA16-41FD-BCA60D06AED1}"/>
                </a:ext>
              </a:extLst>
            </p:cNvPr>
            <p:cNvSpPr txBox="1">
              <a:spLocks/>
            </p:cNvSpPr>
            <p:nvPr/>
          </p:nvSpPr>
          <p:spPr>
            <a:xfrm>
              <a:off x="2110524" y="5901008"/>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3</a:t>
              </a:r>
            </a:p>
          </p:txBody>
        </p:sp>
      </p:grpSp>
      <p:grpSp>
        <p:nvGrpSpPr>
          <p:cNvPr id="12" name="Groupe 11">
            <a:extLst>
              <a:ext uri="{FF2B5EF4-FFF2-40B4-BE49-F238E27FC236}">
                <a16:creationId xmlns:a16="http://schemas.microsoft.com/office/drawing/2014/main" id="{D86136A8-226E-C71C-AC00-1746B7B0D0F5}"/>
              </a:ext>
            </a:extLst>
          </p:cNvPr>
          <p:cNvGrpSpPr/>
          <p:nvPr/>
        </p:nvGrpSpPr>
        <p:grpSpPr>
          <a:xfrm>
            <a:off x="4639502" y="2385583"/>
            <a:ext cx="1923068" cy="3795635"/>
            <a:chOff x="4639502" y="2385583"/>
            <a:chExt cx="1923068" cy="3795635"/>
          </a:xfrm>
        </p:grpSpPr>
        <p:sp>
          <p:nvSpPr>
            <p:cNvPr id="49" name="Rectangle : coins arrondis 48">
              <a:extLst>
                <a:ext uri="{FF2B5EF4-FFF2-40B4-BE49-F238E27FC236}">
                  <a16:creationId xmlns:a16="http://schemas.microsoft.com/office/drawing/2014/main" id="{6665824A-9594-DBA4-E2D0-D92DE8C70232}"/>
                </a:ext>
              </a:extLst>
            </p:cNvPr>
            <p:cNvSpPr/>
            <p:nvPr/>
          </p:nvSpPr>
          <p:spPr>
            <a:xfrm>
              <a:off x="4639502" y="2385583"/>
              <a:ext cx="1923068" cy="3795635"/>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Interpretation</a:t>
              </a:r>
            </a:p>
          </p:txBody>
        </p:sp>
        <p:sp>
          <p:nvSpPr>
            <p:cNvPr id="7" name="Espace réservé du contenu 2">
              <a:extLst>
                <a:ext uri="{FF2B5EF4-FFF2-40B4-BE49-F238E27FC236}">
                  <a16:creationId xmlns:a16="http://schemas.microsoft.com/office/drawing/2014/main" id="{B2E4B7CD-E5B0-97E2-6863-896FE7E54F8D}"/>
                </a:ext>
              </a:extLst>
            </p:cNvPr>
            <p:cNvSpPr txBox="1">
              <a:spLocks/>
            </p:cNvSpPr>
            <p:nvPr/>
          </p:nvSpPr>
          <p:spPr>
            <a:xfrm>
              <a:off x="4784176" y="5819184"/>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4</a:t>
              </a:r>
            </a:p>
          </p:txBody>
        </p:sp>
      </p:grpSp>
    </p:spTree>
    <p:extLst>
      <p:ext uri="{BB962C8B-B14F-4D97-AF65-F5344CB8AC3E}">
        <p14:creationId xmlns:p14="http://schemas.microsoft.com/office/powerpoint/2010/main" val="1533747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t>Impact </a:t>
            </a:r>
            <a:r>
              <a:rPr lang="fr-FR" dirty="0" err="1"/>
              <a:t>assessment</a:t>
            </a:r>
            <a:r>
              <a:rPr lang="fr-FR" dirty="0"/>
              <a:t> </a:t>
            </a:r>
            <a:r>
              <a:rPr lang="en-US" dirty="0"/>
              <a:t>= produce g</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43</a:t>
            </a:fld>
            <a:endParaRPr lang="fr-FR" dirty="0"/>
          </a:p>
        </p:txBody>
      </p:sp>
      <p:sp>
        <p:nvSpPr>
          <p:cNvPr id="4" name="Accolade ouvrante 3">
            <a:extLst>
              <a:ext uri="{FF2B5EF4-FFF2-40B4-BE49-F238E27FC236}">
                <a16:creationId xmlns:a16="http://schemas.microsoft.com/office/drawing/2014/main" id="{204C0830-D83B-F17A-27CE-AE739AE47681}"/>
              </a:ext>
            </a:extLst>
          </p:cNvPr>
          <p:cNvSpPr/>
          <p:nvPr/>
        </p:nvSpPr>
        <p:spPr>
          <a:xfrm>
            <a:off x="3804600" y="1473601"/>
            <a:ext cx="427379" cy="3294619"/>
          </a:xfrm>
          <a:prstGeom prst="leftBrace">
            <a:avLst>
              <a:gd name="adj1" fmla="val 57171"/>
              <a:gd name="adj2" fmla="val 5000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B798CE4-B2DF-F824-7400-90DC8782CD11}"/>
                  </a:ext>
                </a:extLst>
              </p:cNvPr>
              <p:cNvSpPr txBox="1"/>
              <p:nvPr/>
            </p:nvSpPr>
            <p:spPr>
              <a:xfrm>
                <a:off x="4351154" y="3152213"/>
                <a:ext cx="339560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9600" b="0" i="0" smtClean="0">
                          <a:solidFill>
                            <a:schemeClr val="accent4"/>
                          </a:solidFill>
                          <a:latin typeface="Cambria Math" panose="02040503050406030204" pitchFamily="18" charset="0"/>
                        </a:rPr>
                        <m:t>g</m:t>
                      </m:r>
                      <m:r>
                        <a:rPr lang="fr-FR" sz="9600" b="0" i="1" smtClean="0">
                          <a:solidFill>
                            <a:schemeClr val="tx1">
                              <a:lumMod val="65000"/>
                              <a:lumOff val="35000"/>
                            </a:schemeClr>
                          </a:solidFill>
                          <a:latin typeface="Cambria Math" panose="02040503050406030204" pitchFamily="18" charset="0"/>
                        </a:rPr>
                        <m:t>=</m:t>
                      </m:r>
                      <m:r>
                        <a:rPr lang="fr-FR" sz="9600" b="0" i="1" smtClean="0">
                          <a:solidFill>
                            <a:schemeClr val="tx1">
                              <a:lumMod val="65000"/>
                              <a:lumOff val="35000"/>
                            </a:schemeClr>
                          </a:solidFill>
                          <a:latin typeface="Cambria Math" panose="02040503050406030204" pitchFamily="18" charset="0"/>
                        </a:rPr>
                        <m:t>𝐵</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AB798CE4-B2DF-F824-7400-90DC8782CD11}"/>
                  </a:ext>
                </a:extLst>
              </p:cNvPr>
              <p:cNvSpPr txBox="1">
                <a:spLocks noRot="1" noChangeAspect="1" noMove="1" noResize="1" noEditPoints="1" noAdjustHandles="1" noChangeArrowheads="1" noChangeShapeType="1" noTextEdit="1"/>
              </p:cNvSpPr>
              <p:nvPr/>
            </p:nvSpPr>
            <p:spPr>
              <a:xfrm>
                <a:off x="4351154" y="3152213"/>
                <a:ext cx="3395609"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0CAA6A8-8F87-E10B-3241-0E65C98E9AA1}"/>
                  </a:ext>
                </a:extLst>
              </p:cNvPr>
              <p:cNvSpPr txBox="1"/>
              <p:nvPr/>
            </p:nvSpPr>
            <p:spPr>
              <a:xfrm>
                <a:off x="7742764" y="1417185"/>
                <a:ext cx="105400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7" name="ZoneTexte 6">
                <a:extLst>
                  <a:ext uri="{FF2B5EF4-FFF2-40B4-BE49-F238E27FC236}">
                    <a16:creationId xmlns:a16="http://schemas.microsoft.com/office/drawing/2014/main" id="{40CAA6A8-8F87-E10B-3241-0E65C98E9AA1}"/>
                  </a:ext>
                </a:extLst>
              </p:cNvPr>
              <p:cNvSpPr txBox="1">
                <a:spLocks noRot="1" noChangeAspect="1" noMove="1" noResize="1" noEditPoints="1" noAdjustHandles="1" noChangeArrowheads="1" noChangeShapeType="1" noTextEdit="1"/>
              </p:cNvSpPr>
              <p:nvPr/>
            </p:nvSpPr>
            <p:spPr>
              <a:xfrm>
                <a:off x="7742764" y="1417185"/>
                <a:ext cx="1054006" cy="14773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5D20A84-2304-65EF-41F5-01916CE26AD1}"/>
                  </a:ext>
                </a:extLst>
              </p:cNvPr>
              <p:cNvSpPr txBox="1"/>
              <p:nvPr/>
            </p:nvSpPr>
            <p:spPr>
              <a:xfrm>
                <a:off x="5286929" y="1416419"/>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8" name="ZoneTexte 7">
                <a:extLst>
                  <a:ext uri="{FF2B5EF4-FFF2-40B4-BE49-F238E27FC236}">
                    <a16:creationId xmlns:a16="http://schemas.microsoft.com/office/drawing/2014/main" id="{35D20A84-2304-65EF-41F5-01916CE26AD1}"/>
                  </a:ext>
                </a:extLst>
              </p:cNvPr>
              <p:cNvSpPr txBox="1">
                <a:spLocks noRot="1" noChangeAspect="1" noMove="1" noResize="1" noEditPoints="1" noAdjustHandles="1" noChangeArrowheads="1" noChangeShapeType="1" noTextEdit="1"/>
              </p:cNvSpPr>
              <p:nvPr/>
            </p:nvSpPr>
            <p:spPr>
              <a:xfrm>
                <a:off x="5286929" y="1416419"/>
                <a:ext cx="1199046" cy="14773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3F217EA6-7690-AB56-EE6F-3B32FA448C26}"/>
                  </a:ext>
                </a:extLst>
              </p:cNvPr>
              <p:cNvSpPr txBox="1"/>
              <p:nvPr/>
            </p:nvSpPr>
            <p:spPr>
              <a:xfrm>
                <a:off x="6549681" y="1416419"/>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9" name="ZoneTexte 8">
                <a:extLst>
                  <a:ext uri="{FF2B5EF4-FFF2-40B4-BE49-F238E27FC236}">
                    <a16:creationId xmlns:a16="http://schemas.microsoft.com/office/drawing/2014/main" id="{3F217EA6-7690-AB56-EE6F-3B32FA448C26}"/>
                  </a:ext>
                </a:extLst>
              </p:cNvPr>
              <p:cNvSpPr txBox="1">
                <a:spLocks noRot="1" noChangeAspect="1" noMove="1" noResize="1" noEditPoints="1" noAdjustHandles="1" noChangeArrowheads="1" noChangeShapeType="1" noTextEdit="1"/>
              </p:cNvSpPr>
              <p:nvPr/>
            </p:nvSpPr>
            <p:spPr>
              <a:xfrm>
                <a:off x="6549681" y="1416419"/>
                <a:ext cx="1070037" cy="14773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E86D26E-18D4-AAD8-ED51-76541298F64F}"/>
                  </a:ext>
                </a:extLst>
              </p:cNvPr>
              <p:cNvSpPr txBox="1"/>
              <p:nvPr/>
            </p:nvSpPr>
            <p:spPr>
              <a:xfrm>
                <a:off x="4397751" y="1416419"/>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CE86D26E-18D4-AAD8-ED51-76541298F64F}"/>
                  </a:ext>
                </a:extLst>
              </p:cNvPr>
              <p:cNvSpPr txBox="1">
                <a:spLocks noRot="1" noChangeAspect="1" noMove="1" noResize="1" noEditPoints="1" noAdjustHandles="1" noChangeArrowheads="1" noChangeShapeType="1" noTextEdit="1"/>
              </p:cNvSpPr>
              <p:nvPr/>
            </p:nvSpPr>
            <p:spPr>
              <a:xfrm>
                <a:off x="4397751" y="1416419"/>
                <a:ext cx="873251" cy="1477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2F547654-B2B0-1642-4A57-06B8CCA8BCAC}"/>
                  </a:ext>
                </a:extLst>
              </p:cNvPr>
              <p:cNvSpPr txBox="1"/>
              <p:nvPr/>
            </p:nvSpPr>
            <p:spPr>
              <a:xfrm>
                <a:off x="7322921" y="1512809"/>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1" name="ZoneTexte 10">
                <a:extLst>
                  <a:ext uri="{FF2B5EF4-FFF2-40B4-BE49-F238E27FC236}">
                    <a16:creationId xmlns:a16="http://schemas.microsoft.com/office/drawing/2014/main" id="{2F547654-B2B0-1642-4A57-06B8CCA8BCAC}"/>
                  </a:ext>
                </a:extLst>
              </p:cNvPr>
              <p:cNvSpPr txBox="1">
                <a:spLocks noRot="1" noChangeAspect="1" noMove="1" noResize="1" noEditPoints="1" noAdjustHandles="1" noChangeArrowheads="1" noChangeShapeType="1" noTextEdit="1"/>
              </p:cNvSpPr>
              <p:nvPr/>
            </p:nvSpPr>
            <p:spPr>
              <a:xfrm>
                <a:off x="7322921" y="1512809"/>
                <a:ext cx="703718" cy="553998"/>
              </a:xfrm>
              <a:prstGeom prst="rect">
                <a:avLst/>
              </a:prstGeom>
              <a:blipFill>
                <a:blip r:embed="rId9"/>
                <a:stretch>
                  <a:fillRect/>
                </a:stretch>
              </a:blipFill>
            </p:spPr>
            <p:txBody>
              <a:bodyPr/>
              <a:lstStyle/>
              <a:p>
                <a:r>
                  <a:rPr lang="en-US">
                    <a:noFill/>
                  </a:rPr>
                  <a:t> </a:t>
                </a:r>
              </a:p>
            </p:txBody>
          </p:sp>
        </mc:Fallback>
      </mc:AlternateContent>
      <p:grpSp>
        <p:nvGrpSpPr>
          <p:cNvPr id="12" name="Groupe 11">
            <a:extLst>
              <a:ext uri="{FF2B5EF4-FFF2-40B4-BE49-F238E27FC236}">
                <a16:creationId xmlns:a16="http://schemas.microsoft.com/office/drawing/2014/main" id="{B0660CDF-2883-2716-5503-A55153908F9C}"/>
              </a:ext>
            </a:extLst>
          </p:cNvPr>
          <p:cNvGrpSpPr/>
          <p:nvPr/>
        </p:nvGrpSpPr>
        <p:grpSpPr>
          <a:xfrm>
            <a:off x="7426910" y="3123002"/>
            <a:ext cx="2184572" cy="1478094"/>
            <a:chOff x="7293797" y="3123002"/>
            <a:chExt cx="2184572" cy="147809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0BA6525B-4E3C-EB2B-A15A-8EBC51B9E565}"/>
                    </a:ext>
                  </a:extLst>
                </p:cNvPr>
                <p:cNvSpPr txBox="1"/>
                <p:nvPr/>
              </p:nvSpPr>
              <p:spPr>
                <a:xfrm>
                  <a:off x="8486880" y="3123768"/>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1FB1861C-8358-599F-FFA3-8FC11C1EC520}"/>
                    </a:ext>
                  </a:extLst>
                </p:cNvPr>
                <p:cNvSpPr txBox="1">
                  <a:spLocks noRot="1" noChangeAspect="1" noMove="1" noResize="1" noEditPoints="1" noAdjustHandles="1" noChangeArrowheads="1" noChangeShapeType="1" noTextEdit="1"/>
                </p:cNvSpPr>
                <p:nvPr/>
              </p:nvSpPr>
              <p:spPr>
                <a:xfrm>
                  <a:off x="8486880" y="3123768"/>
                  <a:ext cx="991489" cy="1477328"/>
                </a:xfrm>
                <a:prstGeom prst="rect">
                  <a:avLst/>
                </a:prstGeom>
                <a:blipFill>
                  <a:blip r:embed="rId10"/>
                  <a:stretch>
                    <a:fillRect l="-41772" r="-37975" b="-330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5F994FF8-CED7-975F-CFD6-3521B37D7073}"/>
                    </a:ext>
                  </a:extLst>
                </p:cNvPr>
                <p:cNvSpPr txBox="1"/>
                <p:nvPr/>
              </p:nvSpPr>
              <p:spPr>
                <a:xfrm>
                  <a:off x="7293797" y="3123002"/>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628B8F27-B697-84C9-4D93-150CAE929E54}"/>
                    </a:ext>
                  </a:extLst>
                </p:cNvPr>
                <p:cNvSpPr txBox="1">
                  <a:spLocks noRot="1" noChangeAspect="1" noMove="1" noResize="1" noEditPoints="1" noAdjustHandles="1" noChangeArrowheads="1" noChangeShapeType="1" noTextEdit="1"/>
                </p:cNvSpPr>
                <p:nvPr/>
              </p:nvSpPr>
              <p:spPr>
                <a:xfrm>
                  <a:off x="7293797" y="3123002"/>
                  <a:ext cx="1070037" cy="1477328"/>
                </a:xfrm>
                <a:prstGeom prst="rect">
                  <a:avLst/>
                </a:prstGeom>
                <a:blipFill>
                  <a:blip r:embed="rId11"/>
                  <a:stretch>
                    <a:fillRect l="-24706" r="-24706" b="-508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621F5271-CA8E-0581-A587-3AA643E604BC}"/>
                    </a:ext>
                  </a:extLst>
                </p:cNvPr>
                <p:cNvSpPr txBox="1"/>
                <p:nvPr/>
              </p:nvSpPr>
              <p:spPr>
                <a:xfrm>
                  <a:off x="8067037" y="3219392"/>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053A8912-5358-DE66-12F7-614DCFD760C0}"/>
                    </a:ext>
                  </a:extLst>
                </p:cNvPr>
                <p:cNvSpPr txBox="1">
                  <a:spLocks noRot="1" noChangeAspect="1" noMove="1" noResize="1" noEditPoints="1" noAdjustHandles="1" noChangeArrowheads="1" noChangeShapeType="1" noTextEdit="1"/>
                </p:cNvSpPr>
                <p:nvPr/>
              </p:nvSpPr>
              <p:spPr>
                <a:xfrm>
                  <a:off x="8067037" y="3219392"/>
                  <a:ext cx="703718" cy="553998"/>
                </a:xfrm>
                <a:prstGeom prst="rect">
                  <a:avLst/>
                </a:prstGeom>
                <a:blipFill>
                  <a:blip r:embed="rId12"/>
                  <a:stretch>
                    <a:fillRect l="-1786" r="-16071" b="-4444"/>
                  </a:stretch>
                </a:blipFill>
              </p:spPr>
              <p:txBody>
                <a:bodyPr/>
                <a:lstStyle/>
                <a:p>
                  <a:r>
                    <a:rPr lang="fr-FR">
                      <a:noFill/>
                    </a:rPr>
                    <a:t> </a:t>
                  </a:r>
                </a:p>
              </p:txBody>
            </p:sp>
          </mc:Fallback>
        </mc:AlternateContent>
      </p:grpSp>
    </p:spTree>
    <p:extLst>
      <p:ext uri="{BB962C8B-B14F-4D97-AF65-F5344CB8AC3E}">
        <p14:creationId xmlns:p14="http://schemas.microsoft.com/office/powerpoint/2010/main" val="4113614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65091-C20A-4611-BD0C-E8893ED07A79}"/>
              </a:ext>
            </a:extLst>
          </p:cNvPr>
          <p:cNvSpPr>
            <a:spLocks noGrp="1"/>
          </p:cNvSpPr>
          <p:nvPr>
            <p:ph type="title"/>
          </p:nvPr>
        </p:nvSpPr>
        <p:spPr/>
        <p:txBody>
          <a:bodyPr/>
          <a:lstStyle/>
          <a:p>
            <a:r>
              <a:rPr lang="fr-FR" dirty="0"/>
              <a:t>Challenges of impact </a:t>
            </a:r>
            <a:r>
              <a:rPr lang="fr-FR" dirty="0" err="1"/>
              <a:t>assessment</a:t>
            </a:r>
            <a:endParaRPr lang="en-US" dirty="0"/>
          </a:p>
        </p:txBody>
      </p:sp>
      <p:sp>
        <p:nvSpPr>
          <p:cNvPr id="4" name="Espace réservé du numéro de diapositive 3">
            <a:extLst>
              <a:ext uri="{FF2B5EF4-FFF2-40B4-BE49-F238E27FC236}">
                <a16:creationId xmlns:a16="http://schemas.microsoft.com/office/drawing/2014/main" id="{0CF3D35D-B263-4ADF-AA2E-0F99F1261BFA}"/>
              </a:ext>
            </a:extLst>
          </p:cNvPr>
          <p:cNvSpPr>
            <a:spLocks noGrp="1"/>
          </p:cNvSpPr>
          <p:nvPr>
            <p:ph type="sldNum" sz="quarter" idx="12"/>
          </p:nvPr>
        </p:nvSpPr>
        <p:spPr/>
        <p:txBody>
          <a:bodyPr/>
          <a:lstStyle/>
          <a:p>
            <a:fld id="{3F394568-A123-CF43-B37D-0430507FD9CE}" type="slidenum">
              <a:rPr lang="en-US" noProof="0" smtClean="0"/>
              <a:pPr/>
              <a:t>44</a:t>
            </a:fld>
            <a:endParaRPr lang="en-US" noProof="0" dirty="0"/>
          </a:p>
        </p:txBody>
      </p:sp>
      <p:sp>
        <p:nvSpPr>
          <p:cNvPr id="7" name="Espace réservé du contenu 2">
            <a:extLst>
              <a:ext uri="{FF2B5EF4-FFF2-40B4-BE49-F238E27FC236}">
                <a16:creationId xmlns:a16="http://schemas.microsoft.com/office/drawing/2014/main" id="{67008BD5-366C-4AC4-A969-0F940AA880A3}"/>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Environmental impacts of human activities are complex</a:t>
            </a:r>
          </a:p>
          <a:p>
            <a:pPr marL="884238" lvl="1" indent="-342900" defTabSz="2271004">
              <a:lnSpc>
                <a:spcPct val="120000"/>
              </a:lnSpc>
              <a:spcBef>
                <a:spcPts val="0"/>
              </a:spcBef>
              <a:buClr>
                <a:schemeClr val="accent1"/>
              </a:buClr>
              <a:buFont typeface="Wingdings" panose="05000000000000000000" pitchFamily="2" charset="2"/>
              <a:buChar char="q"/>
              <a:defRPr/>
            </a:pPr>
            <a:r>
              <a:rPr lang="en-US" dirty="0"/>
              <a:t>Global warming</a:t>
            </a:r>
          </a:p>
          <a:p>
            <a:pPr marL="884238" lvl="1" indent="-342900" defTabSz="2271004">
              <a:lnSpc>
                <a:spcPct val="120000"/>
              </a:lnSpc>
              <a:spcBef>
                <a:spcPts val="0"/>
              </a:spcBef>
              <a:buClr>
                <a:schemeClr val="accent1"/>
              </a:buClr>
              <a:buFont typeface="Wingdings" panose="05000000000000000000" pitchFamily="2" charset="2"/>
              <a:buChar char="q"/>
              <a:defRPr/>
            </a:pPr>
            <a:r>
              <a:rPr lang="en-US" dirty="0"/>
              <a:t>Destruction of forest</a:t>
            </a:r>
          </a:p>
          <a:p>
            <a:pPr marL="884238" lvl="1" indent="-342900" defTabSz="2271004">
              <a:lnSpc>
                <a:spcPct val="120000"/>
              </a:lnSpc>
              <a:spcBef>
                <a:spcPts val="0"/>
              </a:spcBef>
              <a:buClr>
                <a:schemeClr val="accent1"/>
              </a:buClr>
              <a:buFont typeface="Wingdings" panose="05000000000000000000" pitchFamily="2" charset="2"/>
              <a:buChar char="q"/>
              <a:defRPr/>
            </a:pPr>
            <a:r>
              <a:rPr lang="en-US" dirty="0"/>
              <a:t>Pollution of land, water and air</a:t>
            </a:r>
          </a:p>
          <a:p>
            <a:pPr marL="884238" lvl="1" indent="-342900" defTabSz="2271004">
              <a:lnSpc>
                <a:spcPct val="120000"/>
              </a:lnSpc>
              <a:spcBef>
                <a:spcPts val="0"/>
              </a:spcBef>
              <a:buClr>
                <a:schemeClr val="accent1"/>
              </a:buClr>
              <a:buFont typeface="Wingdings" panose="05000000000000000000" pitchFamily="2" charset="2"/>
              <a:buChar char="q"/>
              <a:defRPr/>
            </a:pPr>
            <a:r>
              <a:rPr lang="en-US" dirty="0"/>
              <a:t>Consumption of non-renewable resources</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Impact assessment methods standardize evaluations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Impact categories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Units and aggregation methods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Mid-point and end-point impacts</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p:txBody>
      </p:sp>
    </p:spTree>
    <p:extLst>
      <p:ext uri="{BB962C8B-B14F-4D97-AF65-F5344CB8AC3E}">
        <p14:creationId xmlns:p14="http://schemas.microsoft.com/office/powerpoint/2010/main" val="3505034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EU resources on impact assessment</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45</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587324" cy="5436524"/>
          </a:xfrm>
        </p:spPr>
        <p:txBody>
          <a:bodyPr>
            <a:noAutofit/>
          </a:bodyPr>
          <a:lstStyle/>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EPLCA : European Platform on LCA (European Commission)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DG ENV : responsible for the EU Commission's policies on the environment</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JRC (Joint Research Centre) : Scientific support to EF development</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1800" dirty="0"/>
          </a:p>
          <a:p>
            <a:pPr marL="884238" lvl="1" indent="-342900" defTabSz="2271004">
              <a:lnSpc>
                <a:spcPct val="120000"/>
              </a:lnSpc>
              <a:spcBef>
                <a:spcPts val="0"/>
              </a:spcBef>
              <a:buClr>
                <a:schemeClr val="accent1"/>
              </a:buClr>
              <a:buFont typeface="Wingdings" panose="05000000000000000000" pitchFamily="2" charset="2"/>
              <a:buChar char="q"/>
              <a:defRPr/>
            </a:pPr>
            <a:endParaRPr lang="en-US" sz="18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b="1" dirty="0"/>
              <a:t>ILCD 2010 (International Life Cycle Data system)</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Technical guidance</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LCI &amp; LCIA phases</a:t>
            </a:r>
          </a:p>
        </p:txBody>
      </p:sp>
      <p:pic>
        <p:nvPicPr>
          <p:cNvPr id="4" name="Graphique 3">
            <a:extLst>
              <a:ext uri="{FF2B5EF4-FFF2-40B4-BE49-F238E27FC236}">
                <a16:creationId xmlns:a16="http://schemas.microsoft.com/office/drawing/2014/main" id="{1DC31E70-5371-494B-AD8B-E9834EADC4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9011" y="1495075"/>
            <a:ext cx="3232118" cy="802457"/>
          </a:xfrm>
          <a:prstGeom prst="rect">
            <a:avLst/>
          </a:prstGeom>
        </p:spPr>
      </p:pic>
      <p:pic>
        <p:nvPicPr>
          <p:cNvPr id="11" name="Image 10" descr="Une image contenant Police, Graphique, conception&#10;&#10;Description générée automatiquement">
            <a:extLst>
              <a:ext uri="{FF2B5EF4-FFF2-40B4-BE49-F238E27FC236}">
                <a16:creationId xmlns:a16="http://schemas.microsoft.com/office/drawing/2014/main" id="{06A85B64-4CDC-86FF-F3DC-0EBAA82863B4}"/>
              </a:ext>
            </a:extLst>
          </p:cNvPr>
          <p:cNvPicPr>
            <a:picLocks noChangeAspect="1"/>
          </p:cNvPicPr>
          <p:nvPr/>
        </p:nvPicPr>
        <p:blipFill>
          <a:blip r:embed="rId5"/>
          <a:stretch>
            <a:fillRect/>
          </a:stretch>
        </p:blipFill>
        <p:spPr>
          <a:xfrm>
            <a:off x="7507908" y="4024343"/>
            <a:ext cx="1241370" cy="1116144"/>
          </a:xfrm>
          <a:prstGeom prst="rect">
            <a:avLst/>
          </a:prstGeom>
        </p:spPr>
      </p:pic>
    </p:spTree>
    <p:extLst>
      <p:ext uri="{BB962C8B-B14F-4D97-AF65-F5344CB8AC3E}">
        <p14:creationId xmlns:p14="http://schemas.microsoft.com/office/powerpoint/2010/main" val="4238273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EU resources on impact assessment</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46</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587324" cy="5436524"/>
          </a:xfrm>
        </p:spPr>
        <p:txBody>
          <a:bodyPr>
            <a:noAutofit/>
          </a:bodyPr>
          <a:lstStyle/>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EPLCA : European Platform on LCA (European Commission)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DG ENV : responsible for the EU Commission's policies on the environment</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JRC (Joint Research Centre) : Scientific support to environmental footprint development</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1800" dirty="0"/>
          </a:p>
          <a:p>
            <a:pPr marL="884238" lvl="1" indent="-342900" defTabSz="2271004">
              <a:lnSpc>
                <a:spcPct val="120000"/>
              </a:lnSpc>
              <a:spcBef>
                <a:spcPts val="0"/>
              </a:spcBef>
              <a:buClr>
                <a:schemeClr val="accent1"/>
              </a:buClr>
              <a:buFont typeface="Wingdings" panose="05000000000000000000" pitchFamily="2" charset="2"/>
              <a:buChar char="q"/>
              <a:defRPr/>
            </a:pPr>
            <a:endParaRPr lang="en-US" sz="18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EF (Environmental Footprint) 2013 : LCA methods</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b="1" dirty="0"/>
              <a:t>Recommendation 2021/2279 of the EU Commission</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PEF : products</a:t>
            </a:r>
          </a:p>
          <a:p>
            <a:pPr marL="1798638" lvl="3" indent="-342900" defTabSz="2271004">
              <a:lnSpc>
                <a:spcPct val="120000"/>
              </a:lnSpc>
              <a:spcBef>
                <a:spcPts val="0"/>
              </a:spcBef>
              <a:buClr>
                <a:schemeClr val="accent1"/>
              </a:buClr>
              <a:buFont typeface="Wingdings" panose="05000000000000000000" pitchFamily="2" charset="2"/>
              <a:buChar char="q"/>
              <a:defRPr/>
            </a:pPr>
            <a:r>
              <a:rPr lang="en-US" sz="1200" dirty="0"/>
              <a:t>Provides impacts </a:t>
            </a:r>
            <a:r>
              <a:rPr lang="en-US" sz="1200"/>
              <a:t>for elementary </a:t>
            </a:r>
            <a:r>
              <a:rPr lang="en-US" sz="1200" dirty="0"/>
              <a:t>flows</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OEF : </a:t>
            </a:r>
            <a:r>
              <a:rPr lang="en-US" sz="1400" dirty="0" err="1"/>
              <a:t>organisations</a:t>
            </a:r>
            <a:r>
              <a:rPr lang="en-US" sz="1400" dirty="0"/>
              <a:t> </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Data &amp; tools development</a:t>
            </a:r>
          </a:p>
          <a:p>
            <a:pPr marL="1341438" lvl="2" indent="-342900" defTabSz="2271004">
              <a:lnSpc>
                <a:spcPct val="120000"/>
              </a:lnSpc>
              <a:spcBef>
                <a:spcPts val="0"/>
              </a:spcBef>
              <a:buClr>
                <a:schemeClr val="accent1"/>
              </a:buClr>
              <a:buFont typeface="Wingdings" panose="05000000000000000000" pitchFamily="2" charset="2"/>
              <a:buChar char="q"/>
              <a:defRPr/>
            </a:pPr>
            <a:endParaRPr lang="en-US" sz="14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Standardizing environmental impacts and their assessment</a:t>
            </a:r>
          </a:p>
        </p:txBody>
      </p:sp>
      <p:pic>
        <p:nvPicPr>
          <p:cNvPr id="10" name="Image 9" descr="Une image contenant dessin humoristique, jaune&#10;&#10;Description générée automatiquement">
            <a:extLst>
              <a:ext uri="{FF2B5EF4-FFF2-40B4-BE49-F238E27FC236}">
                <a16:creationId xmlns:a16="http://schemas.microsoft.com/office/drawing/2014/main" id="{2B5077DF-ECEB-25F0-6A3C-A3F3C529E3B9}"/>
              </a:ext>
            </a:extLst>
          </p:cNvPr>
          <p:cNvPicPr>
            <a:picLocks noChangeAspect="1"/>
          </p:cNvPicPr>
          <p:nvPr/>
        </p:nvPicPr>
        <p:blipFill>
          <a:blip r:embed="rId2"/>
          <a:stretch>
            <a:fillRect/>
          </a:stretch>
        </p:blipFill>
        <p:spPr>
          <a:xfrm>
            <a:off x="7653835" y="4042399"/>
            <a:ext cx="1095443" cy="1098088"/>
          </a:xfrm>
          <a:prstGeom prst="rect">
            <a:avLst/>
          </a:prstGeom>
        </p:spPr>
      </p:pic>
      <p:pic>
        <p:nvPicPr>
          <p:cNvPr id="8" name="Graphique 7">
            <a:extLst>
              <a:ext uri="{FF2B5EF4-FFF2-40B4-BE49-F238E27FC236}">
                <a16:creationId xmlns:a16="http://schemas.microsoft.com/office/drawing/2014/main" id="{2DAB42FF-5D61-4DCB-8559-5F42EF5D22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9011" y="1495075"/>
            <a:ext cx="3232118" cy="802457"/>
          </a:xfrm>
          <a:prstGeom prst="rect">
            <a:avLst/>
          </a:prstGeom>
        </p:spPr>
      </p:pic>
    </p:spTree>
    <p:extLst>
      <p:ext uri="{BB962C8B-B14F-4D97-AF65-F5344CB8AC3E}">
        <p14:creationId xmlns:p14="http://schemas.microsoft.com/office/powerpoint/2010/main" val="2731352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t>EU EF </a:t>
            </a:r>
            <a:r>
              <a:rPr lang="fr-FR" dirty="0" err="1"/>
              <a:t>provides</a:t>
            </a:r>
            <a:r>
              <a:rPr lang="fr-FR" dirty="0"/>
              <a:t> matrix B</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47</a:t>
            </a:fld>
            <a:endParaRPr lang="fr-FR" dirty="0"/>
          </a:p>
        </p:txBody>
      </p:sp>
      <p:sp>
        <p:nvSpPr>
          <p:cNvPr id="4" name="Accolade ouvrante 3">
            <a:extLst>
              <a:ext uri="{FF2B5EF4-FFF2-40B4-BE49-F238E27FC236}">
                <a16:creationId xmlns:a16="http://schemas.microsoft.com/office/drawing/2014/main" id="{204C0830-D83B-F17A-27CE-AE739AE47681}"/>
              </a:ext>
            </a:extLst>
          </p:cNvPr>
          <p:cNvSpPr/>
          <p:nvPr/>
        </p:nvSpPr>
        <p:spPr>
          <a:xfrm>
            <a:off x="3804600" y="1473601"/>
            <a:ext cx="427379" cy="3294619"/>
          </a:xfrm>
          <a:prstGeom prst="leftBrace">
            <a:avLst>
              <a:gd name="adj1" fmla="val 57171"/>
              <a:gd name="adj2" fmla="val 50000"/>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B798CE4-B2DF-F824-7400-90DC8782CD11}"/>
                  </a:ext>
                </a:extLst>
              </p:cNvPr>
              <p:cNvSpPr txBox="1"/>
              <p:nvPr/>
            </p:nvSpPr>
            <p:spPr>
              <a:xfrm>
                <a:off x="4351154" y="3152213"/>
                <a:ext cx="339560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fr-FR" sz="9600" b="0" i="0" smtClean="0">
                          <a:solidFill>
                            <a:schemeClr val="tx1">
                              <a:lumMod val="65000"/>
                              <a:lumOff val="35000"/>
                            </a:schemeClr>
                          </a:solidFill>
                          <a:latin typeface="Cambria Math" panose="02040503050406030204" pitchFamily="18" charset="0"/>
                        </a:rPr>
                        <m:t>g</m:t>
                      </m:r>
                      <m:r>
                        <a:rPr lang="fr-FR" sz="9600" b="0" i="1" smtClean="0">
                          <a:solidFill>
                            <a:schemeClr val="tx1">
                              <a:lumMod val="65000"/>
                              <a:lumOff val="35000"/>
                            </a:schemeClr>
                          </a:solidFill>
                          <a:latin typeface="Cambria Math" panose="02040503050406030204" pitchFamily="18" charset="0"/>
                        </a:rPr>
                        <m:t>=</m:t>
                      </m:r>
                      <m:r>
                        <a:rPr lang="fr-FR" sz="9600" b="0" i="1" smtClean="0">
                          <a:solidFill>
                            <a:schemeClr val="accent4"/>
                          </a:solidFill>
                          <a:latin typeface="Cambria Math" panose="02040503050406030204" pitchFamily="18" charset="0"/>
                        </a:rPr>
                        <m:t>𝐵</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AB798CE4-B2DF-F824-7400-90DC8782CD11}"/>
                  </a:ext>
                </a:extLst>
              </p:cNvPr>
              <p:cNvSpPr txBox="1">
                <a:spLocks noRot="1" noChangeAspect="1" noMove="1" noResize="1" noEditPoints="1" noAdjustHandles="1" noChangeArrowheads="1" noChangeShapeType="1" noTextEdit="1"/>
              </p:cNvSpPr>
              <p:nvPr/>
            </p:nvSpPr>
            <p:spPr>
              <a:xfrm>
                <a:off x="4351154" y="3152213"/>
                <a:ext cx="3395609" cy="147732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40CAA6A8-8F87-E10B-3241-0E65C98E9AA1}"/>
                  </a:ext>
                </a:extLst>
              </p:cNvPr>
              <p:cNvSpPr txBox="1"/>
              <p:nvPr/>
            </p:nvSpPr>
            <p:spPr>
              <a:xfrm>
                <a:off x="7742764" y="1417185"/>
                <a:ext cx="105400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7" name="ZoneTexte 6">
                <a:extLst>
                  <a:ext uri="{FF2B5EF4-FFF2-40B4-BE49-F238E27FC236}">
                    <a16:creationId xmlns:a16="http://schemas.microsoft.com/office/drawing/2014/main" id="{40CAA6A8-8F87-E10B-3241-0E65C98E9AA1}"/>
                  </a:ext>
                </a:extLst>
              </p:cNvPr>
              <p:cNvSpPr txBox="1">
                <a:spLocks noRot="1" noChangeAspect="1" noMove="1" noResize="1" noEditPoints="1" noAdjustHandles="1" noChangeArrowheads="1" noChangeShapeType="1" noTextEdit="1"/>
              </p:cNvSpPr>
              <p:nvPr/>
            </p:nvSpPr>
            <p:spPr>
              <a:xfrm>
                <a:off x="7742764" y="1417185"/>
                <a:ext cx="1054006" cy="147732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35D20A84-2304-65EF-41F5-01916CE26AD1}"/>
                  </a:ext>
                </a:extLst>
              </p:cNvPr>
              <p:cNvSpPr txBox="1"/>
              <p:nvPr/>
            </p:nvSpPr>
            <p:spPr>
              <a:xfrm>
                <a:off x="5286929" y="1416419"/>
                <a:ext cx="1199046"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m:t>
                      </m:r>
                    </m:oMath>
                  </m:oMathPara>
                </a14:m>
                <a:endParaRPr lang="fr-FR" sz="9600" dirty="0">
                  <a:solidFill>
                    <a:schemeClr val="tx1">
                      <a:lumMod val="65000"/>
                      <a:lumOff val="35000"/>
                    </a:schemeClr>
                  </a:solidFill>
                </a:endParaRPr>
              </a:p>
            </p:txBody>
          </p:sp>
        </mc:Choice>
        <mc:Fallback xmlns="">
          <p:sp>
            <p:nvSpPr>
              <p:cNvPr id="8" name="ZoneTexte 7">
                <a:extLst>
                  <a:ext uri="{FF2B5EF4-FFF2-40B4-BE49-F238E27FC236}">
                    <a16:creationId xmlns:a16="http://schemas.microsoft.com/office/drawing/2014/main" id="{35D20A84-2304-65EF-41F5-01916CE26AD1}"/>
                  </a:ext>
                </a:extLst>
              </p:cNvPr>
              <p:cNvSpPr txBox="1">
                <a:spLocks noRot="1" noChangeAspect="1" noMove="1" noResize="1" noEditPoints="1" noAdjustHandles="1" noChangeArrowheads="1" noChangeShapeType="1" noTextEdit="1"/>
              </p:cNvSpPr>
              <p:nvPr/>
            </p:nvSpPr>
            <p:spPr>
              <a:xfrm>
                <a:off x="5286929" y="1416419"/>
                <a:ext cx="1199046" cy="147732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3F217EA6-7690-AB56-EE6F-3B32FA448C26}"/>
                  </a:ext>
                </a:extLst>
              </p:cNvPr>
              <p:cNvSpPr txBox="1"/>
              <p:nvPr/>
            </p:nvSpPr>
            <p:spPr>
              <a:xfrm>
                <a:off x="6549681" y="1416419"/>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9" name="ZoneTexte 8">
                <a:extLst>
                  <a:ext uri="{FF2B5EF4-FFF2-40B4-BE49-F238E27FC236}">
                    <a16:creationId xmlns:a16="http://schemas.microsoft.com/office/drawing/2014/main" id="{3F217EA6-7690-AB56-EE6F-3B32FA448C26}"/>
                  </a:ext>
                </a:extLst>
              </p:cNvPr>
              <p:cNvSpPr txBox="1">
                <a:spLocks noRot="1" noChangeAspect="1" noMove="1" noResize="1" noEditPoints="1" noAdjustHandles="1" noChangeArrowheads="1" noChangeShapeType="1" noTextEdit="1"/>
              </p:cNvSpPr>
              <p:nvPr/>
            </p:nvSpPr>
            <p:spPr>
              <a:xfrm>
                <a:off x="6549681" y="1416419"/>
                <a:ext cx="1070037" cy="14773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CE86D26E-18D4-AAD8-ED51-76541298F64F}"/>
                  </a:ext>
                </a:extLst>
              </p:cNvPr>
              <p:cNvSpPr txBox="1"/>
              <p:nvPr/>
            </p:nvSpPr>
            <p:spPr>
              <a:xfrm>
                <a:off x="4397751" y="1416419"/>
                <a:ext cx="873251"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𝑠</m:t>
                      </m:r>
                    </m:oMath>
                  </m:oMathPara>
                </a14:m>
                <a:endParaRPr lang="fr-FR" sz="9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CE86D26E-18D4-AAD8-ED51-76541298F64F}"/>
                  </a:ext>
                </a:extLst>
              </p:cNvPr>
              <p:cNvSpPr txBox="1">
                <a:spLocks noRot="1" noChangeAspect="1" noMove="1" noResize="1" noEditPoints="1" noAdjustHandles="1" noChangeArrowheads="1" noChangeShapeType="1" noTextEdit="1"/>
              </p:cNvSpPr>
              <p:nvPr/>
            </p:nvSpPr>
            <p:spPr>
              <a:xfrm>
                <a:off x="4397751" y="1416419"/>
                <a:ext cx="873251" cy="14773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2F547654-B2B0-1642-4A57-06B8CCA8BCAC}"/>
                  </a:ext>
                </a:extLst>
              </p:cNvPr>
              <p:cNvSpPr txBox="1"/>
              <p:nvPr/>
            </p:nvSpPr>
            <p:spPr>
              <a:xfrm>
                <a:off x="7322921" y="1512809"/>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1" name="ZoneTexte 10">
                <a:extLst>
                  <a:ext uri="{FF2B5EF4-FFF2-40B4-BE49-F238E27FC236}">
                    <a16:creationId xmlns:a16="http://schemas.microsoft.com/office/drawing/2014/main" id="{2F547654-B2B0-1642-4A57-06B8CCA8BCAC}"/>
                  </a:ext>
                </a:extLst>
              </p:cNvPr>
              <p:cNvSpPr txBox="1">
                <a:spLocks noRot="1" noChangeAspect="1" noMove="1" noResize="1" noEditPoints="1" noAdjustHandles="1" noChangeArrowheads="1" noChangeShapeType="1" noTextEdit="1"/>
              </p:cNvSpPr>
              <p:nvPr/>
            </p:nvSpPr>
            <p:spPr>
              <a:xfrm>
                <a:off x="7322921" y="1512809"/>
                <a:ext cx="703718" cy="553998"/>
              </a:xfrm>
              <a:prstGeom prst="rect">
                <a:avLst/>
              </a:prstGeom>
              <a:blipFill>
                <a:blip r:embed="rId9"/>
                <a:stretch>
                  <a:fillRect/>
                </a:stretch>
              </a:blipFill>
            </p:spPr>
            <p:txBody>
              <a:bodyPr/>
              <a:lstStyle/>
              <a:p>
                <a:r>
                  <a:rPr lang="en-US">
                    <a:noFill/>
                  </a:rPr>
                  <a:t> </a:t>
                </a:r>
              </a:p>
            </p:txBody>
          </p:sp>
        </mc:Fallback>
      </mc:AlternateContent>
      <p:grpSp>
        <p:nvGrpSpPr>
          <p:cNvPr id="12" name="Groupe 11">
            <a:extLst>
              <a:ext uri="{FF2B5EF4-FFF2-40B4-BE49-F238E27FC236}">
                <a16:creationId xmlns:a16="http://schemas.microsoft.com/office/drawing/2014/main" id="{B0660CDF-2883-2716-5503-A55153908F9C}"/>
              </a:ext>
            </a:extLst>
          </p:cNvPr>
          <p:cNvGrpSpPr/>
          <p:nvPr/>
        </p:nvGrpSpPr>
        <p:grpSpPr>
          <a:xfrm>
            <a:off x="7426910" y="3123002"/>
            <a:ext cx="2184572" cy="1478094"/>
            <a:chOff x="7293797" y="3123002"/>
            <a:chExt cx="2184572" cy="1478094"/>
          </a:xfrm>
        </p:grpSpPr>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0BA6525B-4E3C-EB2B-A15A-8EBC51B9E565}"/>
                    </a:ext>
                  </a:extLst>
                </p:cNvPr>
                <p:cNvSpPr txBox="1"/>
                <p:nvPr/>
              </p:nvSpPr>
              <p:spPr>
                <a:xfrm>
                  <a:off x="8486880" y="3123768"/>
                  <a:ext cx="991489"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𝑓</m:t>
                        </m:r>
                      </m:oMath>
                    </m:oMathPara>
                  </a14:m>
                  <a:endParaRPr lang="fr-FR" sz="9600" dirty="0">
                    <a:solidFill>
                      <a:schemeClr val="tx1">
                        <a:lumMod val="65000"/>
                        <a:lumOff val="35000"/>
                      </a:schemeClr>
                    </a:solidFill>
                  </a:endParaRPr>
                </a:p>
              </p:txBody>
            </p:sp>
          </mc:Choice>
          <mc:Fallback xmlns="">
            <p:sp>
              <p:nvSpPr>
                <p:cNvPr id="4" name="ZoneTexte 3">
                  <a:extLst>
                    <a:ext uri="{FF2B5EF4-FFF2-40B4-BE49-F238E27FC236}">
                      <a16:creationId xmlns:a16="http://schemas.microsoft.com/office/drawing/2014/main" id="{1FB1861C-8358-599F-FFA3-8FC11C1EC520}"/>
                    </a:ext>
                  </a:extLst>
                </p:cNvPr>
                <p:cNvSpPr txBox="1">
                  <a:spLocks noRot="1" noChangeAspect="1" noMove="1" noResize="1" noEditPoints="1" noAdjustHandles="1" noChangeArrowheads="1" noChangeShapeType="1" noTextEdit="1"/>
                </p:cNvSpPr>
                <p:nvPr/>
              </p:nvSpPr>
              <p:spPr>
                <a:xfrm>
                  <a:off x="8486880" y="3123768"/>
                  <a:ext cx="991489" cy="1477328"/>
                </a:xfrm>
                <a:prstGeom prst="rect">
                  <a:avLst/>
                </a:prstGeom>
                <a:blipFill>
                  <a:blip r:embed="rId10"/>
                  <a:stretch>
                    <a:fillRect l="-41772" r="-37975" b="-3305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5F994FF8-CED7-975F-CFD6-3521B37D7073}"/>
                    </a:ext>
                  </a:extLst>
                </p:cNvPr>
                <p:cNvSpPr txBox="1"/>
                <p:nvPr/>
              </p:nvSpPr>
              <p:spPr>
                <a:xfrm>
                  <a:off x="7293797" y="3123002"/>
                  <a:ext cx="1070037" cy="14773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9600" b="0" i="1" smtClean="0">
                            <a:solidFill>
                              <a:schemeClr val="tx1">
                                <a:lumMod val="65000"/>
                                <a:lumOff val="35000"/>
                              </a:schemeClr>
                            </a:solidFill>
                            <a:latin typeface="Cambria Math" panose="02040503050406030204" pitchFamily="18" charset="0"/>
                          </a:rPr>
                          <m:t>𝐴</m:t>
                        </m:r>
                      </m:oMath>
                    </m:oMathPara>
                  </a14:m>
                  <a:endParaRPr lang="fr-FR" sz="9600" dirty="0">
                    <a:solidFill>
                      <a:schemeClr val="tx1">
                        <a:lumMod val="65000"/>
                        <a:lumOff val="35000"/>
                      </a:schemeClr>
                    </a:solidFill>
                  </a:endParaRPr>
                </a:p>
              </p:txBody>
            </p:sp>
          </mc:Choice>
          <mc:Fallback xmlns="">
            <p:sp>
              <p:nvSpPr>
                <p:cNvPr id="6" name="ZoneTexte 5">
                  <a:extLst>
                    <a:ext uri="{FF2B5EF4-FFF2-40B4-BE49-F238E27FC236}">
                      <a16:creationId xmlns:a16="http://schemas.microsoft.com/office/drawing/2014/main" id="{628B8F27-B697-84C9-4D93-150CAE929E54}"/>
                    </a:ext>
                  </a:extLst>
                </p:cNvPr>
                <p:cNvSpPr txBox="1">
                  <a:spLocks noRot="1" noChangeAspect="1" noMove="1" noResize="1" noEditPoints="1" noAdjustHandles="1" noChangeArrowheads="1" noChangeShapeType="1" noTextEdit="1"/>
                </p:cNvSpPr>
                <p:nvPr/>
              </p:nvSpPr>
              <p:spPr>
                <a:xfrm>
                  <a:off x="7293797" y="3123002"/>
                  <a:ext cx="1070037" cy="1477328"/>
                </a:xfrm>
                <a:prstGeom prst="rect">
                  <a:avLst/>
                </a:prstGeom>
                <a:blipFill>
                  <a:blip r:embed="rId11"/>
                  <a:stretch>
                    <a:fillRect l="-24706" r="-24706" b="-508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621F5271-CA8E-0581-A587-3AA643E604BC}"/>
                    </a:ext>
                  </a:extLst>
                </p:cNvPr>
                <p:cNvSpPr txBox="1"/>
                <p:nvPr/>
              </p:nvSpPr>
              <p:spPr>
                <a:xfrm>
                  <a:off x="8067037" y="3219392"/>
                  <a:ext cx="70371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36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fr-FR" sz="3600" b="0" i="1" smtClean="0">
                            <a:solidFill>
                              <a:schemeClr val="tx1">
                                <a:lumMod val="65000"/>
                                <a:lumOff val="35000"/>
                              </a:schemeClr>
                            </a:solidFill>
                            <a:latin typeface="Cambria Math" panose="02040503050406030204" pitchFamily="18" charset="0"/>
                          </a:rPr>
                          <m:t>1</m:t>
                        </m:r>
                      </m:oMath>
                    </m:oMathPara>
                  </a14:m>
                  <a:endParaRPr lang="fr-FR" sz="3600" dirty="0">
                    <a:solidFill>
                      <a:schemeClr val="tx1">
                        <a:lumMod val="65000"/>
                        <a:lumOff val="35000"/>
                      </a:schemeClr>
                    </a:solidFill>
                  </a:endParaRPr>
                </a:p>
              </p:txBody>
            </p:sp>
          </mc:Choice>
          <mc:Fallback xmlns="">
            <p:sp>
              <p:nvSpPr>
                <p:cNvPr id="10" name="ZoneTexte 9">
                  <a:extLst>
                    <a:ext uri="{FF2B5EF4-FFF2-40B4-BE49-F238E27FC236}">
                      <a16:creationId xmlns:a16="http://schemas.microsoft.com/office/drawing/2014/main" id="{053A8912-5358-DE66-12F7-614DCFD760C0}"/>
                    </a:ext>
                  </a:extLst>
                </p:cNvPr>
                <p:cNvSpPr txBox="1">
                  <a:spLocks noRot="1" noChangeAspect="1" noMove="1" noResize="1" noEditPoints="1" noAdjustHandles="1" noChangeArrowheads="1" noChangeShapeType="1" noTextEdit="1"/>
                </p:cNvSpPr>
                <p:nvPr/>
              </p:nvSpPr>
              <p:spPr>
                <a:xfrm>
                  <a:off x="8067037" y="3219392"/>
                  <a:ext cx="703718" cy="553998"/>
                </a:xfrm>
                <a:prstGeom prst="rect">
                  <a:avLst/>
                </a:prstGeom>
                <a:blipFill>
                  <a:blip r:embed="rId12"/>
                  <a:stretch>
                    <a:fillRect l="-1786" r="-16071" b="-4444"/>
                  </a:stretch>
                </a:blipFill>
              </p:spPr>
              <p:txBody>
                <a:bodyPr/>
                <a:lstStyle/>
                <a:p>
                  <a:r>
                    <a:rPr lang="fr-FR">
                      <a:noFill/>
                    </a:rPr>
                    <a:t> </a:t>
                  </a:r>
                </a:p>
              </p:txBody>
            </p:sp>
          </mc:Fallback>
        </mc:AlternateContent>
      </p:grpSp>
    </p:spTree>
    <p:extLst>
      <p:ext uri="{BB962C8B-B14F-4D97-AF65-F5344CB8AC3E}">
        <p14:creationId xmlns:p14="http://schemas.microsoft.com/office/powerpoint/2010/main" val="2378894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EU resources on impact assessment</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48</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587324" cy="5436524"/>
          </a:xfrm>
        </p:spPr>
        <p:txBody>
          <a:bodyPr>
            <a:noAutofit/>
          </a:bodyPr>
          <a:lstStyle/>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EPLCA : European Platform on LCA (European Commission)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DG ENV : responsible for the EU Commission's policies on the environment</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JRC (Joint Research Centre) : Scientific support to environmental footprint development</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1800" dirty="0"/>
          </a:p>
          <a:p>
            <a:pPr marL="884238" lvl="1" indent="-342900" defTabSz="2271004">
              <a:lnSpc>
                <a:spcPct val="120000"/>
              </a:lnSpc>
              <a:spcBef>
                <a:spcPts val="0"/>
              </a:spcBef>
              <a:buClr>
                <a:schemeClr val="accent1"/>
              </a:buClr>
              <a:buFont typeface="Wingdings" panose="05000000000000000000" pitchFamily="2" charset="2"/>
              <a:buChar char="q"/>
              <a:defRPr/>
            </a:pPr>
            <a:endParaRPr lang="en-US" sz="1800" dirty="0"/>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LCDN (Life Cycle Data Network)</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Nodes network</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Publish LCA data</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Search shared data</a:t>
            </a:r>
          </a:p>
          <a:p>
            <a:pPr marL="1341438" lvl="2" indent="-342900" defTabSz="2271004">
              <a:lnSpc>
                <a:spcPct val="120000"/>
              </a:lnSpc>
              <a:spcBef>
                <a:spcPts val="0"/>
              </a:spcBef>
              <a:buClr>
                <a:schemeClr val="accent1"/>
              </a:buClr>
              <a:buFont typeface="Wingdings" panose="05000000000000000000" pitchFamily="2" charset="2"/>
              <a:buChar char="q"/>
              <a:defRPr/>
            </a:pPr>
            <a:r>
              <a:rPr lang="en-US" sz="1400" dirty="0"/>
              <a:t>Harmonized practices, quality</a:t>
            </a:r>
          </a:p>
        </p:txBody>
      </p:sp>
      <p:pic>
        <p:nvPicPr>
          <p:cNvPr id="6" name="Image 5" descr="Une image contenant carte, Monde&#10;&#10;Description générée automatiquement">
            <a:extLst>
              <a:ext uri="{FF2B5EF4-FFF2-40B4-BE49-F238E27FC236}">
                <a16:creationId xmlns:a16="http://schemas.microsoft.com/office/drawing/2014/main" id="{886BDF88-AFC4-4293-7742-F1F2F4140459}"/>
              </a:ext>
            </a:extLst>
          </p:cNvPr>
          <p:cNvPicPr>
            <a:picLocks noChangeAspect="1"/>
          </p:cNvPicPr>
          <p:nvPr/>
        </p:nvPicPr>
        <p:blipFill>
          <a:blip r:embed="rId2"/>
          <a:stretch>
            <a:fillRect/>
          </a:stretch>
        </p:blipFill>
        <p:spPr>
          <a:xfrm>
            <a:off x="6188185" y="3921126"/>
            <a:ext cx="2692867" cy="1329603"/>
          </a:xfrm>
          <a:prstGeom prst="rect">
            <a:avLst/>
          </a:prstGeom>
        </p:spPr>
      </p:pic>
      <p:pic>
        <p:nvPicPr>
          <p:cNvPr id="8" name="Graphique 7">
            <a:extLst>
              <a:ext uri="{FF2B5EF4-FFF2-40B4-BE49-F238E27FC236}">
                <a16:creationId xmlns:a16="http://schemas.microsoft.com/office/drawing/2014/main" id="{AA905502-AD94-4733-997C-E24064DE89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9011" y="1495075"/>
            <a:ext cx="3232118" cy="802457"/>
          </a:xfrm>
          <a:prstGeom prst="rect">
            <a:avLst/>
          </a:prstGeom>
        </p:spPr>
      </p:pic>
    </p:spTree>
    <p:extLst>
      <p:ext uri="{BB962C8B-B14F-4D97-AF65-F5344CB8AC3E}">
        <p14:creationId xmlns:p14="http://schemas.microsoft.com/office/powerpoint/2010/main" val="4148333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 coins arrondis 90">
            <a:extLst>
              <a:ext uri="{FF2B5EF4-FFF2-40B4-BE49-F238E27FC236}">
                <a16:creationId xmlns:a16="http://schemas.microsoft.com/office/drawing/2014/main" id="{BBFE476D-C456-2B16-3365-FCEB1D207F7B}"/>
              </a:ext>
            </a:extLst>
          </p:cNvPr>
          <p:cNvSpPr/>
          <p:nvPr/>
        </p:nvSpPr>
        <p:spPr>
          <a:xfrm>
            <a:off x="516071" y="269056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0" name="Rectangle : coins arrondis 89">
            <a:extLst>
              <a:ext uri="{FF2B5EF4-FFF2-40B4-BE49-F238E27FC236}">
                <a16:creationId xmlns:a16="http://schemas.microsoft.com/office/drawing/2014/main" id="{A3F72779-F00B-8998-BE11-45E8DC4A89AE}"/>
              </a:ext>
            </a:extLst>
          </p:cNvPr>
          <p:cNvSpPr/>
          <p:nvPr/>
        </p:nvSpPr>
        <p:spPr>
          <a:xfrm>
            <a:off x="9559221" y="786165"/>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9" name="Rectangle : coins arrondis 88">
            <a:extLst>
              <a:ext uri="{FF2B5EF4-FFF2-40B4-BE49-F238E27FC236}">
                <a16:creationId xmlns:a16="http://schemas.microsoft.com/office/drawing/2014/main" id="{14D4CC7F-C8D3-1926-09FB-437DC8711901}"/>
              </a:ext>
            </a:extLst>
          </p:cNvPr>
          <p:cNvSpPr/>
          <p:nvPr/>
        </p:nvSpPr>
        <p:spPr>
          <a:xfrm>
            <a:off x="2327828" y="268099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8" name="Rectangle : coins arrondis 87">
            <a:extLst>
              <a:ext uri="{FF2B5EF4-FFF2-40B4-BE49-F238E27FC236}">
                <a16:creationId xmlns:a16="http://schemas.microsoft.com/office/drawing/2014/main" id="{1F142C81-D3B4-FE42-21C5-9AD0141D2141}"/>
              </a:ext>
            </a:extLst>
          </p:cNvPr>
          <p:cNvSpPr/>
          <p:nvPr/>
        </p:nvSpPr>
        <p:spPr>
          <a:xfrm>
            <a:off x="7728637"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7" name="Rectangle : coins arrondis 86">
            <a:extLst>
              <a:ext uri="{FF2B5EF4-FFF2-40B4-BE49-F238E27FC236}">
                <a16:creationId xmlns:a16="http://schemas.microsoft.com/office/drawing/2014/main" id="{645D79AA-8FAB-787B-FD2F-8BA32B3A14C9}"/>
              </a:ext>
            </a:extLst>
          </p:cNvPr>
          <p:cNvSpPr/>
          <p:nvPr/>
        </p:nvSpPr>
        <p:spPr>
          <a:xfrm>
            <a:off x="525230"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16 mid-point impacts, 5 very critical for electronics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49</a:t>
            </a:fld>
            <a:endParaRPr lang="fr-FR" dirty="0"/>
          </a:p>
        </p:txBody>
      </p:sp>
      <p:grpSp>
        <p:nvGrpSpPr>
          <p:cNvPr id="6" name="Groupe 5">
            <a:extLst>
              <a:ext uri="{FF2B5EF4-FFF2-40B4-BE49-F238E27FC236}">
                <a16:creationId xmlns:a16="http://schemas.microsoft.com/office/drawing/2014/main" id="{9BC5FEBC-DBC5-EBA8-D6A1-565CE58B1B5E}"/>
              </a:ext>
            </a:extLst>
          </p:cNvPr>
          <p:cNvGrpSpPr/>
          <p:nvPr/>
        </p:nvGrpSpPr>
        <p:grpSpPr>
          <a:xfrm>
            <a:off x="704811" y="993870"/>
            <a:ext cx="1634864" cy="1654660"/>
            <a:chOff x="633842" y="993870"/>
            <a:chExt cx="1634864" cy="1654660"/>
          </a:xfrm>
        </p:grpSpPr>
        <p:sp>
          <p:nvSpPr>
            <p:cNvPr id="7" name="Rectangle : coins arrondis 6">
              <a:extLst>
                <a:ext uri="{FF2B5EF4-FFF2-40B4-BE49-F238E27FC236}">
                  <a16:creationId xmlns:a16="http://schemas.microsoft.com/office/drawing/2014/main" id="{FBC065C9-8372-FD04-1C2B-9CDF59C51951}"/>
                </a:ext>
              </a:extLst>
            </p:cNvPr>
            <p:cNvSpPr/>
            <p:nvPr/>
          </p:nvSpPr>
          <p:spPr>
            <a:xfrm>
              <a:off x="642026" y="993870"/>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avec coins arrondis en haut 7">
              <a:extLst>
                <a:ext uri="{FF2B5EF4-FFF2-40B4-BE49-F238E27FC236}">
                  <a16:creationId xmlns:a16="http://schemas.microsoft.com/office/drawing/2014/main" id="{E09F84CC-6AED-F15E-EF72-856B77A6EDB4}"/>
                </a:ext>
              </a:extLst>
            </p:cNvPr>
            <p:cNvSpPr/>
            <p:nvPr/>
          </p:nvSpPr>
          <p:spPr>
            <a:xfrm rot="10800000">
              <a:off x="660611" y="2219589"/>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C78D8DBD-DCF3-29FA-0425-87DA763FFB83}"/>
                </a:ext>
              </a:extLst>
            </p:cNvPr>
            <p:cNvSpPr txBox="1"/>
            <p:nvPr/>
          </p:nvSpPr>
          <p:spPr>
            <a:xfrm>
              <a:off x="633842" y="2308797"/>
              <a:ext cx="1568994"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Climate change</a:t>
              </a:r>
            </a:p>
          </p:txBody>
        </p:sp>
        <p:pic>
          <p:nvPicPr>
            <p:cNvPr id="11" name="Graphique 10">
              <a:extLst>
                <a:ext uri="{FF2B5EF4-FFF2-40B4-BE49-F238E27FC236}">
                  <a16:creationId xmlns:a16="http://schemas.microsoft.com/office/drawing/2014/main" id="{51AC5957-249B-485F-09B3-7A8B205D7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22" y="1191298"/>
              <a:ext cx="521701" cy="834722"/>
            </a:xfrm>
            <a:prstGeom prst="rect">
              <a:avLst/>
            </a:prstGeom>
          </p:spPr>
        </p:pic>
      </p:grpSp>
      <p:sp>
        <p:nvSpPr>
          <p:cNvPr id="12" name="Rectangle : coins arrondis 11">
            <a:extLst>
              <a:ext uri="{FF2B5EF4-FFF2-40B4-BE49-F238E27FC236}">
                <a16:creationId xmlns:a16="http://schemas.microsoft.com/office/drawing/2014/main" id="{7DB31369-BAEC-B693-E429-EDF8C3187DF3}"/>
              </a:ext>
            </a:extLst>
          </p:cNvPr>
          <p:cNvSpPr/>
          <p:nvPr/>
        </p:nvSpPr>
        <p:spPr>
          <a:xfrm>
            <a:off x="4311214" y="993870"/>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avec coins arrondis en haut 12">
            <a:extLst>
              <a:ext uri="{FF2B5EF4-FFF2-40B4-BE49-F238E27FC236}">
                <a16:creationId xmlns:a16="http://schemas.microsoft.com/office/drawing/2014/main" id="{D446742E-009A-C26C-1CC9-0299FF479BC1}"/>
              </a:ext>
            </a:extLst>
          </p:cNvPr>
          <p:cNvSpPr/>
          <p:nvPr/>
        </p:nvSpPr>
        <p:spPr>
          <a:xfrm rot="10800000">
            <a:off x="4329799" y="2219589"/>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7BCC374-E5CF-7A2C-3D67-B90D41F8A748}"/>
              </a:ext>
            </a:extLst>
          </p:cNvPr>
          <p:cNvSpPr txBox="1"/>
          <p:nvPr/>
        </p:nvSpPr>
        <p:spPr>
          <a:xfrm>
            <a:off x="4326220" y="2306700"/>
            <a:ext cx="156163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Ozone depletion</a:t>
            </a:r>
          </a:p>
        </p:txBody>
      </p:sp>
      <p:pic>
        <p:nvPicPr>
          <p:cNvPr id="15" name="Graphique 14">
            <a:extLst>
              <a:ext uri="{FF2B5EF4-FFF2-40B4-BE49-F238E27FC236}">
                <a16:creationId xmlns:a16="http://schemas.microsoft.com/office/drawing/2014/main" id="{34AE64E3-13C5-EB21-911B-6B0AB0F6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188" y="1280022"/>
            <a:ext cx="749785" cy="749785"/>
          </a:xfrm>
          <a:prstGeom prst="rect">
            <a:avLst/>
          </a:prstGeom>
        </p:spPr>
      </p:pic>
      <p:sp>
        <p:nvSpPr>
          <p:cNvPr id="16" name="Rectangle : coins arrondis 15">
            <a:extLst>
              <a:ext uri="{FF2B5EF4-FFF2-40B4-BE49-F238E27FC236}">
                <a16:creationId xmlns:a16="http://schemas.microsoft.com/office/drawing/2014/main" id="{A4089214-2340-D769-3972-8B5BABE5FE5A}"/>
              </a:ext>
            </a:extLst>
          </p:cNvPr>
          <p:cNvSpPr/>
          <p:nvPr/>
        </p:nvSpPr>
        <p:spPr>
          <a:xfrm>
            <a:off x="6104036" y="993870"/>
            <a:ext cx="1608094" cy="1654660"/>
          </a:xfrm>
          <a:prstGeom prst="roundRect">
            <a:avLst>
              <a:gd name="adj" fmla="val 6589"/>
            </a:avLst>
          </a:prstGeom>
          <a:solidFill>
            <a:schemeClr val="bg1"/>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avec coins arrondis en haut 16">
            <a:extLst>
              <a:ext uri="{FF2B5EF4-FFF2-40B4-BE49-F238E27FC236}">
                <a16:creationId xmlns:a16="http://schemas.microsoft.com/office/drawing/2014/main" id="{8141C327-99DC-AAB9-9320-89EA5CFD8A48}"/>
              </a:ext>
            </a:extLst>
          </p:cNvPr>
          <p:cNvSpPr/>
          <p:nvPr/>
        </p:nvSpPr>
        <p:spPr>
          <a:xfrm rot="10800000">
            <a:off x="6122621" y="2219589"/>
            <a:ext cx="1608095" cy="417054"/>
          </a:xfrm>
          <a:prstGeom prst="round2Same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C1D4AD18-24D7-8935-BB05-10C5C51779B0}"/>
              </a:ext>
            </a:extLst>
          </p:cNvPr>
          <p:cNvSpPr txBox="1"/>
          <p:nvPr/>
        </p:nvSpPr>
        <p:spPr>
          <a:xfrm>
            <a:off x="6103737" y="2243545"/>
            <a:ext cx="1687458"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Photochemical ozone formation, human health</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19" name="Graphique 18">
            <a:extLst>
              <a:ext uri="{FF2B5EF4-FFF2-40B4-BE49-F238E27FC236}">
                <a16:creationId xmlns:a16="http://schemas.microsoft.com/office/drawing/2014/main" id="{2A7A07C7-3DBF-7987-36E0-3A263C898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288" y="1215655"/>
            <a:ext cx="1035590" cy="828472"/>
          </a:xfrm>
          <a:prstGeom prst="rect">
            <a:avLst/>
          </a:prstGeom>
        </p:spPr>
      </p:pic>
      <p:sp>
        <p:nvSpPr>
          <p:cNvPr id="20" name="Rectangle : coins arrondis 19">
            <a:extLst>
              <a:ext uri="{FF2B5EF4-FFF2-40B4-BE49-F238E27FC236}">
                <a16:creationId xmlns:a16="http://schemas.microsoft.com/office/drawing/2014/main" id="{A2D9B5B3-3028-B317-868C-A5F419672806}"/>
              </a:ext>
            </a:extLst>
          </p:cNvPr>
          <p:cNvSpPr/>
          <p:nvPr/>
        </p:nvSpPr>
        <p:spPr>
          <a:xfrm>
            <a:off x="7928017" y="993870"/>
            <a:ext cx="1608094" cy="1654660"/>
          </a:xfrm>
          <a:prstGeom prst="roundRect">
            <a:avLst>
              <a:gd name="adj" fmla="val 6589"/>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7CCA5170-BE61-3009-2B92-8F45F9467D2D}"/>
              </a:ext>
            </a:extLst>
          </p:cNvPr>
          <p:cNvSpPr/>
          <p:nvPr/>
        </p:nvSpPr>
        <p:spPr>
          <a:xfrm rot="10800000">
            <a:off x="7946602" y="2219589"/>
            <a:ext cx="1608095" cy="417054"/>
          </a:xfrm>
          <a:prstGeom prst="round2Same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B4005AE-FDFF-5D22-5787-99B966FCB8D7}"/>
              </a:ext>
            </a:extLst>
          </p:cNvPr>
          <p:cNvSpPr txBox="1"/>
          <p:nvPr/>
        </p:nvSpPr>
        <p:spPr>
          <a:xfrm>
            <a:off x="7927718" y="2309534"/>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Water use</a:t>
            </a:r>
          </a:p>
        </p:txBody>
      </p:sp>
      <p:pic>
        <p:nvPicPr>
          <p:cNvPr id="23" name="Graphique 22">
            <a:extLst>
              <a:ext uri="{FF2B5EF4-FFF2-40B4-BE49-F238E27FC236}">
                <a16:creationId xmlns:a16="http://schemas.microsoft.com/office/drawing/2014/main" id="{AF8D1D30-A331-326A-B231-03A3DD9D17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7321" y="1267072"/>
            <a:ext cx="509486" cy="679315"/>
          </a:xfrm>
          <a:prstGeom prst="rect">
            <a:avLst/>
          </a:prstGeom>
        </p:spPr>
      </p:pic>
      <p:sp>
        <p:nvSpPr>
          <p:cNvPr id="24" name="Rectangle : coins arrondis 23">
            <a:extLst>
              <a:ext uri="{FF2B5EF4-FFF2-40B4-BE49-F238E27FC236}">
                <a16:creationId xmlns:a16="http://schemas.microsoft.com/office/drawing/2014/main" id="{395CD0AE-CBD6-D596-B7F5-1F6E05BF8BDA}"/>
              </a:ext>
            </a:extLst>
          </p:cNvPr>
          <p:cNvSpPr/>
          <p:nvPr/>
        </p:nvSpPr>
        <p:spPr>
          <a:xfrm>
            <a:off x="2505817" y="993870"/>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avec coins arrondis en haut 24">
            <a:extLst>
              <a:ext uri="{FF2B5EF4-FFF2-40B4-BE49-F238E27FC236}">
                <a16:creationId xmlns:a16="http://schemas.microsoft.com/office/drawing/2014/main" id="{08C12FE6-AD3F-FE1B-C657-FCE2BBDB1402}"/>
              </a:ext>
            </a:extLst>
          </p:cNvPr>
          <p:cNvSpPr/>
          <p:nvPr/>
        </p:nvSpPr>
        <p:spPr>
          <a:xfrm rot="10800000">
            <a:off x="2524402" y="2219589"/>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C89D6735-2853-4553-29D8-6AD3BD8E9A67}"/>
              </a:ext>
            </a:extLst>
          </p:cNvPr>
          <p:cNvSpPr txBox="1"/>
          <p:nvPr/>
        </p:nvSpPr>
        <p:spPr>
          <a:xfrm>
            <a:off x="2513109" y="2303305"/>
            <a:ext cx="1456496" cy="261610"/>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Particulate matter</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27" name="Graphique 26">
            <a:extLst>
              <a:ext uri="{FF2B5EF4-FFF2-40B4-BE49-F238E27FC236}">
                <a16:creationId xmlns:a16="http://schemas.microsoft.com/office/drawing/2014/main" id="{1A3B7B98-5D2B-1CF6-6392-4FC59524A7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4875" y="1297256"/>
            <a:ext cx="946420" cy="757136"/>
          </a:xfrm>
          <a:prstGeom prst="rect">
            <a:avLst/>
          </a:prstGeom>
        </p:spPr>
      </p:pic>
      <p:sp>
        <p:nvSpPr>
          <p:cNvPr id="28" name="Ellipse 27">
            <a:extLst>
              <a:ext uri="{FF2B5EF4-FFF2-40B4-BE49-F238E27FC236}">
                <a16:creationId xmlns:a16="http://schemas.microsoft.com/office/drawing/2014/main" id="{C448D15F-3348-9241-E548-556F256531A1}"/>
              </a:ext>
            </a:extLst>
          </p:cNvPr>
          <p:cNvSpPr/>
          <p:nvPr/>
        </p:nvSpPr>
        <p:spPr>
          <a:xfrm>
            <a:off x="2834875" y="119129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866693EF-3B18-E558-963F-0B78B714126A}"/>
              </a:ext>
            </a:extLst>
          </p:cNvPr>
          <p:cNvSpPr/>
          <p:nvPr/>
        </p:nvSpPr>
        <p:spPr>
          <a:xfrm>
            <a:off x="2841835" y="1413610"/>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56D352E-2F88-9131-57E7-3DF0182EF661}"/>
              </a:ext>
            </a:extLst>
          </p:cNvPr>
          <p:cNvSpPr/>
          <p:nvPr/>
        </p:nvSpPr>
        <p:spPr>
          <a:xfrm>
            <a:off x="3015850" y="1266752"/>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5A3F885-FDBE-6E8E-0A96-B52E5559CA8F}"/>
              </a:ext>
            </a:extLst>
          </p:cNvPr>
          <p:cNvSpPr/>
          <p:nvPr/>
        </p:nvSpPr>
        <p:spPr>
          <a:xfrm>
            <a:off x="3474393" y="121517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D5CD53-9814-126F-69E7-2D46CD0B5593}"/>
              </a:ext>
            </a:extLst>
          </p:cNvPr>
          <p:cNvSpPr/>
          <p:nvPr/>
        </p:nvSpPr>
        <p:spPr>
          <a:xfrm>
            <a:off x="3697242" y="1323867"/>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983B7A99-BFCC-5B52-1253-801D2784655C}"/>
              </a:ext>
            </a:extLst>
          </p:cNvPr>
          <p:cNvSpPr/>
          <p:nvPr/>
        </p:nvSpPr>
        <p:spPr>
          <a:xfrm>
            <a:off x="3192490" y="114437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DB52C273-A0B7-8E69-9922-B933449C8852}"/>
              </a:ext>
            </a:extLst>
          </p:cNvPr>
          <p:cNvSpPr/>
          <p:nvPr/>
        </p:nvSpPr>
        <p:spPr>
          <a:xfrm>
            <a:off x="3781295" y="115954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1E23BF0D-B77A-C17D-DECC-4702849BFBFC}"/>
              </a:ext>
            </a:extLst>
          </p:cNvPr>
          <p:cNvSpPr/>
          <p:nvPr/>
        </p:nvSpPr>
        <p:spPr>
          <a:xfrm>
            <a:off x="3771323" y="1520214"/>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606CDF-137D-C621-77CA-7EDF0A980F1D}"/>
              </a:ext>
            </a:extLst>
          </p:cNvPr>
          <p:cNvSpPr/>
          <p:nvPr/>
        </p:nvSpPr>
        <p:spPr>
          <a:xfrm>
            <a:off x="9720839" y="993870"/>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68961193-C688-0143-9B72-9D85A918B302}"/>
              </a:ext>
            </a:extLst>
          </p:cNvPr>
          <p:cNvSpPr/>
          <p:nvPr/>
        </p:nvSpPr>
        <p:spPr>
          <a:xfrm rot="10800000">
            <a:off x="9739424" y="2219589"/>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FA940175-CEF2-3C95-1753-9228BC5DCE2B}"/>
              </a:ext>
            </a:extLst>
          </p:cNvPr>
          <p:cNvSpPr txBox="1"/>
          <p:nvPr/>
        </p:nvSpPr>
        <p:spPr>
          <a:xfrm>
            <a:off x="9691220" y="2302988"/>
            <a:ext cx="163695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fossils</a:t>
            </a:r>
          </a:p>
        </p:txBody>
      </p:sp>
      <p:pic>
        <p:nvPicPr>
          <p:cNvPr id="39" name="Graphique 38">
            <a:extLst>
              <a:ext uri="{FF2B5EF4-FFF2-40B4-BE49-F238E27FC236}">
                <a16:creationId xmlns:a16="http://schemas.microsoft.com/office/drawing/2014/main" id="{B668E967-3F23-0C54-D60F-4977EDE56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57313" y="1201493"/>
            <a:ext cx="935145" cy="863210"/>
          </a:xfrm>
          <a:prstGeom prst="rect">
            <a:avLst/>
          </a:prstGeom>
        </p:spPr>
      </p:pic>
      <p:sp>
        <p:nvSpPr>
          <p:cNvPr id="40" name="Rectangle : coins arrondis 39">
            <a:extLst>
              <a:ext uri="{FF2B5EF4-FFF2-40B4-BE49-F238E27FC236}">
                <a16:creationId xmlns:a16="http://schemas.microsoft.com/office/drawing/2014/main" id="{43A58BDB-C267-F9D4-751A-7BAAF2187B03}"/>
              </a:ext>
            </a:extLst>
          </p:cNvPr>
          <p:cNvSpPr/>
          <p:nvPr/>
        </p:nvSpPr>
        <p:spPr>
          <a:xfrm>
            <a:off x="2505054" y="2864941"/>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1E28BE70-7746-1F63-211A-283B9E45F86C}"/>
              </a:ext>
            </a:extLst>
          </p:cNvPr>
          <p:cNvSpPr/>
          <p:nvPr/>
        </p:nvSpPr>
        <p:spPr>
          <a:xfrm rot="10800000">
            <a:off x="2523639" y="4090660"/>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376DEE5-9BB0-2AE3-A187-2A3B6D05230C}"/>
              </a:ext>
            </a:extLst>
          </p:cNvPr>
          <p:cNvSpPr txBox="1"/>
          <p:nvPr/>
        </p:nvSpPr>
        <p:spPr>
          <a:xfrm>
            <a:off x="2499440" y="4098668"/>
            <a:ext cx="159512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minerals and metals</a:t>
            </a:r>
          </a:p>
        </p:txBody>
      </p:sp>
      <p:pic>
        <p:nvPicPr>
          <p:cNvPr id="43" name="Graphique 42" descr="Travail avec un remplissage uni">
            <a:extLst>
              <a:ext uri="{FF2B5EF4-FFF2-40B4-BE49-F238E27FC236}">
                <a16:creationId xmlns:a16="http://schemas.microsoft.com/office/drawing/2014/main" id="{D94F8C76-4802-930B-1781-1247E2CF0F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187" y="3046969"/>
            <a:ext cx="914400" cy="914400"/>
          </a:xfrm>
          <a:prstGeom prst="rect">
            <a:avLst/>
          </a:prstGeom>
        </p:spPr>
      </p:pic>
      <p:sp>
        <p:nvSpPr>
          <p:cNvPr id="44" name="Rectangle : coins arrondis 43">
            <a:extLst>
              <a:ext uri="{FF2B5EF4-FFF2-40B4-BE49-F238E27FC236}">
                <a16:creationId xmlns:a16="http://schemas.microsoft.com/office/drawing/2014/main" id="{B805BB29-D834-29FC-04C5-928586778DC2}"/>
              </a:ext>
            </a:extLst>
          </p:cNvPr>
          <p:cNvSpPr/>
          <p:nvPr/>
        </p:nvSpPr>
        <p:spPr>
          <a:xfrm>
            <a:off x="4310451" y="2864941"/>
            <a:ext cx="1608094"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10EF9B25-C07F-8CE7-E7AC-1116D4F303C9}"/>
              </a:ext>
            </a:extLst>
          </p:cNvPr>
          <p:cNvSpPr/>
          <p:nvPr/>
        </p:nvSpPr>
        <p:spPr>
          <a:xfrm rot="10800000">
            <a:off x="4329036" y="4090660"/>
            <a:ext cx="1608095" cy="417054"/>
          </a:xfrm>
          <a:prstGeom prst="round2Same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5CD932E4-8F0A-C011-2747-D774EDBFB0EF}"/>
              </a:ext>
            </a:extLst>
          </p:cNvPr>
          <p:cNvSpPr txBox="1"/>
          <p:nvPr/>
        </p:nvSpPr>
        <p:spPr>
          <a:xfrm>
            <a:off x="4313519" y="4199129"/>
            <a:ext cx="1122331"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Acidification</a:t>
            </a:r>
          </a:p>
        </p:txBody>
      </p:sp>
      <p:pic>
        <p:nvPicPr>
          <p:cNvPr id="47" name="Graphique 46">
            <a:extLst>
              <a:ext uri="{FF2B5EF4-FFF2-40B4-BE49-F238E27FC236}">
                <a16:creationId xmlns:a16="http://schemas.microsoft.com/office/drawing/2014/main" id="{70358B5C-7A46-C60C-60F3-1717850A8D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3111" y="3165421"/>
            <a:ext cx="677496" cy="677496"/>
          </a:xfrm>
          <a:prstGeom prst="rect">
            <a:avLst/>
          </a:prstGeom>
        </p:spPr>
      </p:pic>
      <p:sp>
        <p:nvSpPr>
          <p:cNvPr id="48" name="Rectangle : coins arrondis 47">
            <a:extLst>
              <a:ext uri="{FF2B5EF4-FFF2-40B4-BE49-F238E27FC236}">
                <a16:creationId xmlns:a16="http://schemas.microsoft.com/office/drawing/2014/main" id="{52069AB4-0338-079A-194E-C198CB6F7D21}"/>
              </a:ext>
            </a:extLst>
          </p:cNvPr>
          <p:cNvSpPr/>
          <p:nvPr/>
        </p:nvSpPr>
        <p:spPr>
          <a:xfrm>
            <a:off x="6103273" y="2864941"/>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avec coins arrondis en haut 48">
            <a:extLst>
              <a:ext uri="{FF2B5EF4-FFF2-40B4-BE49-F238E27FC236}">
                <a16:creationId xmlns:a16="http://schemas.microsoft.com/office/drawing/2014/main" id="{DFF0AD4E-E5E7-E8E4-F739-1CC752AE1611}"/>
              </a:ext>
            </a:extLst>
          </p:cNvPr>
          <p:cNvSpPr/>
          <p:nvPr/>
        </p:nvSpPr>
        <p:spPr>
          <a:xfrm rot="10800000">
            <a:off x="6121858" y="4090660"/>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74350AC4-A192-266B-7189-42A37C8874BC}"/>
              </a:ext>
            </a:extLst>
          </p:cNvPr>
          <p:cNvSpPr txBox="1"/>
          <p:nvPr/>
        </p:nvSpPr>
        <p:spPr>
          <a:xfrm>
            <a:off x="6097387" y="4112498"/>
            <a:ext cx="1608094" cy="415498"/>
          </a:xfrm>
          <a:prstGeom prst="rect">
            <a:avLst/>
          </a:prstGeom>
          <a:noFill/>
        </p:spPr>
        <p:txBody>
          <a:bodyPr wrap="square" rtlCol="0">
            <a:spAutoFit/>
          </a:bodyPr>
          <a:lstStyle/>
          <a:p>
            <a:r>
              <a:rPr lang="en-US" sz="1050" dirty="0" err="1">
                <a:solidFill>
                  <a:schemeClr val="bg1"/>
                </a:solidFill>
                <a:latin typeface="Biome" panose="020B0604020202020204" pitchFamily="34" charset="0"/>
                <a:ea typeface="STHupo" panose="02010800040101010101" pitchFamily="2" charset="-122"/>
                <a:cs typeface="Biome" panose="020B0604020202020204" pitchFamily="34" charset="0"/>
              </a:rPr>
              <a:t>Ionising</a:t>
            </a:r>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 radiation, human health</a:t>
            </a:r>
          </a:p>
        </p:txBody>
      </p:sp>
      <p:pic>
        <p:nvPicPr>
          <p:cNvPr id="51" name="Graphique 50">
            <a:extLst>
              <a:ext uri="{FF2B5EF4-FFF2-40B4-BE49-F238E27FC236}">
                <a16:creationId xmlns:a16="http://schemas.microsoft.com/office/drawing/2014/main" id="{A12134B2-AFFD-2552-641C-70E97D1C69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03320" y="3072564"/>
            <a:ext cx="807999" cy="807999"/>
          </a:xfrm>
          <a:prstGeom prst="rect">
            <a:avLst/>
          </a:prstGeom>
        </p:spPr>
      </p:pic>
      <p:sp>
        <p:nvSpPr>
          <p:cNvPr id="52" name="Rectangle : coins arrondis 51">
            <a:extLst>
              <a:ext uri="{FF2B5EF4-FFF2-40B4-BE49-F238E27FC236}">
                <a16:creationId xmlns:a16="http://schemas.microsoft.com/office/drawing/2014/main" id="{EAFF51AD-C4E4-598A-D170-70455C17AF94}"/>
              </a:ext>
            </a:extLst>
          </p:cNvPr>
          <p:cNvSpPr/>
          <p:nvPr/>
        </p:nvSpPr>
        <p:spPr>
          <a:xfrm>
            <a:off x="9720076" y="2864941"/>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 avec coins arrondis en haut 52">
            <a:extLst>
              <a:ext uri="{FF2B5EF4-FFF2-40B4-BE49-F238E27FC236}">
                <a16:creationId xmlns:a16="http://schemas.microsoft.com/office/drawing/2014/main" id="{C59E9C82-4A26-CD7D-E4D1-A8D464186054}"/>
              </a:ext>
            </a:extLst>
          </p:cNvPr>
          <p:cNvSpPr/>
          <p:nvPr/>
        </p:nvSpPr>
        <p:spPr>
          <a:xfrm rot="10800000">
            <a:off x="9738661" y="4090660"/>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4B274876-5F99-D672-A1DA-068C7D37D063}"/>
              </a:ext>
            </a:extLst>
          </p:cNvPr>
          <p:cNvSpPr txBox="1"/>
          <p:nvPr/>
        </p:nvSpPr>
        <p:spPr>
          <a:xfrm>
            <a:off x="9714192" y="4105490"/>
            <a:ext cx="1296240"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Eutrophication, marine</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55" name="Graphique 54" descr="Corail avec un remplissage uni">
            <a:extLst>
              <a:ext uri="{FF2B5EF4-FFF2-40B4-BE49-F238E27FC236}">
                <a16:creationId xmlns:a16="http://schemas.microsoft.com/office/drawing/2014/main" id="{2AB3C77D-28B6-7F3E-08F5-9DD983EB29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54216" y="3014518"/>
            <a:ext cx="914400" cy="914400"/>
          </a:xfrm>
          <a:prstGeom prst="rect">
            <a:avLst/>
          </a:prstGeom>
        </p:spPr>
      </p:pic>
      <p:sp>
        <p:nvSpPr>
          <p:cNvPr id="56" name="Rectangle : coins arrondis 55">
            <a:extLst>
              <a:ext uri="{FF2B5EF4-FFF2-40B4-BE49-F238E27FC236}">
                <a16:creationId xmlns:a16="http://schemas.microsoft.com/office/drawing/2014/main" id="{18A4AB4E-D999-5604-C206-F07F973E8D38}"/>
              </a:ext>
            </a:extLst>
          </p:cNvPr>
          <p:cNvSpPr/>
          <p:nvPr/>
        </p:nvSpPr>
        <p:spPr>
          <a:xfrm>
            <a:off x="7927254"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 avec coins arrondis en haut 56">
            <a:extLst>
              <a:ext uri="{FF2B5EF4-FFF2-40B4-BE49-F238E27FC236}">
                <a16:creationId xmlns:a16="http://schemas.microsoft.com/office/drawing/2014/main" id="{1DB1ED5D-9123-248C-565D-A4088E142F1A}"/>
              </a:ext>
            </a:extLst>
          </p:cNvPr>
          <p:cNvSpPr/>
          <p:nvPr/>
        </p:nvSpPr>
        <p:spPr>
          <a:xfrm rot="10800000">
            <a:off x="7945839"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BC92C523-1EFF-6E39-261A-4C6E5DC97C25}"/>
              </a:ext>
            </a:extLst>
          </p:cNvPr>
          <p:cNvSpPr txBox="1"/>
          <p:nvPr/>
        </p:nvSpPr>
        <p:spPr>
          <a:xfrm>
            <a:off x="7908795" y="4112498"/>
            <a:ext cx="132329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freshwater</a:t>
            </a:r>
          </a:p>
        </p:txBody>
      </p:sp>
      <p:pic>
        <p:nvPicPr>
          <p:cNvPr id="59" name="Graphique 58" descr="Algues marines avec un remplissage uni">
            <a:extLst>
              <a:ext uri="{FF2B5EF4-FFF2-40B4-BE49-F238E27FC236}">
                <a16:creationId xmlns:a16="http://schemas.microsoft.com/office/drawing/2014/main" id="{FD4C033D-0A97-49D0-EA41-0514657B1F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62173" y="3020601"/>
            <a:ext cx="914400" cy="914400"/>
          </a:xfrm>
          <a:prstGeom prst="rect">
            <a:avLst/>
          </a:prstGeom>
        </p:spPr>
      </p:pic>
      <p:sp>
        <p:nvSpPr>
          <p:cNvPr id="60" name="Rectangle : coins arrondis 59">
            <a:extLst>
              <a:ext uri="{FF2B5EF4-FFF2-40B4-BE49-F238E27FC236}">
                <a16:creationId xmlns:a16="http://schemas.microsoft.com/office/drawing/2014/main" id="{9DC5772E-7650-9E61-07C5-802AE0989D57}"/>
              </a:ext>
            </a:extLst>
          </p:cNvPr>
          <p:cNvSpPr/>
          <p:nvPr/>
        </p:nvSpPr>
        <p:spPr>
          <a:xfrm>
            <a:off x="4309227" y="4738126"/>
            <a:ext cx="1608094"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 avec coins arrondis en haut 60">
            <a:extLst>
              <a:ext uri="{FF2B5EF4-FFF2-40B4-BE49-F238E27FC236}">
                <a16:creationId xmlns:a16="http://schemas.microsoft.com/office/drawing/2014/main" id="{02B708E5-B0F0-0BEF-4274-8ADDFD7DBCAA}"/>
              </a:ext>
            </a:extLst>
          </p:cNvPr>
          <p:cNvSpPr/>
          <p:nvPr/>
        </p:nvSpPr>
        <p:spPr>
          <a:xfrm rot="10800000">
            <a:off x="4327812" y="5963845"/>
            <a:ext cx="1608095"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8C908C1C-095B-61C9-B97E-C88D127C72CD}"/>
              </a:ext>
            </a:extLst>
          </p:cNvPr>
          <p:cNvSpPr txBox="1"/>
          <p:nvPr/>
        </p:nvSpPr>
        <p:spPr>
          <a:xfrm>
            <a:off x="4303216" y="5980259"/>
            <a:ext cx="147178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non-cancer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3" name="Rectangle : coins arrondis 62">
            <a:extLst>
              <a:ext uri="{FF2B5EF4-FFF2-40B4-BE49-F238E27FC236}">
                <a16:creationId xmlns:a16="http://schemas.microsoft.com/office/drawing/2014/main" id="{6F0BEA14-8137-D787-3E9E-27F80CF25252}"/>
              </a:ext>
            </a:extLst>
          </p:cNvPr>
          <p:cNvSpPr/>
          <p:nvPr/>
        </p:nvSpPr>
        <p:spPr>
          <a:xfrm>
            <a:off x="6114624" y="4738126"/>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arrondis en haut 63">
            <a:extLst>
              <a:ext uri="{FF2B5EF4-FFF2-40B4-BE49-F238E27FC236}">
                <a16:creationId xmlns:a16="http://schemas.microsoft.com/office/drawing/2014/main" id="{39BB8BC4-4440-06C0-415F-16E5D84DB336}"/>
              </a:ext>
            </a:extLst>
          </p:cNvPr>
          <p:cNvSpPr/>
          <p:nvPr/>
        </p:nvSpPr>
        <p:spPr>
          <a:xfrm rot="10800000">
            <a:off x="6133209" y="5963845"/>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a:extLst>
              <a:ext uri="{FF2B5EF4-FFF2-40B4-BE49-F238E27FC236}">
                <a16:creationId xmlns:a16="http://schemas.microsoft.com/office/drawing/2014/main" id="{8A33EDB5-357B-BDD3-521E-64464671E854}"/>
              </a:ext>
            </a:extLst>
          </p:cNvPr>
          <p:cNvSpPr txBox="1"/>
          <p:nvPr/>
        </p:nvSpPr>
        <p:spPr>
          <a:xfrm>
            <a:off x="6103737" y="5980259"/>
            <a:ext cx="1286599"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terrestrial</a:t>
            </a:r>
          </a:p>
        </p:txBody>
      </p:sp>
      <p:pic>
        <p:nvPicPr>
          <p:cNvPr id="66" name="Graphique 65">
            <a:extLst>
              <a:ext uri="{FF2B5EF4-FFF2-40B4-BE49-F238E27FC236}">
                <a16:creationId xmlns:a16="http://schemas.microsoft.com/office/drawing/2014/main" id="{F2A70858-F1B7-7857-357E-117A2320633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34471" y="5006869"/>
            <a:ext cx="968400" cy="774720"/>
          </a:xfrm>
          <a:prstGeom prst="rect">
            <a:avLst/>
          </a:prstGeom>
        </p:spPr>
      </p:pic>
      <p:sp>
        <p:nvSpPr>
          <p:cNvPr id="67" name="Rectangle : coins arrondis 66">
            <a:extLst>
              <a:ext uri="{FF2B5EF4-FFF2-40B4-BE49-F238E27FC236}">
                <a16:creationId xmlns:a16="http://schemas.microsoft.com/office/drawing/2014/main" id="{427D4CB3-C369-1778-8B48-4512DB4A6C4B}"/>
              </a:ext>
            </a:extLst>
          </p:cNvPr>
          <p:cNvSpPr/>
          <p:nvPr/>
        </p:nvSpPr>
        <p:spPr>
          <a:xfrm>
            <a:off x="712232"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 avec coins arrondis en haut 67">
            <a:extLst>
              <a:ext uri="{FF2B5EF4-FFF2-40B4-BE49-F238E27FC236}">
                <a16:creationId xmlns:a16="http://schemas.microsoft.com/office/drawing/2014/main" id="{25D7B7CE-3B58-282C-2FCE-B7EFF3F7FA3F}"/>
              </a:ext>
            </a:extLst>
          </p:cNvPr>
          <p:cNvSpPr/>
          <p:nvPr/>
        </p:nvSpPr>
        <p:spPr>
          <a:xfrm rot="10800000">
            <a:off x="730817"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D5AF92B0-B40F-72DC-9775-5B966230F734}"/>
              </a:ext>
            </a:extLst>
          </p:cNvPr>
          <p:cNvSpPr txBox="1"/>
          <p:nvPr/>
        </p:nvSpPr>
        <p:spPr>
          <a:xfrm>
            <a:off x="693650" y="4161910"/>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Land use</a:t>
            </a:r>
          </a:p>
        </p:txBody>
      </p:sp>
      <p:grpSp>
        <p:nvGrpSpPr>
          <p:cNvPr id="70" name="Groupe 69">
            <a:extLst>
              <a:ext uri="{FF2B5EF4-FFF2-40B4-BE49-F238E27FC236}">
                <a16:creationId xmlns:a16="http://schemas.microsoft.com/office/drawing/2014/main" id="{DD9A3A88-5074-A38A-5AA5-72E774814618}"/>
              </a:ext>
            </a:extLst>
          </p:cNvPr>
          <p:cNvGrpSpPr/>
          <p:nvPr/>
        </p:nvGrpSpPr>
        <p:grpSpPr>
          <a:xfrm>
            <a:off x="761805" y="3304334"/>
            <a:ext cx="1512000" cy="762204"/>
            <a:chOff x="790661" y="3514546"/>
            <a:chExt cx="1343794" cy="715515"/>
          </a:xfrm>
          <a:solidFill>
            <a:schemeClr val="accent6">
              <a:lumMod val="75000"/>
            </a:schemeClr>
          </a:solidFill>
        </p:grpSpPr>
        <p:sp>
          <p:nvSpPr>
            <p:cNvPr id="71" name="Forme libre 220">
              <a:extLst>
                <a:ext uri="{FF2B5EF4-FFF2-40B4-BE49-F238E27FC236}">
                  <a16:creationId xmlns:a16="http://schemas.microsoft.com/office/drawing/2014/main" id="{FDBA392E-F96A-B772-ED23-16F5F282EA89}"/>
                </a:ext>
              </a:extLst>
            </p:cNvPr>
            <p:cNvSpPr/>
            <p:nvPr/>
          </p:nvSpPr>
          <p:spPr>
            <a:xfrm>
              <a:off x="1242973" y="3998795"/>
              <a:ext cx="891482" cy="231266"/>
            </a:xfrm>
            <a:custGeom>
              <a:avLst/>
              <a:gdLst>
                <a:gd name="connsiteX0" fmla="*/ 27392 w 891482"/>
                <a:gd name="connsiteY0" fmla="*/ 220058 h 231266"/>
                <a:gd name="connsiteX1" fmla="*/ 0 w 891482"/>
                <a:gd name="connsiteY1" fmla="*/ 231267 h 231266"/>
                <a:gd name="connsiteX2" fmla="*/ 377778 w 891482"/>
                <a:gd name="connsiteY2" fmla="*/ 231267 h 231266"/>
                <a:gd name="connsiteX3" fmla="*/ 379137 w 891482"/>
                <a:gd name="connsiteY3" fmla="*/ 230873 h 231266"/>
                <a:gd name="connsiteX4" fmla="*/ 885029 w 891482"/>
                <a:gd name="connsiteY4" fmla="*/ 123694 h 231266"/>
                <a:gd name="connsiteX5" fmla="*/ 891482 w 891482"/>
                <a:gd name="connsiteY5" fmla="*/ 122824 h 231266"/>
                <a:gd name="connsiteX6" fmla="*/ 891482 w 891482"/>
                <a:gd name="connsiteY6" fmla="*/ 0 h 231266"/>
                <a:gd name="connsiteX7" fmla="*/ 882451 w 891482"/>
                <a:gd name="connsiteY7" fmla="*/ 1085 h 231266"/>
                <a:gd name="connsiteX8" fmla="*/ 27392 w 891482"/>
                <a:gd name="connsiteY8" fmla="*/ 220058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482" h="231266">
                  <a:moveTo>
                    <a:pt x="27392" y="220058"/>
                  </a:moveTo>
                  <a:lnTo>
                    <a:pt x="0" y="231267"/>
                  </a:lnTo>
                  <a:lnTo>
                    <a:pt x="377778" y="231267"/>
                  </a:lnTo>
                  <a:lnTo>
                    <a:pt x="379137" y="230873"/>
                  </a:lnTo>
                  <a:cubicBezTo>
                    <a:pt x="542871" y="182842"/>
                    <a:pt x="712283" y="146950"/>
                    <a:pt x="885029" y="123694"/>
                  </a:cubicBezTo>
                  <a:lnTo>
                    <a:pt x="891482" y="122824"/>
                  </a:lnTo>
                  <a:lnTo>
                    <a:pt x="891482" y="0"/>
                  </a:lnTo>
                  <a:lnTo>
                    <a:pt x="882451" y="1085"/>
                  </a:lnTo>
                  <a:cubicBezTo>
                    <a:pt x="583302" y="36796"/>
                    <a:pt x="294213" y="110829"/>
                    <a:pt x="27392" y="220058"/>
                  </a:cubicBezTo>
                  <a:close/>
                </a:path>
              </a:pathLst>
            </a:custGeom>
            <a:grpFill/>
            <a:ln w="15577" cap="flat">
              <a:noFill/>
              <a:prstDash val="solid"/>
              <a:miter/>
            </a:ln>
          </p:spPr>
          <p:txBody>
            <a:bodyPr rtlCol="0" anchor="ctr"/>
            <a:lstStyle/>
            <a:p>
              <a:endParaRPr lang="fr-FR"/>
            </a:p>
          </p:txBody>
        </p:sp>
        <p:sp>
          <p:nvSpPr>
            <p:cNvPr id="72" name="Forme libre 221">
              <a:extLst>
                <a:ext uri="{FF2B5EF4-FFF2-40B4-BE49-F238E27FC236}">
                  <a16:creationId xmlns:a16="http://schemas.microsoft.com/office/drawing/2014/main" id="{1B64C175-34EF-0371-0749-34C99737AD0D}"/>
                </a:ext>
              </a:extLst>
            </p:cNvPr>
            <p:cNvSpPr/>
            <p:nvPr/>
          </p:nvSpPr>
          <p:spPr>
            <a:xfrm>
              <a:off x="1710332" y="4145838"/>
              <a:ext cx="424123" cy="84223"/>
            </a:xfrm>
            <a:custGeom>
              <a:avLst/>
              <a:gdLst>
                <a:gd name="connsiteX0" fmla="*/ 46236 w 424123"/>
                <a:gd name="connsiteY0" fmla="*/ 72597 h 84223"/>
                <a:gd name="connsiteX1" fmla="*/ 0 w 424123"/>
                <a:gd name="connsiteY1" fmla="*/ 84224 h 84223"/>
                <a:gd name="connsiteX2" fmla="*/ 424123 w 424123"/>
                <a:gd name="connsiteY2" fmla="*/ 84224 h 84223"/>
                <a:gd name="connsiteX3" fmla="*/ 424123 w 424123"/>
                <a:gd name="connsiteY3" fmla="*/ 0 h 84223"/>
                <a:gd name="connsiteX4" fmla="*/ 414936 w 424123"/>
                <a:gd name="connsiteY4" fmla="*/ 1192 h 84223"/>
                <a:gd name="connsiteX5" fmla="*/ 46236 w 424123"/>
                <a:gd name="connsiteY5" fmla="*/ 72597 h 8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23" h="84223">
                  <a:moveTo>
                    <a:pt x="46236" y="72597"/>
                  </a:moveTo>
                  <a:lnTo>
                    <a:pt x="0" y="84224"/>
                  </a:lnTo>
                  <a:lnTo>
                    <a:pt x="424123" y="84224"/>
                  </a:lnTo>
                  <a:lnTo>
                    <a:pt x="424123" y="0"/>
                  </a:lnTo>
                  <a:lnTo>
                    <a:pt x="414936" y="1192"/>
                  </a:lnTo>
                  <a:cubicBezTo>
                    <a:pt x="289994" y="18370"/>
                    <a:pt x="166791" y="42230"/>
                    <a:pt x="46236" y="72597"/>
                  </a:cubicBezTo>
                  <a:close/>
                </a:path>
              </a:pathLst>
            </a:custGeom>
            <a:grpFill/>
            <a:ln w="15577" cap="flat">
              <a:noFill/>
              <a:prstDash val="solid"/>
              <a:miter/>
            </a:ln>
          </p:spPr>
          <p:txBody>
            <a:bodyPr rtlCol="0" anchor="ctr"/>
            <a:lstStyle/>
            <a:p>
              <a:endParaRPr lang="fr-FR"/>
            </a:p>
          </p:txBody>
        </p:sp>
        <p:sp>
          <p:nvSpPr>
            <p:cNvPr id="73" name="Forme libre 222">
              <a:extLst>
                <a:ext uri="{FF2B5EF4-FFF2-40B4-BE49-F238E27FC236}">
                  <a16:creationId xmlns:a16="http://schemas.microsoft.com/office/drawing/2014/main" id="{40A18348-EBD3-7067-3D39-FDA41800B0CC}"/>
                </a:ext>
              </a:extLst>
            </p:cNvPr>
            <p:cNvSpPr/>
            <p:nvPr/>
          </p:nvSpPr>
          <p:spPr>
            <a:xfrm>
              <a:off x="880008" y="3638909"/>
              <a:ext cx="1254447" cy="591105"/>
            </a:xfrm>
            <a:custGeom>
              <a:avLst/>
              <a:gdLst>
                <a:gd name="connsiteX0" fmla="*/ 1245603 w 1254447"/>
                <a:gd name="connsiteY0" fmla="*/ 210876 h 591105"/>
                <a:gd name="connsiteX1" fmla="*/ 1051316 w 1254447"/>
                <a:gd name="connsiteY1" fmla="*/ 236382 h 591105"/>
                <a:gd name="connsiteX2" fmla="*/ 1051316 w 1254447"/>
                <a:gd name="connsiteY2" fmla="*/ 172419 h 591105"/>
                <a:gd name="connsiteX3" fmla="*/ 1128303 w 1254447"/>
                <a:gd name="connsiteY3" fmla="*/ 153339 h 591105"/>
                <a:gd name="connsiteX4" fmla="*/ 1152428 w 1254447"/>
                <a:gd name="connsiteY4" fmla="*/ 89757 h 591105"/>
                <a:gd name="connsiteX5" fmla="*/ 1068238 w 1254447"/>
                <a:gd name="connsiteY5" fmla="*/ 105748 h 591105"/>
                <a:gd name="connsiteX6" fmla="*/ 1051316 w 1254447"/>
                <a:gd name="connsiteY6" fmla="*/ 125221 h 591105"/>
                <a:gd name="connsiteX7" fmla="*/ 1051316 w 1254447"/>
                <a:gd name="connsiteY7" fmla="*/ 108252 h 591105"/>
                <a:gd name="connsiteX8" fmla="*/ 1079676 w 1254447"/>
                <a:gd name="connsiteY8" fmla="*/ 61746 h 591105"/>
                <a:gd name="connsiteX9" fmla="*/ 1036331 w 1254447"/>
                <a:gd name="connsiteY9" fmla="*/ 0 h 591105"/>
                <a:gd name="connsiteX10" fmla="*/ 992986 w 1254447"/>
                <a:gd name="connsiteY10" fmla="*/ 61734 h 591105"/>
                <a:gd name="connsiteX11" fmla="*/ 1020065 w 1254447"/>
                <a:gd name="connsiteY11" fmla="*/ 107215 h 591105"/>
                <a:gd name="connsiteX12" fmla="*/ 1020065 w 1254447"/>
                <a:gd name="connsiteY12" fmla="*/ 107215 h 591105"/>
                <a:gd name="connsiteX13" fmla="*/ 1020065 w 1254447"/>
                <a:gd name="connsiteY13" fmla="*/ 125221 h 591105"/>
                <a:gd name="connsiteX14" fmla="*/ 1003142 w 1254447"/>
                <a:gd name="connsiteY14" fmla="*/ 105748 h 591105"/>
                <a:gd name="connsiteX15" fmla="*/ 918952 w 1254447"/>
                <a:gd name="connsiteY15" fmla="*/ 89852 h 591105"/>
                <a:gd name="connsiteX16" fmla="*/ 943078 w 1254447"/>
                <a:gd name="connsiteY16" fmla="*/ 153435 h 591105"/>
                <a:gd name="connsiteX17" fmla="*/ 1020065 w 1254447"/>
                <a:gd name="connsiteY17" fmla="*/ 172419 h 591105"/>
                <a:gd name="connsiteX18" fmla="*/ 1020065 w 1254447"/>
                <a:gd name="connsiteY18" fmla="*/ 241391 h 591105"/>
                <a:gd name="connsiteX19" fmla="*/ 19876 w 1254447"/>
                <a:gd name="connsiteY19" fmla="*/ 580290 h 591105"/>
                <a:gd name="connsiteX20" fmla="*/ 0 w 1254447"/>
                <a:gd name="connsiteY20" fmla="*/ 591105 h 591105"/>
                <a:gd name="connsiteX21" fmla="*/ 299854 w 1254447"/>
                <a:gd name="connsiteY21" fmla="*/ 591105 h 591105"/>
                <a:gd name="connsiteX22" fmla="*/ 301666 w 1254447"/>
                <a:gd name="connsiteY22" fmla="*/ 590306 h 591105"/>
                <a:gd name="connsiteX23" fmla="*/ 1247822 w 1254447"/>
                <a:gd name="connsiteY23" fmla="*/ 336645 h 591105"/>
                <a:gd name="connsiteX24" fmla="*/ 1254447 w 1254447"/>
                <a:gd name="connsiteY24" fmla="*/ 335870 h 591105"/>
                <a:gd name="connsiteX25" fmla="*/ 1254447 w 1254447"/>
                <a:gd name="connsiteY25" fmla="*/ 209981 h 5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4447" h="591105">
                  <a:moveTo>
                    <a:pt x="1245603" y="210876"/>
                  </a:moveTo>
                  <a:cubicBezTo>
                    <a:pt x="1180414" y="217494"/>
                    <a:pt x="1115646" y="226163"/>
                    <a:pt x="1051316" y="236382"/>
                  </a:cubicBezTo>
                  <a:lnTo>
                    <a:pt x="1051316" y="172419"/>
                  </a:lnTo>
                  <a:cubicBezTo>
                    <a:pt x="1069801" y="172097"/>
                    <a:pt x="1106552" y="169342"/>
                    <a:pt x="1128303" y="153339"/>
                  </a:cubicBezTo>
                  <a:cubicBezTo>
                    <a:pt x="1158225" y="131398"/>
                    <a:pt x="1152428" y="89757"/>
                    <a:pt x="1152428" y="89757"/>
                  </a:cubicBezTo>
                  <a:cubicBezTo>
                    <a:pt x="1152428" y="89757"/>
                    <a:pt x="1098192" y="83795"/>
                    <a:pt x="1068238" y="105748"/>
                  </a:cubicBezTo>
                  <a:cubicBezTo>
                    <a:pt x="1060950" y="111312"/>
                    <a:pt x="1055197" y="117934"/>
                    <a:pt x="1051316" y="125221"/>
                  </a:cubicBezTo>
                  <a:lnTo>
                    <a:pt x="1051316" y="108252"/>
                  </a:lnTo>
                  <a:cubicBezTo>
                    <a:pt x="1067829" y="95879"/>
                    <a:pt x="1077906" y="79356"/>
                    <a:pt x="1079676" y="61746"/>
                  </a:cubicBezTo>
                  <a:cubicBezTo>
                    <a:pt x="1079676" y="30074"/>
                    <a:pt x="1036331" y="0"/>
                    <a:pt x="1036331" y="0"/>
                  </a:cubicBezTo>
                  <a:cubicBezTo>
                    <a:pt x="1036331" y="0"/>
                    <a:pt x="992986" y="30074"/>
                    <a:pt x="992986" y="61734"/>
                  </a:cubicBezTo>
                  <a:cubicBezTo>
                    <a:pt x="994609" y="78874"/>
                    <a:pt x="1004214" y="95007"/>
                    <a:pt x="1020065" y="107215"/>
                  </a:cubicBezTo>
                  <a:lnTo>
                    <a:pt x="1020065" y="107215"/>
                  </a:lnTo>
                  <a:lnTo>
                    <a:pt x="1020065" y="125221"/>
                  </a:lnTo>
                  <a:cubicBezTo>
                    <a:pt x="1016183" y="117934"/>
                    <a:pt x="1010430" y="111312"/>
                    <a:pt x="1003142" y="105748"/>
                  </a:cubicBezTo>
                  <a:cubicBezTo>
                    <a:pt x="973235" y="83795"/>
                    <a:pt x="918952" y="89852"/>
                    <a:pt x="918952" y="89852"/>
                  </a:cubicBezTo>
                  <a:cubicBezTo>
                    <a:pt x="918952" y="89852"/>
                    <a:pt x="913155" y="131493"/>
                    <a:pt x="943078" y="153435"/>
                  </a:cubicBezTo>
                  <a:cubicBezTo>
                    <a:pt x="964828" y="169390"/>
                    <a:pt x="1001580" y="172144"/>
                    <a:pt x="1020065" y="172419"/>
                  </a:cubicBezTo>
                  <a:lnTo>
                    <a:pt x="1020065" y="241391"/>
                  </a:lnTo>
                  <a:cubicBezTo>
                    <a:pt x="660233" y="301959"/>
                    <a:pt x="320071" y="417216"/>
                    <a:pt x="19876" y="580290"/>
                  </a:cubicBezTo>
                  <a:lnTo>
                    <a:pt x="0" y="591105"/>
                  </a:lnTo>
                  <a:lnTo>
                    <a:pt x="299854" y="591105"/>
                  </a:lnTo>
                  <a:lnTo>
                    <a:pt x="301666" y="590306"/>
                  </a:lnTo>
                  <a:cubicBezTo>
                    <a:pt x="593682" y="461661"/>
                    <a:pt x="914538" y="375641"/>
                    <a:pt x="1247822" y="336645"/>
                  </a:cubicBezTo>
                  <a:lnTo>
                    <a:pt x="1254447" y="335870"/>
                  </a:lnTo>
                  <a:lnTo>
                    <a:pt x="1254447" y="209981"/>
                  </a:lnTo>
                  <a:close/>
                </a:path>
              </a:pathLst>
            </a:custGeom>
            <a:grpFill/>
            <a:ln w="15577" cap="flat">
              <a:noFill/>
              <a:prstDash val="solid"/>
              <a:miter/>
            </a:ln>
          </p:spPr>
          <p:txBody>
            <a:bodyPr rtlCol="0" anchor="ctr"/>
            <a:lstStyle/>
            <a:p>
              <a:endParaRPr lang="fr-FR"/>
            </a:p>
          </p:txBody>
        </p:sp>
        <p:sp>
          <p:nvSpPr>
            <p:cNvPr id="74" name="Forme libre 224">
              <a:extLst>
                <a:ext uri="{FF2B5EF4-FFF2-40B4-BE49-F238E27FC236}">
                  <a16:creationId xmlns:a16="http://schemas.microsoft.com/office/drawing/2014/main" id="{32C7AC3E-D737-710F-99F5-DCAA97380657}"/>
                </a:ext>
              </a:extLst>
            </p:cNvPr>
            <p:cNvSpPr/>
            <p:nvPr/>
          </p:nvSpPr>
          <p:spPr>
            <a:xfrm>
              <a:off x="790739" y="4150548"/>
              <a:ext cx="132269" cy="79513"/>
            </a:xfrm>
            <a:custGeom>
              <a:avLst/>
              <a:gdLst>
                <a:gd name="connsiteX0" fmla="*/ 132270 w 132269"/>
                <a:gd name="connsiteY0" fmla="*/ 12163 h 79513"/>
                <a:gd name="connsiteX1" fmla="*/ 112504 w 132269"/>
                <a:gd name="connsiteY1" fmla="*/ 10041 h 79513"/>
                <a:gd name="connsiteX2" fmla="*/ 0 w 132269"/>
                <a:gd name="connsiteY2" fmla="*/ 0 h 79513"/>
                <a:gd name="connsiteX3" fmla="*/ 0 w 132269"/>
                <a:gd name="connsiteY3" fmla="*/ 79514 h 79513"/>
                <a:gd name="connsiteX4" fmla="*/ 11266 w 132269"/>
                <a:gd name="connsiteY4" fmla="*/ 79514 h 79513"/>
                <a:gd name="connsiteX5" fmla="*/ 13360 w 132269"/>
                <a:gd name="connsiteY5" fmla="*/ 78321 h 79513"/>
                <a:gd name="connsiteX6" fmla="*/ 115926 w 132269"/>
                <a:gd name="connsiteY6" fmla="*/ 20880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69" h="79513">
                  <a:moveTo>
                    <a:pt x="132270" y="12163"/>
                  </a:moveTo>
                  <a:lnTo>
                    <a:pt x="112504" y="10041"/>
                  </a:lnTo>
                  <a:cubicBezTo>
                    <a:pt x="78534" y="6392"/>
                    <a:pt x="42439" y="3184"/>
                    <a:pt x="0" y="0"/>
                  </a:cubicBezTo>
                  <a:lnTo>
                    <a:pt x="0" y="79514"/>
                  </a:lnTo>
                  <a:lnTo>
                    <a:pt x="11266" y="79514"/>
                  </a:lnTo>
                  <a:lnTo>
                    <a:pt x="13360" y="78321"/>
                  </a:lnTo>
                  <a:cubicBezTo>
                    <a:pt x="53049" y="55152"/>
                    <a:pt x="85643" y="36895"/>
                    <a:pt x="115926" y="20880"/>
                  </a:cubicBezTo>
                  <a:close/>
                </a:path>
              </a:pathLst>
            </a:custGeom>
            <a:grpFill/>
            <a:ln w="15577" cap="flat">
              <a:noFill/>
              <a:prstDash val="solid"/>
              <a:miter/>
            </a:ln>
          </p:spPr>
          <p:txBody>
            <a:bodyPr rtlCol="0" anchor="ctr"/>
            <a:lstStyle/>
            <a:p>
              <a:endParaRPr lang="fr-FR"/>
            </a:p>
          </p:txBody>
        </p:sp>
        <p:sp>
          <p:nvSpPr>
            <p:cNvPr id="75" name="Forme libre 225">
              <a:extLst>
                <a:ext uri="{FF2B5EF4-FFF2-40B4-BE49-F238E27FC236}">
                  <a16:creationId xmlns:a16="http://schemas.microsoft.com/office/drawing/2014/main" id="{380EABC0-4A1B-4EE1-F693-FC8D8712D190}"/>
                </a:ext>
              </a:extLst>
            </p:cNvPr>
            <p:cNvSpPr/>
            <p:nvPr/>
          </p:nvSpPr>
          <p:spPr>
            <a:xfrm>
              <a:off x="790661" y="3867170"/>
              <a:ext cx="593378" cy="174445"/>
            </a:xfrm>
            <a:custGeom>
              <a:avLst/>
              <a:gdLst>
                <a:gd name="connsiteX0" fmla="*/ 395138 w 593378"/>
                <a:gd name="connsiteY0" fmla="*/ 174446 h 174445"/>
                <a:gd name="connsiteX1" fmla="*/ 397825 w 593378"/>
                <a:gd name="connsiteY1" fmla="*/ 173361 h 174445"/>
                <a:gd name="connsiteX2" fmla="*/ 574972 w 593378"/>
                <a:gd name="connsiteY2" fmla="*/ 107847 h 174445"/>
                <a:gd name="connsiteX3" fmla="*/ 593379 w 593378"/>
                <a:gd name="connsiteY3" fmla="*/ 101658 h 174445"/>
                <a:gd name="connsiteX4" fmla="*/ 574331 w 593378"/>
                <a:gd name="connsiteY4" fmla="*/ 96792 h 174445"/>
                <a:gd name="connsiteX5" fmla="*/ 0 w 593378"/>
                <a:gd name="connsiteY5" fmla="*/ 0 h 174445"/>
                <a:gd name="connsiteX6" fmla="*/ 0 w 593378"/>
                <a:gd name="connsiteY6" fmla="*/ 118913 h 174445"/>
                <a:gd name="connsiteX7" fmla="*/ 392200 w 593378"/>
                <a:gd name="connsiteY7" fmla="*/ 173862 h 17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78" h="174445">
                  <a:moveTo>
                    <a:pt x="395138" y="174446"/>
                  </a:moveTo>
                  <a:lnTo>
                    <a:pt x="397825" y="173361"/>
                  </a:lnTo>
                  <a:cubicBezTo>
                    <a:pt x="455765" y="149953"/>
                    <a:pt x="515361" y="127916"/>
                    <a:pt x="574972" y="107847"/>
                  </a:cubicBezTo>
                  <a:lnTo>
                    <a:pt x="593379" y="101658"/>
                  </a:lnTo>
                  <a:lnTo>
                    <a:pt x="574331" y="96792"/>
                  </a:lnTo>
                  <a:cubicBezTo>
                    <a:pt x="388000" y="48876"/>
                    <a:pt x="195444" y="16424"/>
                    <a:pt x="0" y="0"/>
                  </a:cubicBezTo>
                  <a:lnTo>
                    <a:pt x="0" y="118913"/>
                  </a:lnTo>
                  <a:cubicBezTo>
                    <a:pt x="132290" y="130034"/>
                    <a:pt x="263362" y="148398"/>
                    <a:pt x="392200" y="173862"/>
                  </a:cubicBezTo>
                  <a:close/>
                </a:path>
              </a:pathLst>
            </a:custGeom>
            <a:grpFill/>
            <a:ln w="15577" cap="flat">
              <a:noFill/>
              <a:prstDash val="solid"/>
              <a:miter/>
            </a:ln>
          </p:spPr>
          <p:txBody>
            <a:bodyPr rtlCol="0" anchor="ctr"/>
            <a:lstStyle/>
            <a:p>
              <a:endParaRPr lang="fr-FR"/>
            </a:p>
          </p:txBody>
        </p:sp>
        <p:sp>
          <p:nvSpPr>
            <p:cNvPr id="76" name="Forme libre 226">
              <a:extLst>
                <a:ext uri="{FF2B5EF4-FFF2-40B4-BE49-F238E27FC236}">
                  <a16:creationId xmlns:a16="http://schemas.microsoft.com/office/drawing/2014/main" id="{D935015D-5866-5EE1-8818-54C205EC3293}"/>
                </a:ext>
              </a:extLst>
            </p:cNvPr>
            <p:cNvSpPr/>
            <p:nvPr/>
          </p:nvSpPr>
          <p:spPr>
            <a:xfrm>
              <a:off x="790661" y="3514546"/>
              <a:ext cx="850949" cy="440723"/>
            </a:xfrm>
            <a:custGeom>
              <a:avLst/>
              <a:gdLst>
                <a:gd name="connsiteX0" fmla="*/ 265634 w 850949"/>
                <a:gd name="connsiteY0" fmla="*/ 172466 h 440723"/>
                <a:gd name="connsiteX1" fmla="*/ 265634 w 850949"/>
                <a:gd name="connsiteY1" fmla="*/ 237682 h 440723"/>
                <a:gd name="connsiteX2" fmla="*/ 0 w 850949"/>
                <a:gd name="connsiteY2" fmla="*/ 207549 h 440723"/>
                <a:gd name="connsiteX3" fmla="*/ 0 w 850949"/>
                <a:gd name="connsiteY3" fmla="*/ 328679 h 440723"/>
                <a:gd name="connsiteX4" fmla="*/ 632833 w 850949"/>
                <a:gd name="connsiteY4" fmla="*/ 439948 h 440723"/>
                <a:gd name="connsiteX5" fmla="*/ 635661 w 850949"/>
                <a:gd name="connsiteY5" fmla="*/ 440723 h 440723"/>
                <a:gd name="connsiteX6" fmla="*/ 638443 w 850949"/>
                <a:gd name="connsiteY6" fmla="*/ 439877 h 440723"/>
                <a:gd name="connsiteX7" fmla="*/ 831543 w 850949"/>
                <a:gd name="connsiteY7" fmla="*/ 385596 h 440723"/>
                <a:gd name="connsiteX8" fmla="*/ 850950 w 850949"/>
                <a:gd name="connsiteY8" fmla="*/ 380766 h 440723"/>
                <a:gd name="connsiteX9" fmla="*/ 832199 w 850949"/>
                <a:gd name="connsiteY9" fmla="*/ 374482 h 440723"/>
                <a:gd name="connsiteX10" fmla="*/ 296885 w 850949"/>
                <a:gd name="connsiteY10" fmla="*/ 242655 h 440723"/>
                <a:gd name="connsiteX11" fmla="*/ 296885 w 850949"/>
                <a:gd name="connsiteY11" fmla="*/ 172466 h 440723"/>
                <a:gd name="connsiteX12" fmla="*/ 373872 w 850949"/>
                <a:gd name="connsiteY12" fmla="*/ 153387 h 440723"/>
                <a:gd name="connsiteX13" fmla="*/ 397997 w 850949"/>
                <a:gd name="connsiteY13" fmla="*/ 89817 h 440723"/>
                <a:gd name="connsiteX14" fmla="*/ 313807 w 850949"/>
                <a:gd name="connsiteY14" fmla="*/ 105748 h 440723"/>
                <a:gd name="connsiteX15" fmla="*/ 296885 w 850949"/>
                <a:gd name="connsiteY15" fmla="*/ 125221 h 440723"/>
                <a:gd name="connsiteX16" fmla="*/ 296885 w 850949"/>
                <a:gd name="connsiteY16" fmla="*/ 108252 h 440723"/>
                <a:gd name="connsiteX17" fmla="*/ 325245 w 850949"/>
                <a:gd name="connsiteY17" fmla="*/ 61746 h 440723"/>
                <a:gd name="connsiteX18" fmla="*/ 281900 w 850949"/>
                <a:gd name="connsiteY18" fmla="*/ 0 h 440723"/>
                <a:gd name="connsiteX19" fmla="*/ 238555 w 850949"/>
                <a:gd name="connsiteY19" fmla="*/ 61746 h 440723"/>
                <a:gd name="connsiteX20" fmla="*/ 265634 w 850949"/>
                <a:gd name="connsiteY20" fmla="*/ 107179 h 440723"/>
                <a:gd name="connsiteX21" fmla="*/ 265634 w 850949"/>
                <a:gd name="connsiteY21" fmla="*/ 107179 h 440723"/>
                <a:gd name="connsiteX22" fmla="*/ 265634 w 850949"/>
                <a:gd name="connsiteY22" fmla="*/ 125173 h 440723"/>
                <a:gd name="connsiteX23" fmla="*/ 248711 w 850949"/>
                <a:gd name="connsiteY23" fmla="*/ 105700 h 440723"/>
                <a:gd name="connsiteX24" fmla="*/ 164521 w 850949"/>
                <a:gd name="connsiteY24" fmla="*/ 89817 h 440723"/>
                <a:gd name="connsiteX25" fmla="*/ 188647 w 850949"/>
                <a:gd name="connsiteY25" fmla="*/ 153387 h 440723"/>
                <a:gd name="connsiteX26" fmla="*/ 265634 w 850949"/>
                <a:gd name="connsiteY26" fmla="*/ 172466 h 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0949" h="440723">
                  <a:moveTo>
                    <a:pt x="265634" y="172466"/>
                  </a:moveTo>
                  <a:lnTo>
                    <a:pt x="265634" y="237682"/>
                  </a:lnTo>
                  <a:cubicBezTo>
                    <a:pt x="177985" y="224327"/>
                    <a:pt x="89440" y="214283"/>
                    <a:pt x="0" y="207549"/>
                  </a:cubicBezTo>
                  <a:lnTo>
                    <a:pt x="0" y="328679"/>
                  </a:lnTo>
                  <a:cubicBezTo>
                    <a:pt x="215932" y="346703"/>
                    <a:pt x="428336" y="384049"/>
                    <a:pt x="632833" y="439948"/>
                  </a:cubicBezTo>
                  <a:lnTo>
                    <a:pt x="635661" y="440723"/>
                  </a:lnTo>
                  <a:lnTo>
                    <a:pt x="638443" y="439877"/>
                  </a:lnTo>
                  <a:cubicBezTo>
                    <a:pt x="701648" y="420034"/>
                    <a:pt x="766572" y="401718"/>
                    <a:pt x="831543" y="385596"/>
                  </a:cubicBezTo>
                  <a:lnTo>
                    <a:pt x="850950" y="380766"/>
                  </a:lnTo>
                  <a:lnTo>
                    <a:pt x="832199" y="374482"/>
                  </a:lnTo>
                  <a:cubicBezTo>
                    <a:pt x="660204" y="316551"/>
                    <a:pt x="480809" y="272372"/>
                    <a:pt x="296885" y="242655"/>
                  </a:cubicBezTo>
                  <a:lnTo>
                    <a:pt x="296885" y="172466"/>
                  </a:lnTo>
                  <a:cubicBezTo>
                    <a:pt x="315370" y="172144"/>
                    <a:pt x="352121" y="169402"/>
                    <a:pt x="373872" y="153387"/>
                  </a:cubicBezTo>
                  <a:cubicBezTo>
                    <a:pt x="403794" y="131445"/>
                    <a:pt x="397997" y="89817"/>
                    <a:pt x="397997" y="89817"/>
                  </a:cubicBezTo>
                  <a:cubicBezTo>
                    <a:pt x="397997" y="89817"/>
                    <a:pt x="343761" y="83806"/>
                    <a:pt x="313807" y="105748"/>
                  </a:cubicBezTo>
                  <a:cubicBezTo>
                    <a:pt x="306524" y="111314"/>
                    <a:pt x="300769" y="117935"/>
                    <a:pt x="296885" y="125221"/>
                  </a:cubicBezTo>
                  <a:lnTo>
                    <a:pt x="296885" y="108252"/>
                  </a:lnTo>
                  <a:cubicBezTo>
                    <a:pt x="313401" y="95880"/>
                    <a:pt x="323478" y="79356"/>
                    <a:pt x="325245" y="61746"/>
                  </a:cubicBezTo>
                  <a:cubicBezTo>
                    <a:pt x="325245" y="30086"/>
                    <a:pt x="281900" y="0"/>
                    <a:pt x="281900" y="0"/>
                  </a:cubicBezTo>
                  <a:cubicBezTo>
                    <a:pt x="281900" y="0"/>
                    <a:pt x="238555" y="30086"/>
                    <a:pt x="238555" y="61746"/>
                  </a:cubicBezTo>
                  <a:cubicBezTo>
                    <a:pt x="240192" y="78870"/>
                    <a:pt x="249797" y="94983"/>
                    <a:pt x="265634" y="107179"/>
                  </a:cubicBezTo>
                  <a:lnTo>
                    <a:pt x="265634" y="107179"/>
                  </a:lnTo>
                  <a:lnTo>
                    <a:pt x="265634" y="125173"/>
                  </a:lnTo>
                  <a:cubicBezTo>
                    <a:pt x="261749" y="117887"/>
                    <a:pt x="255994" y="111267"/>
                    <a:pt x="248711" y="105700"/>
                  </a:cubicBezTo>
                  <a:cubicBezTo>
                    <a:pt x="218804" y="83759"/>
                    <a:pt x="164521" y="89817"/>
                    <a:pt x="164521" y="89817"/>
                  </a:cubicBezTo>
                  <a:cubicBezTo>
                    <a:pt x="164521" y="89817"/>
                    <a:pt x="158724" y="131445"/>
                    <a:pt x="188647" y="153387"/>
                  </a:cubicBezTo>
                  <a:cubicBezTo>
                    <a:pt x="210398" y="169402"/>
                    <a:pt x="247149" y="172144"/>
                    <a:pt x="265634" y="172466"/>
                  </a:cubicBezTo>
                  <a:close/>
                </a:path>
              </a:pathLst>
            </a:custGeom>
            <a:grpFill/>
            <a:ln w="15577" cap="flat">
              <a:noFill/>
              <a:prstDash val="solid"/>
              <a:miter/>
            </a:ln>
          </p:spPr>
          <p:txBody>
            <a:bodyPr rtlCol="0" anchor="ctr"/>
            <a:lstStyle/>
            <a:p>
              <a:endParaRPr lang="fr-FR"/>
            </a:p>
          </p:txBody>
        </p:sp>
        <p:sp>
          <p:nvSpPr>
            <p:cNvPr id="77" name="Forme libre 227">
              <a:extLst>
                <a:ext uri="{FF2B5EF4-FFF2-40B4-BE49-F238E27FC236}">
                  <a16:creationId xmlns:a16="http://schemas.microsoft.com/office/drawing/2014/main" id="{4AADFA2A-6594-7A7E-F71D-287CD4BC02FF}"/>
                </a:ext>
              </a:extLst>
            </p:cNvPr>
            <p:cNvSpPr/>
            <p:nvPr/>
          </p:nvSpPr>
          <p:spPr>
            <a:xfrm>
              <a:off x="790661" y="4010064"/>
              <a:ext cx="355042" cy="133234"/>
            </a:xfrm>
            <a:custGeom>
              <a:avLst/>
              <a:gdLst>
                <a:gd name="connsiteX0" fmla="*/ 170318 w 355042"/>
                <a:gd name="connsiteY0" fmla="*/ 133234 h 133234"/>
                <a:gd name="connsiteX1" fmla="*/ 172849 w 355042"/>
                <a:gd name="connsiteY1" fmla="*/ 131970 h 133234"/>
                <a:gd name="connsiteX2" fmla="*/ 337636 w 355042"/>
                <a:gd name="connsiteY2" fmla="*/ 55497 h 133234"/>
                <a:gd name="connsiteX3" fmla="*/ 355043 w 355042"/>
                <a:gd name="connsiteY3" fmla="*/ 48044 h 133234"/>
                <a:gd name="connsiteX4" fmla="*/ 335636 w 355042"/>
                <a:gd name="connsiteY4" fmla="*/ 44467 h 133234"/>
                <a:gd name="connsiteX5" fmla="*/ 0 w 355042"/>
                <a:gd name="connsiteY5" fmla="*/ 0 h 133234"/>
                <a:gd name="connsiteX6" fmla="*/ 0 w 355042"/>
                <a:gd name="connsiteY6" fmla="*/ 116444 h 133234"/>
                <a:gd name="connsiteX7" fmla="*/ 167380 w 355042"/>
                <a:gd name="connsiteY7" fmla="*/ 13286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42" h="133234">
                  <a:moveTo>
                    <a:pt x="170318" y="133234"/>
                  </a:moveTo>
                  <a:lnTo>
                    <a:pt x="172849" y="131970"/>
                  </a:lnTo>
                  <a:cubicBezTo>
                    <a:pt x="226211" y="105211"/>
                    <a:pt x="281665" y="79502"/>
                    <a:pt x="337636" y="55497"/>
                  </a:cubicBezTo>
                  <a:lnTo>
                    <a:pt x="355043" y="48044"/>
                  </a:lnTo>
                  <a:lnTo>
                    <a:pt x="335636" y="44467"/>
                  </a:lnTo>
                  <a:cubicBezTo>
                    <a:pt x="225073" y="24354"/>
                    <a:pt x="112977" y="9503"/>
                    <a:pt x="0" y="0"/>
                  </a:cubicBezTo>
                  <a:lnTo>
                    <a:pt x="0" y="116444"/>
                  </a:lnTo>
                  <a:cubicBezTo>
                    <a:pt x="55908" y="120654"/>
                    <a:pt x="112160" y="126115"/>
                    <a:pt x="167380" y="132865"/>
                  </a:cubicBezTo>
                  <a:close/>
                </a:path>
              </a:pathLst>
            </a:custGeom>
            <a:grpFill/>
            <a:ln w="15577" cap="flat">
              <a:noFill/>
              <a:prstDash val="solid"/>
              <a:miter/>
            </a:ln>
          </p:spPr>
          <p:txBody>
            <a:bodyPr rtlCol="0" anchor="ctr"/>
            <a:lstStyle/>
            <a:p>
              <a:endParaRPr lang="fr-FR"/>
            </a:p>
          </p:txBody>
        </p:sp>
      </p:grpSp>
      <p:sp>
        <p:nvSpPr>
          <p:cNvPr id="78" name="Rectangle : coins arrondis 77">
            <a:extLst>
              <a:ext uri="{FF2B5EF4-FFF2-40B4-BE49-F238E27FC236}">
                <a16:creationId xmlns:a16="http://schemas.microsoft.com/office/drawing/2014/main" id="{30FFB2E0-1562-2C5F-D123-D62B4797116B}"/>
              </a:ext>
            </a:extLst>
          </p:cNvPr>
          <p:cNvSpPr/>
          <p:nvPr/>
        </p:nvSpPr>
        <p:spPr>
          <a:xfrm>
            <a:off x="7907446" y="4738126"/>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avec coins arrondis en haut 78">
            <a:extLst>
              <a:ext uri="{FF2B5EF4-FFF2-40B4-BE49-F238E27FC236}">
                <a16:creationId xmlns:a16="http://schemas.microsoft.com/office/drawing/2014/main" id="{97E9CD56-0E09-B922-F086-B3926A3B6A07}"/>
              </a:ext>
            </a:extLst>
          </p:cNvPr>
          <p:cNvSpPr/>
          <p:nvPr/>
        </p:nvSpPr>
        <p:spPr>
          <a:xfrm rot="10800000">
            <a:off x="7926031" y="5963845"/>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a:extLst>
              <a:ext uri="{FF2B5EF4-FFF2-40B4-BE49-F238E27FC236}">
                <a16:creationId xmlns:a16="http://schemas.microsoft.com/office/drawing/2014/main" id="{D6D4B6B0-1443-B83B-18F7-A3FC23A05E31}"/>
              </a:ext>
            </a:extLst>
          </p:cNvPr>
          <p:cNvSpPr txBox="1"/>
          <p:nvPr/>
        </p:nvSpPr>
        <p:spPr>
          <a:xfrm>
            <a:off x="7918427" y="5964870"/>
            <a:ext cx="1183544"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Ecotoxicity, freshwater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1" name="Graphique 80">
            <a:extLst>
              <a:ext uri="{FF2B5EF4-FFF2-40B4-BE49-F238E27FC236}">
                <a16:creationId xmlns:a16="http://schemas.microsoft.com/office/drawing/2014/main" id="{CE8F5CC8-B149-8E8C-A612-3C60F4D7AD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240460" y="5024123"/>
            <a:ext cx="875032" cy="777806"/>
          </a:xfrm>
          <a:prstGeom prst="rect">
            <a:avLst/>
          </a:prstGeom>
        </p:spPr>
      </p:pic>
      <p:sp>
        <p:nvSpPr>
          <p:cNvPr id="82" name="Rectangle : coins arrondis 81">
            <a:extLst>
              <a:ext uri="{FF2B5EF4-FFF2-40B4-BE49-F238E27FC236}">
                <a16:creationId xmlns:a16="http://schemas.microsoft.com/office/drawing/2014/main" id="{33E27DCF-AFA2-BD2E-2A0C-E05DFD9879D6}"/>
              </a:ext>
            </a:extLst>
          </p:cNvPr>
          <p:cNvSpPr/>
          <p:nvPr/>
        </p:nvSpPr>
        <p:spPr>
          <a:xfrm>
            <a:off x="2516405" y="4738126"/>
            <a:ext cx="1608094" cy="1654660"/>
          </a:xfrm>
          <a:prstGeom prst="roundRect">
            <a:avLst>
              <a:gd name="adj" fmla="val 6589"/>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avec coins arrondis en haut 82">
            <a:extLst>
              <a:ext uri="{FF2B5EF4-FFF2-40B4-BE49-F238E27FC236}">
                <a16:creationId xmlns:a16="http://schemas.microsoft.com/office/drawing/2014/main" id="{1ED4CF52-66F4-1313-265F-3D43457C5CF0}"/>
              </a:ext>
            </a:extLst>
          </p:cNvPr>
          <p:cNvSpPr/>
          <p:nvPr/>
        </p:nvSpPr>
        <p:spPr>
          <a:xfrm rot="10800000">
            <a:off x="2534990" y="5963845"/>
            <a:ext cx="1608095" cy="417054"/>
          </a:xfrm>
          <a:prstGeom prst="round2Same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A33CD8E8-D758-9368-15DD-6DAB85F929BC}"/>
              </a:ext>
            </a:extLst>
          </p:cNvPr>
          <p:cNvSpPr txBox="1"/>
          <p:nvPr/>
        </p:nvSpPr>
        <p:spPr>
          <a:xfrm>
            <a:off x="2497819" y="5977323"/>
            <a:ext cx="1471786"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5" name="Graphique 84">
            <a:extLst>
              <a:ext uri="{FF2B5EF4-FFF2-40B4-BE49-F238E27FC236}">
                <a16:creationId xmlns:a16="http://schemas.microsoft.com/office/drawing/2014/main" id="{AA3AE981-A0C1-AF50-13C6-D67E252DF20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929851" y="4958934"/>
            <a:ext cx="756467" cy="907760"/>
          </a:xfrm>
          <a:prstGeom prst="rect">
            <a:avLst/>
          </a:prstGeom>
        </p:spPr>
      </p:pic>
      <p:pic>
        <p:nvPicPr>
          <p:cNvPr id="86" name="Graphique 85">
            <a:extLst>
              <a:ext uri="{FF2B5EF4-FFF2-40B4-BE49-F238E27FC236}">
                <a16:creationId xmlns:a16="http://schemas.microsoft.com/office/drawing/2014/main" id="{0F1A06CB-A5D6-D31D-A71E-FA7AB44A8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98743" y="4977771"/>
            <a:ext cx="832916" cy="832916"/>
          </a:xfrm>
          <a:prstGeom prst="rect">
            <a:avLst/>
          </a:prstGeom>
        </p:spPr>
      </p:pic>
    </p:spTree>
    <p:extLst>
      <p:ext uri="{BB962C8B-B14F-4D97-AF65-F5344CB8AC3E}">
        <p14:creationId xmlns:p14="http://schemas.microsoft.com/office/powerpoint/2010/main" val="3316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0" grpId="0" animBg="1"/>
      <p:bldP spid="89" grpId="0" animBg="1"/>
      <p:bldP spid="88" grpId="0" animBg="1"/>
      <p:bldP spid="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Life cycle</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5</a:t>
            </a:fld>
            <a:endParaRPr lang="fr-FR" dirty="0"/>
          </a:p>
        </p:txBody>
      </p:sp>
      <p:cxnSp>
        <p:nvCxnSpPr>
          <p:cNvPr id="32" name="Connecteur droit 31">
            <a:extLst>
              <a:ext uri="{FF2B5EF4-FFF2-40B4-BE49-F238E27FC236}">
                <a16:creationId xmlns:a16="http://schemas.microsoft.com/office/drawing/2014/main" id="{91CF877B-50AB-8B25-5C2A-2312264F3861}"/>
              </a:ext>
            </a:extLst>
          </p:cNvPr>
          <p:cNvCxnSpPr>
            <a:cxnSpLocks/>
          </p:cNvCxnSpPr>
          <p:nvPr/>
        </p:nvCxnSpPr>
        <p:spPr>
          <a:xfrm>
            <a:off x="8244788" y="5895474"/>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0" name="Groupe 109">
            <a:extLst>
              <a:ext uri="{FF2B5EF4-FFF2-40B4-BE49-F238E27FC236}">
                <a16:creationId xmlns:a16="http://schemas.microsoft.com/office/drawing/2014/main" id="{2E164268-8D98-CD36-4429-183A58E55EAE}"/>
              </a:ext>
            </a:extLst>
          </p:cNvPr>
          <p:cNvGrpSpPr/>
          <p:nvPr/>
        </p:nvGrpSpPr>
        <p:grpSpPr>
          <a:xfrm>
            <a:off x="377200" y="1019120"/>
            <a:ext cx="2001347" cy="1322875"/>
            <a:chOff x="1712338" y="3901570"/>
            <a:chExt cx="2001347" cy="1322875"/>
          </a:xfrm>
        </p:grpSpPr>
        <p:sp>
          <p:nvSpPr>
            <p:cNvPr id="46" name="Rectangle : coins arrondis 45">
              <a:extLst>
                <a:ext uri="{FF2B5EF4-FFF2-40B4-BE49-F238E27FC236}">
                  <a16:creationId xmlns:a16="http://schemas.microsoft.com/office/drawing/2014/main" id="{A62E6788-1712-A9E6-9812-773EBB700A5B}"/>
                </a:ext>
              </a:extLst>
            </p:cNvPr>
            <p:cNvSpPr/>
            <p:nvPr/>
          </p:nvSpPr>
          <p:spPr>
            <a:xfrm>
              <a:off x="1829889" y="4944448"/>
              <a:ext cx="167956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Natural resources</a:t>
              </a:r>
            </a:p>
          </p:txBody>
        </p:sp>
        <p:grpSp>
          <p:nvGrpSpPr>
            <p:cNvPr id="79" name="Groupe 78">
              <a:extLst>
                <a:ext uri="{FF2B5EF4-FFF2-40B4-BE49-F238E27FC236}">
                  <a16:creationId xmlns:a16="http://schemas.microsoft.com/office/drawing/2014/main" id="{6990BD5F-B75E-DDF8-163C-90CF1BF58EB1}"/>
                </a:ext>
              </a:extLst>
            </p:cNvPr>
            <p:cNvGrpSpPr/>
            <p:nvPr/>
          </p:nvGrpSpPr>
          <p:grpSpPr>
            <a:xfrm>
              <a:off x="1712338" y="3901570"/>
              <a:ext cx="2001347" cy="1032273"/>
              <a:chOff x="1712338" y="3901570"/>
              <a:chExt cx="2001347" cy="1032273"/>
            </a:xfrm>
          </p:grpSpPr>
          <p:pic>
            <p:nvPicPr>
              <p:cNvPr id="4" name="Graphique 3" descr="Pelleteuse contour">
                <a:extLst>
                  <a:ext uri="{FF2B5EF4-FFF2-40B4-BE49-F238E27FC236}">
                    <a16:creationId xmlns:a16="http://schemas.microsoft.com/office/drawing/2014/main" id="{E3A5AF85-B8DC-002A-8CE1-12CF389DB7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1804" y="4296753"/>
                <a:ext cx="637090" cy="637090"/>
              </a:xfrm>
              <a:prstGeom prst="rect">
                <a:avLst/>
              </a:prstGeom>
            </p:spPr>
          </p:pic>
          <p:pic>
            <p:nvPicPr>
              <p:cNvPr id="16" name="Graphique 15" descr="Scène de colline contour">
                <a:extLst>
                  <a:ext uri="{FF2B5EF4-FFF2-40B4-BE49-F238E27FC236}">
                    <a16:creationId xmlns:a16="http://schemas.microsoft.com/office/drawing/2014/main" id="{A05CF338-3D84-D5B4-D3A1-C3A41DAE7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8103" y="3981922"/>
                <a:ext cx="914400" cy="914400"/>
              </a:xfrm>
              <a:prstGeom prst="rect">
                <a:avLst/>
              </a:prstGeom>
            </p:spPr>
          </p:pic>
          <p:pic>
            <p:nvPicPr>
              <p:cNvPr id="23" name="Graphique 22" descr="Plateforme pétrolière contour">
                <a:extLst>
                  <a:ext uri="{FF2B5EF4-FFF2-40B4-BE49-F238E27FC236}">
                    <a16:creationId xmlns:a16="http://schemas.microsoft.com/office/drawing/2014/main" id="{656F9F8F-E9F0-239E-3E94-01E4348B45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12338" y="3966684"/>
                <a:ext cx="533089" cy="533089"/>
              </a:xfrm>
              <a:prstGeom prst="rect">
                <a:avLst/>
              </a:prstGeom>
            </p:spPr>
          </p:pic>
          <p:pic>
            <p:nvPicPr>
              <p:cNvPr id="25" name="Graphique 24" descr="Venteux contour">
                <a:extLst>
                  <a:ext uri="{FF2B5EF4-FFF2-40B4-BE49-F238E27FC236}">
                    <a16:creationId xmlns:a16="http://schemas.microsoft.com/office/drawing/2014/main" id="{F15C0A71-0808-105C-36D1-D666093806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4782" y="3901570"/>
                <a:ext cx="518903" cy="518903"/>
              </a:xfrm>
              <a:prstGeom prst="rect">
                <a:avLst/>
              </a:prstGeom>
            </p:spPr>
          </p:pic>
        </p:grpSp>
      </p:grpSp>
      <p:grpSp>
        <p:nvGrpSpPr>
          <p:cNvPr id="121" name="Groupe 120">
            <a:extLst>
              <a:ext uri="{FF2B5EF4-FFF2-40B4-BE49-F238E27FC236}">
                <a16:creationId xmlns:a16="http://schemas.microsoft.com/office/drawing/2014/main" id="{EF6B0E17-CEE0-B956-3CB5-9AABFB55890F}"/>
              </a:ext>
            </a:extLst>
          </p:cNvPr>
          <p:cNvGrpSpPr/>
          <p:nvPr/>
        </p:nvGrpSpPr>
        <p:grpSpPr>
          <a:xfrm>
            <a:off x="2719695" y="915399"/>
            <a:ext cx="1762115" cy="1422897"/>
            <a:chOff x="4555614" y="3441072"/>
            <a:chExt cx="1762115" cy="1422897"/>
          </a:xfrm>
        </p:grpSpPr>
        <p:sp>
          <p:nvSpPr>
            <p:cNvPr id="109" name="Rectangle : coins arrondis 108">
              <a:extLst>
                <a:ext uri="{FF2B5EF4-FFF2-40B4-BE49-F238E27FC236}">
                  <a16:creationId xmlns:a16="http://schemas.microsoft.com/office/drawing/2014/main" id="{9B912484-1F58-E6E4-D300-8A0B45510F35}"/>
                </a:ext>
              </a:extLst>
            </p:cNvPr>
            <p:cNvSpPr/>
            <p:nvPr/>
          </p:nvSpPr>
          <p:spPr>
            <a:xfrm>
              <a:off x="4555614" y="4583972"/>
              <a:ext cx="1762115"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Material production</a:t>
              </a:r>
            </a:p>
          </p:txBody>
        </p:sp>
        <p:grpSp>
          <p:nvGrpSpPr>
            <p:cNvPr id="78" name="Groupe 77">
              <a:extLst>
                <a:ext uri="{FF2B5EF4-FFF2-40B4-BE49-F238E27FC236}">
                  <a16:creationId xmlns:a16="http://schemas.microsoft.com/office/drawing/2014/main" id="{004D1310-04CD-9881-A0C4-FEDDB8E09630}"/>
                </a:ext>
              </a:extLst>
            </p:cNvPr>
            <p:cNvGrpSpPr/>
            <p:nvPr/>
          </p:nvGrpSpPr>
          <p:grpSpPr>
            <a:xfrm>
              <a:off x="4699017" y="3441072"/>
              <a:ext cx="1501768" cy="1174226"/>
              <a:chOff x="4815491" y="4233228"/>
              <a:chExt cx="1501768" cy="1174226"/>
            </a:xfrm>
          </p:grpSpPr>
          <p:pic>
            <p:nvPicPr>
              <p:cNvPr id="29" name="Graphique 28" descr="Production contour">
                <a:extLst>
                  <a:ext uri="{FF2B5EF4-FFF2-40B4-BE49-F238E27FC236}">
                    <a16:creationId xmlns:a16="http://schemas.microsoft.com/office/drawing/2014/main" id="{724D3DF0-4FB2-9BF8-37E2-1B634EB0CB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6257" y="4233228"/>
                <a:ext cx="914400" cy="914400"/>
              </a:xfrm>
              <a:prstGeom prst="rect">
                <a:avLst/>
              </a:prstGeom>
            </p:spPr>
          </p:pic>
          <p:pic>
            <p:nvPicPr>
              <p:cNvPr id="34" name="Graphique 33" descr="Lingots d’or contour">
                <a:extLst>
                  <a:ext uri="{FF2B5EF4-FFF2-40B4-BE49-F238E27FC236}">
                    <a16:creationId xmlns:a16="http://schemas.microsoft.com/office/drawing/2014/main" id="{598CE2E4-9ED5-7ACD-86CB-B9DD89EFA0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61464" y="4851659"/>
                <a:ext cx="555795" cy="555795"/>
              </a:xfrm>
              <a:prstGeom prst="rect">
                <a:avLst/>
              </a:prstGeom>
            </p:spPr>
          </p:pic>
          <p:pic>
            <p:nvPicPr>
              <p:cNvPr id="36" name="Graphique 35" descr="Femme soudeuse contour">
                <a:extLst>
                  <a:ext uri="{FF2B5EF4-FFF2-40B4-BE49-F238E27FC236}">
                    <a16:creationId xmlns:a16="http://schemas.microsoft.com/office/drawing/2014/main" id="{BB88E217-C23E-5E83-9A02-D4F4D0A7FF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815491" y="4970552"/>
                <a:ext cx="376843" cy="376843"/>
              </a:xfrm>
              <a:prstGeom prst="rect">
                <a:avLst/>
              </a:prstGeom>
            </p:spPr>
          </p:pic>
          <p:pic>
            <p:nvPicPr>
              <p:cNvPr id="77" name="Graphique 76" descr="Potion contour">
                <a:extLst>
                  <a:ext uri="{FF2B5EF4-FFF2-40B4-BE49-F238E27FC236}">
                    <a16:creationId xmlns:a16="http://schemas.microsoft.com/office/drawing/2014/main" id="{7158343A-12DC-58B7-885C-8EF701B4010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21911" y="4690428"/>
                <a:ext cx="269808" cy="269808"/>
              </a:xfrm>
              <a:prstGeom prst="rect">
                <a:avLst/>
              </a:prstGeom>
            </p:spPr>
          </p:pic>
        </p:grpSp>
      </p:grpSp>
      <p:grpSp>
        <p:nvGrpSpPr>
          <p:cNvPr id="119" name="Groupe 118">
            <a:extLst>
              <a:ext uri="{FF2B5EF4-FFF2-40B4-BE49-F238E27FC236}">
                <a16:creationId xmlns:a16="http://schemas.microsoft.com/office/drawing/2014/main" id="{6E1DEE0C-D925-6646-BE8E-4E6668458F99}"/>
              </a:ext>
            </a:extLst>
          </p:cNvPr>
          <p:cNvGrpSpPr/>
          <p:nvPr/>
        </p:nvGrpSpPr>
        <p:grpSpPr>
          <a:xfrm>
            <a:off x="7595046" y="1021178"/>
            <a:ext cx="1057849" cy="1319947"/>
            <a:chOff x="10026543" y="2898562"/>
            <a:chExt cx="1057849" cy="1319947"/>
          </a:xfrm>
        </p:grpSpPr>
        <p:grpSp>
          <p:nvGrpSpPr>
            <p:cNvPr id="107" name="Groupe 106">
              <a:extLst>
                <a:ext uri="{FF2B5EF4-FFF2-40B4-BE49-F238E27FC236}">
                  <a16:creationId xmlns:a16="http://schemas.microsoft.com/office/drawing/2014/main" id="{FB7748CD-5B1B-61D7-463B-ADA874FE9E67}"/>
                </a:ext>
              </a:extLst>
            </p:cNvPr>
            <p:cNvGrpSpPr/>
            <p:nvPr/>
          </p:nvGrpSpPr>
          <p:grpSpPr>
            <a:xfrm>
              <a:off x="10026543" y="2898562"/>
              <a:ext cx="1057849" cy="965759"/>
              <a:chOff x="10331089" y="2949921"/>
              <a:chExt cx="1057849" cy="965759"/>
            </a:xfrm>
          </p:grpSpPr>
          <p:pic>
            <p:nvPicPr>
              <p:cNvPr id="82" name="Graphique 81" descr="Programmatrice contour">
                <a:extLst>
                  <a:ext uri="{FF2B5EF4-FFF2-40B4-BE49-F238E27FC236}">
                    <a16:creationId xmlns:a16="http://schemas.microsoft.com/office/drawing/2014/main" id="{2B0BE16A-24B1-48E9-A11D-B9132D28F83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31089" y="2949921"/>
                <a:ext cx="914400" cy="914400"/>
              </a:xfrm>
              <a:prstGeom prst="rect">
                <a:avLst/>
              </a:prstGeom>
            </p:spPr>
          </p:pic>
          <p:pic>
            <p:nvPicPr>
              <p:cNvPr id="106" name="Graphique 105" descr="Vibration du téléphone contour">
                <a:extLst>
                  <a:ext uri="{FF2B5EF4-FFF2-40B4-BE49-F238E27FC236}">
                    <a16:creationId xmlns:a16="http://schemas.microsoft.com/office/drawing/2014/main" id="{00368EDE-3FA6-86CE-7C33-51D36C8089A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077935" y="3604677"/>
                <a:ext cx="311003" cy="311003"/>
              </a:xfrm>
              <a:prstGeom prst="rect">
                <a:avLst/>
              </a:prstGeom>
            </p:spPr>
          </p:pic>
        </p:grpSp>
        <p:sp>
          <p:nvSpPr>
            <p:cNvPr id="112" name="Rectangle : coins arrondis 111">
              <a:extLst>
                <a:ext uri="{FF2B5EF4-FFF2-40B4-BE49-F238E27FC236}">
                  <a16:creationId xmlns:a16="http://schemas.microsoft.com/office/drawing/2014/main" id="{015237D2-7823-1630-7714-0C3A6308427F}"/>
                </a:ext>
              </a:extLst>
            </p:cNvPr>
            <p:cNvSpPr/>
            <p:nvPr/>
          </p:nvSpPr>
          <p:spPr>
            <a:xfrm>
              <a:off x="10216389" y="3938512"/>
              <a:ext cx="672227"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400" dirty="0">
                  <a:solidFill>
                    <a:schemeClr val="tx1"/>
                  </a:solidFill>
                </a:rPr>
                <a:t>Use</a:t>
              </a:r>
              <a:endParaRPr lang="en-US" sz="1400" dirty="0">
                <a:solidFill>
                  <a:schemeClr val="tx1"/>
                </a:solidFill>
              </a:endParaRPr>
            </a:p>
          </p:txBody>
        </p:sp>
      </p:grpSp>
      <p:cxnSp>
        <p:nvCxnSpPr>
          <p:cNvPr id="160" name="Connecteur droit 159">
            <a:extLst>
              <a:ext uri="{FF2B5EF4-FFF2-40B4-BE49-F238E27FC236}">
                <a16:creationId xmlns:a16="http://schemas.microsoft.com/office/drawing/2014/main" id="{C77B78DC-039E-8769-9CBD-AA25863D305F}"/>
              </a:ext>
            </a:extLst>
          </p:cNvPr>
          <p:cNvCxnSpPr>
            <a:cxnSpLocks/>
            <a:stCxn id="46" idx="3"/>
            <a:endCxn id="109" idx="1"/>
          </p:cNvCxnSpPr>
          <p:nvPr/>
        </p:nvCxnSpPr>
        <p:spPr>
          <a:xfrm flipV="1">
            <a:off x="2174314" y="2198298"/>
            <a:ext cx="545381" cy="3699"/>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C1897662-830F-2D69-E38D-F6571C37915F}"/>
              </a:ext>
            </a:extLst>
          </p:cNvPr>
          <p:cNvCxnSpPr>
            <a:cxnSpLocks/>
            <a:stCxn id="109" idx="3"/>
            <a:endCxn id="111" idx="1"/>
          </p:cNvCxnSpPr>
          <p:nvPr/>
        </p:nvCxnSpPr>
        <p:spPr>
          <a:xfrm>
            <a:off x="4481810" y="2198298"/>
            <a:ext cx="571285" cy="1905"/>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0" name="Groupe 119">
            <a:extLst>
              <a:ext uri="{FF2B5EF4-FFF2-40B4-BE49-F238E27FC236}">
                <a16:creationId xmlns:a16="http://schemas.microsoft.com/office/drawing/2014/main" id="{F0908E8D-E149-8F03-C1CA-C7FE59023611}"/>
              </a:ext>
            </a:extLst>
          </p:cNvPr>
          <p:cNvGrpSpPr/>
          <p:nvPr/>
        </p:nvGrpSpPr>
        <p:grpSpPr>
          <a:xfrm>
            <a:off x="4932105" y="803955"/>
            <a:ext cx="2137392" cy="1536246"/>
            <a:chOff x="5943646" y="1317830"/>
            <a:chExt cx="2137392" cy="1536246"/>
          </a:xfrm>
        </p:grpSpPr>
        <p:grpSp>
          <p:nvGrpSpPr>
            <p:cNvPr id="80" name="Groupe 79">
              <a:extLst>
                <a:ext uri="{FF2B5EF4-FFF2-40B4-BE49-F238E27FC236}">
                  <a16:creationId xmlns:a16="http://schemas.microsoft.com/office/drawing/2014/main" id="{DE07D0C1-1B3E-6593-C830-76ADE55B165B}"/>
                </a:ext>
              </a:extLst>
            </p:cNvPr>
            <p:cNvGrpSpPr/>
            <p:nvPr/>
          </p:nvGrpSpPr>
          <p:grpSpPr>
            <a:xfrm>
              <a:off x="5943646" y="1317830"/>
              <a:ext cx="2137392" cy="1315249"/>
              <a:chOff x="5943646" y="1130876"/>
              <a:chExt cx="2137392" cy="1315249"/>
            </a:xfrm>
          </p:grpSpPr>
          <p:pic>
            <p:nvPicPr>
              <p:cNvPr id="55" name="Graphique 54" descr="Ordinateur portable contour">
                <a:extLst>
                  <a:ext uri="{FF2B5EF4-FFF2-40B4-BE49-F238E27FC236}">
                    <a16:creationId xmlns:a16="http://schemas.microsoft.com/office/drawing/2014/main" id="{739DB465-0B37-4062-9B3D-AF1DB710AA4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35556" y="1531725"/>
                <a:ext cx="914400" cy="914400"/>
              </a:xfrm>
              <a:prstGeom prst="rect">
                <a:avLst/>
              </a:prstGeom>
            </p:spPr>
          </p:pic>
          <p:pic>
            <p:nvPicPr>
              <p:cNvPr id="59" name="Graphique 58" descr="Main de robot contour">
                <a:extLst>
                  <a:ext uri="{FF2B5EF4-FFF2-40B4-BE49-F238E27FC236}">
                    <a16:creationId xmlns:a16="http://schemas.microsoft.com/office/drawing/2014/main" id="{588FD447-4A5A-7FF6-00AE-50CEC20BAD2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378356" y="1130876"/>
                <a:ext cx="914400" cy="914400"/>
              </a:xfrm>
              <a:prstGeom prst="rect">
                <a:avLst/>
              </a:prstGeom>
            </p:spPr>
          </p:pic>
          <p:pic>
            <p:nvPicPr>
              <p:cNvPr id="69" name="Graphique 68" descr="Processeur contour">
                <a:extLst>
                  <a:ext uri="{FF2B5EF4-FFF2-40B4-BE49-F238E27FC236}">
                    <a16:creationId xmlns:a16="http://schemas.microsoft.com/office/drawing/2014/main" id="{05B42087-67E7-85AF-97D1-E57F10843D6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43646" y="1628750"/>
                <a:ext cx="412221" cy="412221"/>
              </a:xfrm>
              <a:prstGeom prst="rect">
                <a:avLst/>
              </a:prstGeom>
            </p:spPr>
          </p:pic>
          <p:pic>
            <p:nvPicPr>
              <p:cNvPr id="73" name="Graphique 72" descr="Cercles avec flèches contour">
                <a:extLst>
                  <a:ext uri="{FF2B5EF4-FFF2-40B4-BE49-F238E27FC236}">
                    <a16:creationId xmlns:a16="http://schemas.microsoft.com/office/drawing/2014/main" id="{E298E0AF-27AC-C047-3F1A-B3FCA8A6EC4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214200" y="1861340"/>
                <a:ext cx="497202" cy="497202"/>
              </a:xfrm>
              <a:prstGeom prst="rect">
                <a:avLst/>
              </a:prstGeom>
            </p:spPr>
          </p:pic>
          <p:pic>
            <p:nvPicPr>
              <p:cNvPr id="75" name="Graphique 74" descr="Smartphone contour">
                <a:extLst>
                  <a:ext uri="{FF2B5EF4-FFF2-40B4-BE49-F238E27FC236}">
                    <a16:creationId xmlns:a16="http://schemas.microsoft.com/office/drawing/2014/main" id="{B217FEF2-4A6B-B232-8D9A-87309047E89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181210">
                <a:off x="7623336" y="1709165"/>
                <a:ext cx="457702" cy="457702"/>
              </a:xfrm>
              <a:prstGeom prst="rect">
                <a:avLst/>
              </a:prstGeom>
            </p:spPr>
          </p:pic>
        </p:grpSp>
        <p:sp>
          <p:nvSpPr>
            <p:cNvPr id="111" name="Rectangle : coins arrondis 110">
              <a:extLst>
                <a:ext uri="{FF2B5EF4-FFF2-40B4-BE49-F238E27FC236}">
                  <a16:creationId xmlns:a16="http://schemas.microsoft.com/office/drawing/2014/main" id="{F758318E-EA24-40B7-B5E0-391160E054ED}"/>
                </a:ext>
              </a:extLst>
            </p:cNvPr>
            <p:cNvSpPr/>
            <p:nvPr/>
          </p:nvSpPr>
          <p:spPr>
            <a:xfrm>
              <a:off x="6064636" y="2574079"/>
              <a:ext cx="1889534"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Product manufacture</a:t>
              </a:r>
            </a:p>
          </p:txBody>
        </p:sp>
      </p:grpSp>
      <p:grpSp>
        <p:nvGrpSpPr>
          <p:cNvPr id="42" name="Groupe 41">
            <a:extLst>
              <a:ext uri="{FF2B5EF4-FFF2-40B4-BE49-F238E27FC236}">
                <a16:creationId xmlns:a16="http://schemas.microsoft.com/office/drawing/2014/main" id="{901A2EB7-74ED-2F50-6F0C-8812A770B330}"/>
              </a:ext>
            </a:extLst>
          </p:cNvPr>
          <p:cNvGrpSpPr/>
          <p:nvPr/>
        </p:nvGrpSpPr>
        <p:grpSpPr>
          <a:xfrm>
            <a:off x="4917437" y="2349856"/>
            <a:ext cx="2152161" cy="674883"/>
            <a:chOff x="4917437" y="2349856"/>
            <a:chExt cx="2152161" cy="674883"/>
          </a:xfrm>
        </p:grpSpPr>
        <p:sp>
          <p:nvSpPr>
            <p:cNvPr id="124" name="Rectangle : coins arrondis 123">
              <a:extLst>
                <a:ext uri="{FF2B5EF4-FFF2-40B4-BE49-F238E27FC236}">
                  <a16:creationId xmlns:a16="http://schemas.microsoft.com/office/drawing/2014/main" id="{4C056784-8491-DFFA-220B-65BC0E1A9EEE}"/>
                </a:ext>
              </a:extLst>
            </p:cNvPr>
            <p:cNvSpPr/>
            <p:nvPr/>
          </p:nvSpPr>
          <p:spPr>
            <a:xfrm>
              <a:off x="4935929" y="2612518"/>
              <a:ext cx="914400" cy="412221"/>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solidFill>
                    <a:schemeClr val="tx1"/>
                  </a:solidFill>
                </a:rPr>
                <a:t>Company</a:t>
              </a:r>
            </a:p>
            <a:p>
              <a:pPr algn="ctr"/>
              <a:r>
                <a:rPr lang="en-US" sz="1100" dirty="0">
                  <a:solidFill>
                    <a:schemeClr val="tx1"/>
                  </a:solidFill>
                </a:rPr>
                <a:t>A</a:t>
              </a:r>
            </a:p>
          </p:txBody>
        </p:sp>
        <p:sp>
          <p:nvSpPr>
            <p:cNvPr id="126" name="Rectangle : coins arrondis 125">
              <a:extLst>
                <a:ext uri="{FF2B5EF4-FFF2-40B4-BE49-F238E27FC236}">
                  <a16:creationId xmlns:a16="http://schemas.microsoft.com/office/drawing/2014/main" id="{1CD1E349-6C40-F795-1D03-500D3AD4F739}"/>
                </a:ext>
              </a:extLst>
            </p:cNvPr>
            <p:cNvSpPr/>
            <p:nvPr/>
          </p:nvSpPr>
          <p:spPr>
            <a:xfrm>
              <a:off x="6131385" y="2612518"/>
              <a:ext cx="914400" cy="412221"/>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solidFill>
                    <a:schemeClr val="tx1"/>
                  </a:solidFill>
                </a:rPr>
                <a:t>Company</a:t>
              </a:r>
            </a:p>
            <a:p>
              <a:pPr algn="ctr"/>
              <a:r>
                <a:rPr lang="en-US" sz="1100" dirty="0">
                  <a:solidFill>
                    <a:schemeClr val="tx1"/>
                  </a:solidFill>
                </a:rPr>
                <a:t>B</a:t>
              </a:r>
            </a:p>
          </p:txBody>
        </p:sp>
        <p:cxnSp>
          <p:nvCxnSpPr>
            <p:cNvPr id="128" name="Connecteur droit 127">
              <a:extLst>
                <a:ext uri="{FF2B5EF4-FFF2-40B4-BE49-F238E27FC236}">
                  <a16:creationId xmlns:a16="http://schemas.microsoft.com/office/drawing/2014/main" id="{BE9573CD-376C-AD21-07EB-B28D2F44B2B6}"/>
                </a:ext>
              </a:extLst>
            </p:cNvPr>
            <p:cNvCxnSpPr>
              <a:cxnSpLocks/>
            </p:cNvCxnSpPr>
            <p:nvPr/>
          </p:nvCxnSpPr>
          <p:spPr>
            <a:xfrm flipH="1">
              <a:off x="4917437" y="2359511"/>
              <a:ext cx="120990" cy="2530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A830AB90-71BB-6BAD-654E-2C4E446C3F61}"/>
                </a:ext>
              </a:extLst>
            </p:cNvPr>
            <p:cNvCxnSpPr>
              <a:cxnSpLocks/>
            </p:cNvCxnSpPr>
            <p:nvPr/>
          </p:nvCxnSpPr>
          <p:spPr>
            <a:xfrm>
              <a:off x="6963314" y="2349856"/>
              <a:ext cx="106284" cy="2530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DE2A6CD7-5E76-95D5-373B-2D80332DD41E}"/>
                </a:ext>
              </a:extLst>
            </p:cNvPr>
            <p:cNvCxnSpPr>
              <a:cxnSpLocks/>
              <a:stCxn id="124" idx="3"/>
              <a:endCxn id="126" idx="1"/>
            </p:cNvCxnSpPr>
            <p:nvPr/>
          </p:nvCxnSpPr>
          <p:spPr>
            <a:xfrm>
              <a:off x="5850329" y="2818629"/>
              <a:ext cx="281056" cy="0"/>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6" name="Flèche : double flèche horizontale 145">
            <a:extLst>
              <a:ext uri="{FF2B5EF4-FFF2-40B4-BE49-F238E27FC236}">
                <a16:creationId xmlns:a16="http://schemas.microsoft.com/office/drawing/2014/main" id="{E4D2476C-A98A-495C-B1B2-84D8FAF45818}"/>
              </a:ext>
            </a:extLst>
          </p:cNvPr>
          <p:cNvSpPr/>
          <p:nvPr/>
        </p:nvSpPr>
        <p:spPr>
          <a:xfrm>
            <a:off x="6145214" y="3110838"/>
            <a:ext cx="886742" cy="245967"/>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Gate to gate</a:t>
            </a:r>
          </a:p>
        </p:txBody>
      </p:sp>
      <p:sp>
        <p:nvSpPr>
          <p:cNvPr id="147" name="Flèche : double flèche horizontale 146">
            <a:extLst>
              <a:ext uri="{FF2B5EF4-FFF2-40B4-BE49-F238E27FC236}">
                <a16:creationId xmlns:a16="http://schemas.microsoft.com/office/drawing/2014/main" id="{5B39AA71-258F-4FF4-7EC2-019455BA5E63}"/>
              </a:ext>
            </a:extLst>
          </p:cNvPr>
          <p:cNvSpPr/>
          <p:nvPr/>
        </p:nvSpPr>
        <p:spPr>
          <a:xfrm>
            <a:off x="494750" y="3455231"/>
            <a:ext cx="6537205"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gate</a:t>
            </a:r>
          </a:p>
        </p:txBody>
      </p:sp>
      <p:sp>
        <p:nvSpPr>
          <p:cNvPr id="149" name="Rectangle : coins arrondis 148">
            <a:extLst>
              <a:ext uri="{FF2B5EF4-FFF2-40B4-BE49-F238E27FC236}">
                <a16:creationId xmlns:a16="http://schemas.microsoft.com/office/drawing/2014/main" id="{CBA2CCAD-A998-A04E-B59F-B58D39EEF454}"/>
              </a:ext>
            </a:extLst>
          </p:cNvPr>
          <p:cNvSpPr/>
          <p:nvPr/>
        </p:nvSpPr>
        <p:spPr>
          <a:xfrm>
            <a:off x="9640676" y="1765877"/>
            <a:ext cx="1354063" cy="573043"/>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End-of-life</a:t>
            </a:r>
          </a:p>
          <a:p>
            <a:pPr algn="ctr"/>
            <a:r>
              <a:rPr lang="en-US" sz="1400" dirty="0">
                <a:solidFill>
                  <a:schemeClr val="tx1"/>
                </a:solidFill>
              </a:rPr>
              <a:t>management</a:t>
            </a:r>
          </a:p>
        </p:txBody>
      </p:sp>
      <p:cxnSp>
        <p:nvCxnSpPr>
          <p:cNvPr id="167" name="Connecteur droit 166">
            <a:extLst>
              <a:ext uri="{FF2B5EF4-FFF2-40B4-BE49-F238E27FC236}">
                <a16:creationId xmlns:a16="http://schemas.microsoft.com/office/drawing/2014/main" id="{02BCC74E-96C9-090B-0D50-0D21F2785D3D}"/>
              </a:ext>
            </a:extLst>
          </p:cNvPr>
          <p:cNvCxnSpPr>
            <a:cxnSpLocks/>
            <a:stCxn id="111" idx="3"/>
            <a:endCxn id="112" idx="1"/>
          </p:cNvCxnSpPr>
          <p:nvPr/>
        </p:nvCxnSpPr>
        <p:spPr>
          <a:xfrm>
            <a:off x="6942629" y="2200203"/>
            <a:ext cx="842263" cy="924"/>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onnecteur droit 169">
            <a:extLst>
              <a:ext uri="{FF2B5EF4-FFF2-40B4-BE49-F238E27FC236}">
                <a16:creationId xmlns:a16="http://schemas.microsoft.com/office/drawing/2014/main" id="{37E379D9-92E1-99E0-A66C-A0FB1C5EF457}"/>
              </a:ext>
            </a:extLst>
          </p:cNvPr>
          <p:cNvCxnSpPr>
            <a:cxnSpLocks/>
            <a:stCxn id="112" idx="3"/>
          </p:cNvCxnSpPr>
          <p:nvPr/>
        </p:nvCxnSpPr>
        <p:spPr>
          <a:xfrm>
            <a:off x="8457119" y="2201127"/>
            <a:ext cx="1183557" cy="870"/>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E024DDCD-3558-0941-941A-358EFEB71768}"/>
              </a:ext>
            </a:extLst>
          </p:cNvPr>
          <p:cNvCxnSpPr>
            <a:cxnSpLocks/>
          </p:cNvCxnSpPr>
          <p:nvPr/>
        </p:nvCxnSpPr>
        <p:spPr>
          <a:xfrm>
            <a:off x="10835108" y="2349856"/>
            <a:ext cx="0" cy="572630"/>
          </a:xfrm>
          <a:prstGeom prst="line">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Flèche : double flèche horizontale 197">
            <a:extLst>
              <a:ext uri="{FF2B5EF4-FFF2-40B4-BE49-F238E27FC236}">
                <a16:creationId xmlns:a16="http://schemas.microsoft.com/office/drawing/2014/main" id="{38F9F9BD-4052-D9E6-2C66-84FCE5BFCA1C}"/>
              </a:ext>
            </a:extLst>
          </p:cNvPr>
          <p:cNvSpPr/>
          <p:nvPr/>
        </p:nvSpPr>
        <p:spPr>
          <a:xfrm>
            <a:off x="494751" y="4395267"/>
            <a:ext cx="11100203"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grave</a:t>
            </a:r>
          </a:p>
        </p:txBody>
      </p:sp>
      <p:grpSp>
        <p:nvGrpSpPr>
          <p:cNvPr id="201" name="Groupe 200">
            <a:extLst>
              <a:ext uri="{FF2B5EF4-FFF2-40B4-BE49-F238E27FC236}">
                <a16:creationId xmlns:a16="http://schemas.microsoft.com/office/drawing/2014/main" id="{8BB9A813-9946-F0D7-BE8A-5E01EAA22795}"/>
              </a:ext>
            </a:extLst>
          </p:cNvPr>
          <p:cNvGrpSpPr/>
          <p:nvPr/>
        </p:nvGrpSpPr>
        <p:grpSpPr>
          <a:xfrm>
            <a:off x="10498613" y="2922486"/>
            <a:ext cx="1096341" cy="1257651"/>
            <a:chOff x="10612913" y="3127739"/>
            <a:chExt cx="1096341" cy="1257651"/>
          </a:xfrm>
        </p:grpSpPr>
        <p:grpSp>
          <p:nvGrpSpPr>
            <p:cNvPr id="154" name="Groupe 153">
              <a:extLst>
                <a:ext uri="{FF2B5EF4-FFF2-40B4-BE49-F238E27FC236}">
                  <a16:creationId xmlns:a16="http://schemas.microsoft.com/office/drawing/2014/main" id="{D1BBB25A-C5CF-4D64-EB4D-3861DFE0C12D}"/>
                </a:ext>
              </a:extLst>
            </p:cNvPr>
            <p:cNvGrpSpPr/>
            <p:nvPr/>
          </p:nvGrpSpPr>
          <p:grpSpPr>
            <a:xfrm>
              <a:off x="10612913" y="3127739"/>
              <a:ext cx="1096341" cy="1257651"/>
              <a:chOff x="10173789" y="4021392"/>
              <a:chExt cx="1096341" cy="1257651"/>
            </a:xfrm>
          </p:grpSpPr>
          <p:sp>
            <p:nvSpPr>
              <p:cNvPr id="148" name="Rectangle : coins arrondis 147">
                <a:extLst>
                  <a:ext uri="{FF2B5EF4-FFF2-40B4-BE49-F238E27FC236}">
                    <a16:creationId xmlns:a16="http://schemas.microsoft.com/office/drawing/2014/main" id="{6F3B15C4-53D1-67F5-7F3D-6671AEA01FB1}"/>
                  </a:ext>
                </a:extLst>
              </p:cNvPr>
              <p:cNvSpPr/>
              <p:nvPr/>
            </p:nvSpPr>
            <p:spPr>
              <a:xfrm>
                <a:off x="10264788" y="4793050"/>
                <a:ext cx="1005342" cy="485993"/>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Combust</a:t>
                </a:r>
              </a:p>
              <a:p>
                <a:pPr algn="ctr"/>
                <a:r>
                  <a:rPr lang="en-US" sz="1400" dirty="0">
                    <a:solidFill>
                      <a:schemeClr val="tx1"/>
                    </a:solidFill>
                  </a:rPr>
                  <a:t>Landfill</a:t>
                </a:r>
              </a:p>
            </p:txBody>
          </p:sp>
          <p:pic>
            <p:nvPicPr>
              <p:cNvPr id="151" name="Graphique 150" descr="Bulldozer contour">
                <a:extLst>
                  <a:ext uri="{FF2B5EF4-FFF2-40B4-BE49-F238E27FC236}">
                    <a16:creationId xmlns:a16="http://schemas.microsoft.com/office/drawing/2014/main" id="{977DB755-98F8-1ACB-9FF9-61657AB0629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784136" y="4359699"/>
                <a:ext cx="485993" cy="485993"/>
              </a:xfrm>
              <a:prstGeom prst="rect">
                <a:avLst/>
              </a:prstGeom>
            </p:spPr>
          </p:pic>
          <p:pic>
            <p:nvPicPr>
              <p:cNvPr id="153" name="Graphique 152" descr="Dépôt d’ordures interdit contour">
                <a:extLst>
                  <a:ext uri="{FF2B5EF4-FFF2-40B4-BE49-F238E27FC236}">
                    <a16:creationId xmlns:a16="http://schemas.microsoft.com/office/drawing/2014/main" id="{9E3A26F4-5236-75C2-529A-7E956960162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flipH="1">
                <a:off x="10173789" y="4021392"/>
                <a:ext cx="714622" cy="714622"/>
              </a:xfrm>
              <a:prstGeom prst="rect">
                <a:avLst/>
              </a:prstGeom>
            </p:spPr>
          </p:pic>
        </p:grpSp>
        <p:pic>
          <p:nvPicPr>
            <p:cNvPr id="200" name="Graphique 199" descr="Feu contour">
              <a:extLst>
                <a:ext uri="{FF2B5EF4-FFF2-40B4-BE49-F238E27FC236}">
                  <a16:creationId xmlns:a16="http://schemas.microsoft.com/office/drawing/2014/main" id="{38E27BFB-9088-D9B0-F433-72D765A6927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1129564" y="3161962"/>
              <a:ext cx="294293" cy="294293"/>
            </a:xfrm>
            <a:prstGeom prst="rect">
              <a:avLst/>
            </a:prstGeom>
          </p:spPr>
        </p:pic>
      </p:grpSp>
      <p:grpSp>
        <p:nvGrpSpPr>
          <p:cNvPr id="41" name="Groupe 40">
            <a:extLst>
              <a:ext uri="{FF2B5EF4-FFF2-40B4-BE49-F238E27FC236}">
                <a16:creationId xmlns:a16="http://schemas.microsoft.com/office/drawing/2014/main" id="{4B3AEB18-81F0-2E31-4073-7BDCEEE839A7}"/>
              </a:ext>
            </a:extLst>
          </p:cNvPr>
          <p:cNvGrpSpPr/>
          <p:nvPr/>
        </p:nvGrpSpPr>
        <p:grpSpPr>
          <a:xfrm>
            <a:off x="831236" y="407920"/>
            <a:ext cx="9969437" cy="1253819"/>
            <a:chOff x="831236" y="407920"/>
            <a:chExt cx="9969437" cy="1253819"/>
          </a:xfrm>
        </p:grpSpPr>
        <p:grpSp>
          <p:nvGrpSpPr>
            <p:cNvPr id="35" name="Groupe 34">
              <a:extLst>
                <a:ext uri="{FF2B5EF4-FFF2-40B4-BE49-F238E27FC236}">
                  <a16:creationId xmlns:a16="http://schemas.microsoft.com/office/drawing/2014/main" id="{1CA73DD2-0B95-AA2F-1D6B-DB05EA8FFEBB}"/>
                </a:ext>
              </a:extLst>
            </p:cNvPr>
            <p:cNvGrpSpPr/>
            <p:nvPr/>
          </p:nvGrpSpPr>
          <p:grpSpPr>
            <a:xfrm>
              <a:off x="831236" y="407920"/>
              <a:ext cx="1006591" cy="631622"/>
              <a:chOff x="831236" y="407920"/>
              <a:chExt cx="1006591" cy="631622"/>
            </a:xfrm>
          </p:grpSpPr>
          <p:cxnSp>
            <p:nvCxnSpPr>
              <p:cNvPr id="15" name="Connecteur droit 14">
                <a:extLst>
                  <a:ext uri="{FF2B5EF4-FFF2-40B4-BE49-F238E27FC236}">
                    <a16:creationId xmlns:a16="http://schemas.microsoft.com/office/drawing/2014/main" id="{533D26C2-3AB2-EF9B-4203-3111F4558515}"/>
                  </a:ext>
                </a:extLst>
              </p:cNvPr>
              <p:cNvCxnSpPr>
                <a:cxnSpLocks/>
              </p:cNvCxnSpPr>
              <p:nvPr/>
            </p:nvCxnSpPr>
            <p:spPr>
              <a:xfrm>
                <a:off x="1334532" y="644920"/>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DD6B4A99-75E1-4EDE-41C7-B75A9C1C69ED}"/>
                  </a:ext>
                </a:extLst>
              </p:cNvPr>
              <p:cNvSpPr/>
              <p:nvPr/>
            </p:nvSpPr>
            <p:spPr>
              <a:xfrm>
                <a:off x="831236" y="407920"/>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7" name="Groupe 36">
              <a:extLst>
                <a:ext uri="{FF2B5EF4-FFF2-40B4-BE49-F238E27FC236}">
                  <a16:creationId xmlns:a16="http://schemas.microsoft.com/office/drawing/2014/main" id="{6ED25968-BC54-5841-8E59-C6CDA1DBD632}"/>
                </a:ext>
              </a:extLst>
            </p:cNvPr>
            <p:cNvGrpSpPr/>
            <p:nvPr/>
          </p:nvGrpSpPr>
          <p:grpSpPr>
            <a:xfrm>
              <a:off x="3093864" y="415022"/>
              <a:ext cx="1006591" cy="604098"/>
              <a:chOff x="3093864" y="415022"/>
              <a:chExt cx="1006591" cy="604098"/>
            </a:xfrm>
          </p:grpSpPr>
          <p:cxnSp>
            <p:nvCxnSpPr>
              <p:cNvPr id="21" name="Connecteur droit 20">
                <a:extLst>
                  <a:ext uri="{FF2B5EF4-FFF2-40B4-BE49-F238E27FC236}">
                    <a16:creationId xmlns:a16="http://schemas.microsoft.com/office/drawing/2014/main" id="{9D10F109-18EE-4E99-0C6F-49DEE0498BA9}"/>
                  </a:ext>
                </a:extLst>
              </p:cNvPr>
              <p:cNvCxnSpPr>
                <a:cxnSpLocks/>
              </p:cNvCxnSpPr>
              <p:nvPr/>
            </p:nvCxnSpPr>
            <p:spPr>
              <a:xfrm>
                <a:off x="3597160" y="652022"/>
                <a:ext cx="3593" cy="367098"/>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285E7C26-94AF-15FF-B4FE-7DFC34FF75C7}"/>
                  </a:ext>
                </a:extLst>
              </p:cNvPr>
              <p:cNvSpPr/>
              <p:nvPr/>
            </p:nvSpPr>
            <p:spPr>
              <a:xfrm>
                <a:off x="3093864" y="415022"/>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8" name="Groupe 37">
              <a:extLst>
                <a:ext uri="{FF2B5EF4-FFF2-40B4-BE49-F238E27FC236}">
                  <a16:creationId xmlns:a16="http://schemas.microsoft.com/office/drawing/2014/main" id="{6691BAA0-DF7B-51B9-CA48-C7B740186708}"/>
                </a:ext>
              </a:extLst>
            </p:cNvPr>
            <p:cNvGrpSpPr/>
            <p:nvPr/>
          </p:nvGrpSpPr>
          <p:grpSpPr>
            <a:xfrm>
              <a:off x="5592704" y="413755"/>
              <a:ext cx="1006591" cy="631622"/>
              <a:chOff x="5592704" y="413755"/>
              <a:chExt cx="1006591" cy="631622"/>
            </a:xfrm>
          </p:grpSpPr>
          <p:cxnSp>
            <p:nvCxnSpPr>
              <p:cNvPr id="26" name="Connecteur droit 25">
                <a:extLst>
                  <a:ext uri="{FF2B5EF4-FFF2-40B4-BE49-F238E27FC236}">
                    <a16:creationId xmlns:a16="http://schemas.microsoft.com/office/drawing/2014/main" id="{B6BA33E2-4D58-DFAE-1A17-F9F71ECEFF04}"/>
                  </a:ext>
                </a:extLst>
              </p:cNvPr>
              <p:cNvCxnSpPr>
                <a:cxnSpLocks/>
              </p:cNvCxnSpPr>
              <p:nvPr/>
            </p:nvCxnSpPr>
            <p:spPr>
              <a:xfrm>
                <a:off x="6096000" y="650755"/>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A1DCBE5-3CE9-DCD3-CB64-0B30406503CF}"/>
                  </a:ext>
                </a:extLst>
              </p:cNvPr>
              <p:cNvSpPr/>
              <p:nvPr/>
            </p:nvSpPr>
            <p:spPr>
              <a:xfrm>
                <a:off x="5592704" y="413755"/>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9" name="Groupe 38">
              <a:extLst>
                <a:ext uri="{FF2B5EF4-FFF2-40B4-BE49-F238E27FC236}">
                  <a16:creationId xmlns:a16="http://schemas.microsoft.com/office/drawing/2014/main" id="{4DF7386D-7F2A-0C7F-1D87-44B13F234C6C}"/>
                </a:ext>
              </a:extLst>
            </p:cNvPr>
            <p:cNvGrpSpPr/>
            <p:nvPr/>
          </p:nvGrpSpPr>
          <p:grpSpPr>
            <a:xfrm>
              <a:off x="7544574" y="407920"/>
              <a:ext cx="1006591" cy="631622"/>
              <a:chOff x="7544574" y="407920"/>
              <a:chExt cx="1006591" cy="631622"/>
            </a:xfrm>
          </p:grpSpPr>
          <p:cxnSp>
            <p:nvCxnSpPr>
              <p:cNvPr id="28" name="Connecteur droit 27">
                <a:extLst>
                  <a:ext uri="{FF2B5EF4-FFF2-40B4-BE49-F238E27FC236}">
                    <a16:creationId xmlns:a16="http://schemas.microsoft.com/office/drawing/2014/main" id="{99C2CCA3-9253-2BB3-EABB-B1BABE82653B}"/>
                  </a:ext>
                </a:extLst>
              </p:cNvPr>
              <p:cNvCxnSpPr>
                <a:cxnSpLocks/>
              </p:cNvCxnSpPr>
              <p:nvPr/>
            </p:nvCxnSpPr>
            <p:spPr>
              <a:xfrm>
                <a:off x="8047870" y="644920"/>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2ACAD2B4-C9DD-E35E-95B7-294C4E5185A6}"/>
                  </a:ext>
                </a:extLst>
              </p:cNvPr>
              <p:cNvSpPr/>
              <p:nvPr/>
            </p:nvSpPr>
            <p:spPr>
              <a:xfrm>
                <a:off x="7544574" y="407920"/>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40" name="Groupe 39">
              <a:extLst>
                <a:ext uri="{FF2B5EF4-FFF2-40B4-BE49-F238E27FC236}">
                  <a16:creationId xmlns:a16="http://schemas.microsoft.com/office/drawing/2014/main" id="{DF06B86F-46FF-CCF8-7FC6-C94F0D3351A3}"/>
                </a:ext>
              </a:extLst>
            </p:cNvPr>
            <p:cNvGrpSpPr/>
            <p:nvPr/>
          </p:nvGrpSpPr>
          <p:grpSpPr>
            <a:xfrm>
              <a:off x="9794082" y="1030117"/>
              <a:ext cx="1006591" cy="631622"/>
              <a:chOff x="9794082" y="1030117"/>
              <a:chExt cx="1006591" cy="631622"/>
            </a:xfrm>
          </p:grpSpPr>
          <p:cxnSp>
            <p:nvCxnSpPr>
              <p:cNvPr id="31" name="Connecteur droit 30">
                <a:extLst>
                  <a:ext uri="{FF2B5EF4-FFF2-40B4-BE49-F238E27FC236}">
                    <a16:creationId xmlns:a16="http://schemas.microsoft.com/office/drawing/2014/main" id="{D542C490-2D2C-3844-1F0F-0EC27E6BB6C8}"/>
                  </a:ext>
                </a:extLst>
              </p:cNvPr>
              <p:cNvCxnSpPr>
                <a:cxnSpLocks/>
              </p:cNvCxnSpPr>
              <p:nvPr/>
            </p:nvCxnSpPr>
            <p:spPr>
              <a:xfrm>
                <a:off x="10297378" y="1267117"/>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2EDE70C1-9C53-CD6A-0162-A77A540C668B}"/>
                  </a:ext>
                </a:extLst>
              </p:cNvPr>
              <p:cNvSpPr/>
              <p:nvPr/>
            </p:nvSpPr>
            <p:spPr>
              <a:xfrm>
                <a:off x="9794082" y="1030117"/>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spTree>
    <p:extLst>
      <p:ext uri="{BB962C8B-B14F-4D97-AF65-F5344CB8AC3E}">
        <p14:creationId xmlns:p14="http://schemas.microsoft.com/office/powerpoint/2010/main" val="2799891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71AFC-D709-4514-8B79-22BC4247D006}"/>
              </a:ext>
            </a:extLst>
          </p:cNvPr>
          <p:cNvSpPr>
            <a:spLocks noGrp="1"/>
          </p:cNvSpPr>
          <p:nvPr>
            <p:ph type="title"/>
          </p:nvPr>
        </p:nvSpPr>
        <p:spPr/>
        <p:txBody>
          <a:bodyPr/>
          <a:lstStyle/>
          <a:p>
            <a:r>
              <a:rPr lang="fr-FR" dirty="0" err="1"/>
              <a:t>Mid</a:t>
            </a:r>
            <a:r>
              <a:rPr lang="fr-FR" dirty="0"/>
              <a:t>-point to end-point impacts (</a:t>
            </a:r>
            <a:r>
              <a:rPr lang="fr-FR" dirty="0" err="1"/>
              <a:t>example</a:t>
            </a:r>
            <a:r>
              <a:rPr lang="fr-FR" dirty="0"/>
              <a:t>)</a:t>
            </a:r>
            <a:endParaRPr lang="en-US" dirty="0"/>
          </a:p>
        </p:txBody>
      </p:sp>
      <p:sp>
        <p:nvSpPr>
          <p:cNvPr id="4" name="Espace réservé du numéro de diapositive 3">
            <a:extLst>
              <a:ext uri="{FF2B5EF4-FFF2-40B4-BE49-F238E27FC236}">
                <a16:creationId xmlns:a16="http://schemas.microsoft.com/office/drawing/2014/main" id="{7BF9A9FD-2E5A-4B9F-9B8E-85C966063BF9}"/>
              </a:ext>
            </a:extLst>
          </p:cNvPr>
          <p:cNvSpPr>
            <a:spLocks noGrp="1"/>
          </p:cNvSpPr>
          <p:nvPr>
            <p:ph type="sldNum" sz="quarter" idx="12"/>
          </p:nvPr>
        </p:nvSpPr>
        <p:spPr/>
        <p:txBody>
          <a:bodyPr/>
          <a:lstStyle/>
          <a:p>
            <a:fld id="{3F394568-A123-CF43-B37D-0430507FD9CE}" type="slidenum">
              <a:rPr lang="en-US" noProof="0" smtClean="0"/>
              <a:pPr/>
              <a:t>50</a:t>
            </a:fld>
            <a:endParaRPr lang="en-US" noProof="0" dirty="0"/>
          </a:p>
        </p:txBody>
      </p:sp>
      <p:pic>
        <p:nvPicPr>
          <p:cNvPr id="6" name="Image 5">
            <a:extLst>
              <a:ext uri="{FF2B5EF4-FFF2-40B4-BE49-F238E27FC236}">
                <a16:creationId xmlns:a16="http://schemas.microsoft.com/office/drawing/2014/main" id="{D03F82DB-2395-4ACD-ABCA-0488562BDB42}"/>
              </a:ext>
            </a:extLst>
          </p:cNvPr>
          <p:cNvPicPr>
            <a:picLocks noChangeAspect="1"/>
          </p:cNvPicPr>
          <p:nvPr/>
        </p:nvPicPr>
        <p:blipFill rotWithShape="1">
          <a:blip r:embed="rId2"/>
          <a:srcRect r="44434"/>
          <a:stretch/>
        </p:blipFill>
        <p:spPr>
          <a:xfrm>
            <a:off x="1031630" y="698374"/>
            <a:ext cx="5474677" cy="6159626"/>
          </a:xfrm>
          <a:prstGeom prst="rect">
            <a:avLst/>
          </a:prstGeom>
        </p:spPr>
      </p:pic>
      <p:sp>
        <p:nvSpPr>
          <p:cNvPr id="7" name="ZoneTexte 6">
            <a:extLst>
              <a:ext uri="{FF2B5EF4-FFF2-40B4-BE49-F238E27FC236}">
                <a16:creationId xmlns:a16="http://schemas.microsoft.com/office/drawing/2014/main" id="{9075E123-80B2-4CE2-A3CE-C37E6A27642B}"/>
              </a:ext>
            </a:extLst>
          </p:cNvPr>
          <p:cNvSpPr txBox="1"/>
          <p:nvPr/>
        </p:nvSpPr>
        <p:spPr>
          <a:xfrm>
            <a:off x="5842888" y="6192959"/>
            <a:ext cx="5317481" cy="461665"/>
          </a:xfrm>
          <a:prstGeom prst="rect">
            <a:avLst/>
          </a:prstGeom>
          <a:noFill/>
        </p:spPr>
        <p:txBody>
          <a:bodyPr wrap="none" rtlCol="0">
            <a:spAutoFit/>
          </a:bodyPr>
          <a:lstStyle/>
          <a:p>
            <a:r>
              <a:rPr lang="en-US" sz="1200" i="1" dirty="0">
                <a:solidFill>
                  <a:schemeClr val="bg2">
                    <a:lumMod val="50000"/>
                  </a:schemeClr>
                </a:solidFill>
              </a:rPr>
              <a:t>Ismaeel, W. S. (2018). Midpoint and endpoint impact categories in </a:t>
            </a:r>
          </a:p>
          <a:p>
            <a:r>
              <a:rPr lang="en-US" sz="1200" i="1" dirty="0">
                <a:solidFill>
                  <a:schemeClr val="bg2">
                    <a:lumMod val="50000"/>
                  </a:schemeClr>
                </a:solidFill>
              </a:rPr>
              <a:t>Green building rating systems. Journal of Cleaner Production, 182, 783-793</a:t>
            </a:r>
          </a:p>
        </p:txBody>
      </p:sp>
    </p:spTree>
    <p:extLst>
      <p:ext uri="{BB962C8B-B14F-4D97-AF65-F5344CB8AC3E}">
        <p14:creationId xmlns:p14="http://schemas.microsoft.com/office/powerpoint/2010/main" val="2492142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 coins arrondis 90">
            <a:extLst>
              <a:ext uri="{FF2B5EF4-FFF2-40B4-BE49-F238E27FC236}">
                <a16:creationId xmlns:a16="http://schemas.microsoft.com/office/drawing/2014/main" id="{BBFE476D-C456-2B16-3365-FCEB1D207F7B}"/>
              </a:ext>
            </a:extLst>
          </p:cNvPr>
          <p:cNvSpPr/>
          <p:nvPr/>
        </p:nvSpPr>
        <p:spPr>
          <a:xfrm>
            <a:off x="516071" y="269056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0" name="Rectangle : coins arrondis 89">
            <a:extLst>
              <a:ext uri="{FF2B5EF4-FFF2-40B4-BE49-F238E27FC236}">
                <a16:creationId xmlns:a16="http://schemas.microsoft.com/office/drawing/2014/main" id="{A3F72779-F00B-8998-BE11-45E8DC4A89AE}"/>
              </a:ext>
            </a:extLst>
          </p:cNvPr>
          <p:cNvSpPr/>
          <p:nvPr/>
        </p:nvSpPr>
        <p:spPr>
          <a:xfrm>
            <a:off x="9559221" y="786165"/>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9" name="Rectangle : coins arrondis 88">
            <a:extLst>
              <a:ext uri="{FF2B5EF4-FFF2-40B4-BE49-F238E27FC236}">
                <a16:creationId xmlns:a16="http://schemas.microsoft.com/office/drawing/2014/main" id="{14D4CC7F-C8D3-1926-09FB-437DC8711901}"/>
              </a:ext>
            </a:extLst>
          </p:cNvPr>
          <p:cNvSpPr/>
          <p:nvPr/>
        </p:nvSpPr>
        <p:spPr>
          <a:xfrm>
            <a:off x="2327828" y="268099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8" name="Rectangle : coins arrondis 87">
            <a:extLst>
              <a:ext uri="{FF2B5EF4-FFF2-40B4-BE49-F238E27FC236}">
                <a16:creationId xmlns:a16="http://schemas.microsoft.com/office/drawing/2014/main" id="{1F142C81-D3B4-FE42-21C5-9AD0141D2141}"/>
              </a:ext>
            </a:extLst>
          </p:cNvPr>
          <p:cNvSpPr/>
          <p:nvPr/>
        </p:nvSpPr>
        <p:spPr>
          <a:xfrm>
            <a:off x="7728637"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7" name="Rectangle : coins arrondis 86">
            <a:extLst>
              <a:ext uri="{FF2B5EF4-FFF2-40B4-BE49-F238E27FC236}">
                <a16:creationId xmlns:a16="http://schemas.microsoft.com/office/drawing/2014/main" id="{645D79AA-8FAB-787B-FD2F-8BA32B3A14C9}"/>
              </a:ext>
            </a:extLst>
          </p:cNvPr>
          <p:cNvSpPr/>
          <p:nvPr/>
        </p:nvSpPr>
        <p:spPr>
          <a:xfrm>
            <a:off x="525230"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16 impacts, 5 very critical for electronics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51</a:t>
            </a:fld>
            <a:endParaRPr lang="fr-FR" dirty="0"/>
          </a:p>
        </p:txBody>
      </p:sp>
      <p:grpSp>
        <p:nvGrpSpPr>
          <p:cNvPr id="6" name="Groupe 5">
            <a:extLst>
              <a:ext uri="{FF2B5EF4-FFF2-40B4-BE49-F238E27FC236}">
                <a16:creationId xmlns:a16="http://schemas.microsoft.com/office/drawing/2014/main" id="{9BC5FEBC-DBC5-EBA8-D6A1-565CE58B1B5E}"/>
              </a:ext>
            </a:extLst>
          </p:cNvPr>
          <p:cNvGrpSpPr/>
          <p:nvPr/>
        </p:nvGrpSpPr>
        <p:grpSpPr>
          <a:xfrm>
            <a:off x="704811" y="993870"/>
            <a:ext cx="1634864" cy="1654660"/>
            <a:chOff x="633842" y="993870"/>
            <a:chExt cx="1634864" cy="1654660"/>
          </a:xfrm>
        </p:grpSpPr>
        <p:sp>
          <p:nvSpPr>
            <p:cNvPr id="7" name="Rectangle : coins arrondis 6">
              <a:extLst>
                <a:ext uri="{FF2B5EF4-FFF2-40B4-BE49-F238E27FC236}">
                  <a16:creationId xmlns:a16="http://schemas.microsoft.com/office/drawing/2014/main" id="{FBC065C9-8372-FD04-1C2B-9CDF59C51951}"/>
                </a:ext>
              </a:extLst>
            </p:cNvPr>
            <p:cNvSpPr/>
            <p:nvPr/>
          </p:nvSpPr>
          <p:spPr>
            <a:xfrm>
              <a:off x="642026" y="993870"/>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avec coins arrondis en haut 7">
              <a:extLst>
                <a:ext uri="{FF2B5EF4-FFF2-40B4-BE49-F238E27FC236}">
                  <a16:creationId xmlns:a16="http://schemas.microsoft.com/office/drawing/2014/main" id="{E09F84CC-6AED-F15E-EF72-856B77A6EDB4}"/>
                </a:ext>
              </a:extLst>
            </p:cNvPr>
            <p:cNvSpPr/>
            <p:nvPr/>
          </p:nvSpPr>
          <p:spPr>
            <a:xfrm rot="10800000">
              <a:off x="660611" y="2219589"/>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C78D8DBD-DCF3-29FA-0425-87DA763FFB83}"/>
                </a:ext>
              </a:extLst>
            </p:cNvPr>
            <p:cNvSpPr txBox="1"/>
            <p:nvPr/>
          </p:nvSpPr>
          <p:spPr>
            <a:xfrm>
              <a:off x="633842" y="2308797"/>
              <a:ext cx="1568994"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Climate change</a:t>
              </a:r>
            </a:p>
          </p:txBody>
        </p:sp>
        <p:pic>
          <p:nvPicPr>
            <p:cNvPr id="11" name="Graphique 10">
              <a:extLst>
                <a:ext uri="{FF2B5EF4-FFF2-40B4-BE49-F238E27FC236}">
                  <a16:creationId xmlns:a16="http://schemas.microsoft.com/office/drawing/2014/main" id="{51AC5957-249B-485F-09B3-7A8B205D7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22" y="1191298"/>
              <a:ext cx="521701" cy="834722"/>
            </a:xfrm>
            <a:prstGeom prst="rect">
              <a:avLst/>
            </a:prstGeom>
          </p:spPr>
        </p:pic>
      </p:grpSp>
      <p:sp>
        <p:nvSpPr>
          <p:cNvPr id="12" name="Rectangle : coins arrondis 11">
            <a:extLst>
              <a:ext uri="{FF2B5EF4-FFF2-40B4-BE49-F238E27FC236}">
                <a16:creationId xmlns:a16="http://schemas.microsoft.com/office/drawing/2014/main" id="{7DB31369-BAEC-B693-E429-EDF8C3187DF3}"/>
              </a:ext>
            </a:extLst>
          </p:cNvPr>
          <p:cNvSpPr/>
          <p:nvPr/>
        </p:nvSpPr>
        <p:spPr>
          <a:xfrm>
            <a:off x="4311214" y="993870"/>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avec coins arrondis en haut 12">
            <a:extLst>
              <a:ext uri="{FF2B5EF4-FFF2-40B4-BE49-F238E27FC236}">
                <a16:creationId xmlns:a16="http://schemas.microsoft.com/office/drawing/2014/main" id="{D446742E-009A-C26C-1CC9-0299FF479BC1}"/>
              </a:ext>
            </a:extLst>
          </p:cNvPr>
          <p:cNvSpPr/>
          <p:nvPr/>
        </p:nvSpPr>
        <p:spPr>
          <a:xfrm rot="10800000">
            <a:off x="4329799" y="2219589"/>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7BCC374-E5CF-7A2C-3D67-B90D41F8A748}"/>
              </a:ext>
            </a:extLst>
          </p:cNvPr>
          <p:cNvSpPr txBox="1"/>
          <p:nvPr/>
        </p:nvSpPr>
        <p:spPr>
          <a:xfrm>
            <a:off x="4326220" y="2306700"/>
            <a:ext cx="156163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Ozone depletion</a:t>
            </a:r>
          </a:p>
        </p:txBody>
      </p:sp>
      <p:pic>
        <p:nvPicPr>
          <p:cNvPr id="15" name="Graphique 14">
            <a:extLst>
              <a:ext uri="{FF2B5EF4-FFF2-40B4-BE49-F238E27FC236}">
                <a16:creationId xmlns:a16="http://schemas.microsoft.com/office/drawing/2014/main" id="{34AE64E3-13C5-EB21-911B-6B0AB0F6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188" y="1280022"/>
            <a:ext cx="749785" cy="749785"/>
          </a:xfrm>
          <a:prstGeom prst="rect">
            <a:avLst/>
          </a:prstGeom>
        </p:spPr>
      </p:pic>
      <p:sp>
        <p:nvSpPr>
          <p:cNvPr id="16" name="Rectangle : coins arrondis 15">
            <a:extLst>
              <a:ext uri="{FF2B5EF4-FFF2-40B4-BE49-F238E27FC236}">
                <a16:creationId xmlns:a16="http://schemas.microsoft.com/office/drawing/2014/main" id="{A4089214-2340-D769-3972-8B5BABE5FE5A}"/>
              </a:ext>
            </a:extLst>
          </p:cNvPr>
          <p:cNvSpPr/>
          <p:nvPr/>
        </p:nvSpPr>
        <p:spPr>
          <a:xfrm>
            <a:off x="6104036" y="993870"/>
            <a:ext cx="1608094" cy="1654660"/>
          </a:xfrm>
          <a:prstGeom prst="roundRect">
            <a:avLst>
              <a:gd name="adj" fmla="val 6589"/>
            </a:avLst>
          </a:prstGeom>
          <a:solidFill>
            <a:schemeClr val="bg1"/>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avec coins arrondis en haut 16">
            <a:extLst>
              <a:ext uri="{FF2B5EF4-FFF2-40B4-BE49-F238E27FC236}">
                <a16:creationId xmlns:a16="http://schemas.microsoft.com/office/drawing/2014/main" id="{8141C327-99DC-AAB9-9320-89EA5CFD8A48}"/>
              </a:ext>
            </a:extLst>
          </p:cNvPr>
          <p:cNvSpPr/>
          <p:nvPr/>
        </p:nvSpPr>
        <p:spPr>
          <a:xfrm rot="10800000">
            <a:off x="6122621" y="2219589"/>
            <a:ext cx="1608095" cy="417054"/>
          </a:xfrm>
          <a:prstGeom prst="round2Same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C1D4AD18-24D7-8935-BB05-10C5C51779B0}"/>
              </a:ext>
            </a:extLst>
          </p:cNvPr>
          <p:cNvSpPr txBox="1"/>
          <p:nvPr/>
        </p:nvSpPr>
        <p:spPr>
          <a:xfrm>
            <a:off x="6103737" y="2243545"/>
            <a:ext cx="1687458"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Photochemical ozone formation, human health</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19" name="Graphique 18">
            <a:extLst>
              <a:ext uri="{FF2B5EF4-FFF2-40B4-BE49-F238E27FC236}">
                <a16:creationId xmlns:a16="http://schemas.microsoft.com/office/drawing/2014/main" id="{2A7A07C7-3DBF-7987-36E0-3A263C898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288" y="1215655"/>
            <a:ext cx="1035590" cy="828472"/>
          </a:xfrm>
          <a:prstGeom prst="rect">
            <a:avLst/>
          </a:prstGeom>
        </p:spPr>
      </p:pic>
      <p:sp>
        <p:nvSpPr>
          <p:cNvPr id="20" name="Rectangle : coins arrondis 19">
            <a:extLst>
              <a:ext uri="{FF2B5EF4-FFF2-40B4-BE49-F238E27FC236}">
                <a16:creationId xmlns:a16="http://schemas.microsoft.com/office/drawing/2014/main" id="{A2D9B5B3-3028-B317-868C-A5F419672806}"/>
              </a:ext>
            </a:extLst>
          </p:cNvPr>
          <p:cNvSpPr/>
          <p:nvPr/>
        </p:nvSpPr>
        <p:spPr>
          <a:xfrm>
            <a:off x="7928017" y="993870"/>
            <a:ext cx="1608094" cy="1654660"/>
          </a:xfrm>
          <a:prstGeom prst="roundRect">
            <a:avLst>
              <a:gd name="adj" fmla="val 6589"/>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7CCA5170-BE61-3009-2B92-8F45F9467D2D}"/>
              </a:ext>
            </a:extLst>
          </p:cNvPr>
          <p:cNvSpPr/>
          <p:nvPr/>
        </p:nvSpPr>
        <p:spPr>
          <a:xfrm rot="10800000">
            <a:off x="7946602" y="2219589"/>
            <a:ext cx="1608095" cy="417054"/>
          </a:xfrm>
          <a:prstGeom prst="round2Same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B4005AE-FDFF-5D22-5787-99B966FCB8D7}"/>
              </a:ext>
            </a:extLst>
          </p:cNvPr>
          <p:cNvSpPr txBox="1"/>
          <p:nvPr/>
        </p:nvSpPr>
        <p:spPr>
          <a:xfrm>
            <a:off x="7927718" y="2309534"/>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Water use</a:t>
            </a:r>
          </a:p>
        </p:txBody>
      </p:sp>
      <p:pic>
        <p:nvPicPr>
          <p:cNvPr id="23" name="Graphique 22">
            <a:extLst>
              <a:ext uri="{FF2B5EF4-FFF2-40B4-BE49-F238E27FC236}">
                <a16:creationId xmlns:a16="http://schemas.microsoft.com/office/drawing/2014/main" id="{AF8D1D30-A331-326A-B231-03A3DD9D17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7321" y="1267072"/>
            <a:ext cx="509486" cy="679315"/>
          </a:xfrm>
          <a:prstGeom prst="rect">
            <a:avLst/>
          </a:prstGeom>
        </p:spPr>
      </p:pic>
      <p:sp>
        <p:nvSpPr>
          <p:cNvPr id="24" name="Rectangle : coins arrondis 23">
            <a:extLst>
              <a:ext uri="{FF2B5EF4-FFF2-40B4-BE49-F238E27FC236}">
                <a16:creationId xmlns:a16="http://schemas.microsoft.com/office/drawing/2014/main" id="{395CD0AE-CBD6-D596-B7F5-1F6E05BF8BDA}"/>
              </a:ext>
            </a:extLst>
          </p:cNvPr>
          <p:cNvSpPr/>
          <p:nvPr/>
        </p:nvSpPr>
        <p:spPr>
          <a:xfrm>
            <a:off x="2505817" y="993870"/>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avec coins arrondis en haut 24">
            <a:extLst>
              <a:ext uri="{FF2B5EF4-FFF2-40B4-BE49-F238E27FC236}">
                <a16:creationId xmlns:a16="http://schemas.microsoft.com/office/drawing/2014/main" id="{08C12FE6-AD3F-FE1B-C657-FCE2BBDB1402}"/>
              </a:ext>
            </a:extLst>
          </p:cNvPr>
          <p:cNvSpPr/>
          <p:nvPr/>
        </p:nvSpPr>
        <p:spPr>
          <a:xfrm rot="10800000">
            <a:off x="2524402" y="2219589"/>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C89D6735-2853-4553-29D8-6AD3BD8E9A67}"/>
              </a:ext>
            </a:extLst>
          </p:cNvPr>
          <p:cNvSpPr txBox="1"/>
          <p:nvPr/>
        </p:nvSpPr>
        <p:spPr>
          <a:xfrm>
            <a:off x="2513109" y="2303305"/>
            <a:ext cx="1456496" cy="261610"/>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Particulate matter</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27" name="Graphique 26">
            <a:extLst>
              <a:ext uri="{FF2B5EF4-FFF2-40B4-BE49-F238E27FC236}">
                <a16:creationId xmlns:a16="http://schemas.microsoft.com/office/drawing/2014/main" id="{1A3B7B98-5D2B-1CF6-6392-4FC59524A7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4875" y="1297256"/>
            <a:ext cx="946420" cy="757136"/>
          </a:xfrm>
          <a:prstGeom prst="rect">
            <a:avLst/>
          </a:prstGeom>
        </p:spPr>
      </p:pic>
      <p:sp>
        <p:nvSpPr>
          <p:cNvPr id="28" name="Ellipse 27">
            <a:extLst>
              <a:ext uri="{FF2B5EF4-FFF2-40B4-BE49-F238E27FC236}">
                <a16:creationId xmlns:a16="http://schemas.microsoft.com/office/drawing/2014/main" id="{C448D15F-3348-9241-E548-556F256531A1}"/>
              </a:ext>
            </a:extLst>
          </p:cNvPr>
          <p:cNvSpPr/>
          <p:nvPr/>
        </p:nvSpPr>
        <p:spPr>
          <a:xfrm>
            <a:off x="2834875" y="119129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866693EF-3B18-E558-963F-0B78B714126A}"/>
              </a:ext>
            </a:extLst>
          </p:cNvPr>
          <p:cNvSpPr/>
          <p:nvPr/>
        </p:nvSpPr>
        <p:spPr>
          <a:xfrm>
            <a:off x="2841835" y="1413610"/>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56D352E-2F88-9131-57E7-3DF0182EF661}"/>
              </a:ext>
            </a:extLst>
          </p:cNvPr>
          <p:cNvSpPr/>
          <p:nvPr/>
        </p:nvSpPr>
        <p:spPr>
          <a:xfrm>
            <a:off x="3015850" y="1266752"/>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5A3F885-FDBE-6E8E-0A96-B52E5559CA8F}"/>
              </a:ext>
            </a:extLst>
          </p:cNvPr>
          <p:cNvSpPr/>
          <p:nvPr/>
        </p:nvSpPr>
        <p:spPr>
          <a:xfrm>
            <a:off x="3474393" y="121517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D5CD53-9814-126F-69E7-2D46CD0B5593}"/>
              </a:ext>
            </a:extLst>
          </p:cNvPr>
          <p:cNvSpPr/>
          <p:nvPr/>
        </p:nvSpPr>
        <p:spPr>
          <a:xfrm>
            <a:off x="3697242" y="1323867"/>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983B7A99-BFCC-5B52-1253-801D2784655C}"/>
              </a:ext>
            </a:extLst>
          </p:cNvPr>
          <p:cNvSpPr/>
          <p:nvPr/>
        </p:nvSpPr>
        <p:spPr>
          <a:xfrm>
            <a:off x="3192490" y="114437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DB52C273-A0B7-8E69-9922-B933449C8852}"/>
              </a:ext>
            </a:extLst>
          </p:cNvPr>
          <p:cNvSpPr/>
          <p:nvPr/>
        </p:nvSpPr>
        <p:spPr>
          <a:xfrm>
            <a:off x="3781295" y="115954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1E23BF0D-B77A-C17D-DECC-4702849BFBFC}"/>
              </a:ext>
            </a:extLst>
          </p:cNvPr>
          <p:cNvSpPr/>
          <p:nvPr/>
        </p:nvSpPr>
        <p:spPr>
          <a:xfrm>
            <a:off x="3771323" y="1520214"/>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606CDF-137D-C621-77CA-7EDF0A980F1D}"/>
              </a:ext>
            </a:extLst>
          </p:cNvPr>
          <p:cNvSpPr/>
          <p:nvPr/>
        </p:nvSpPr>
        <p:spPr>
          <a:xfrm>
            <a:off x="9720839" y="993870"/>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68961193-C688-0143-9B72-9D85A918B302}"/>
              </a:ext>
            </a:extLst>
          </p:cNvPr>
          <p:cNvSpPr/>
          <p:nvPr/>
        </p:nvSpPr>
        <p:spPr>
          <a:xfrm rot="10800000">
            <a:off x="9739424" y="2219589"/>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FA940175-CEF2-3C95-1753-9228BC5DCE2B}"/>
              </a:ext>
            </a:extLst>
          </p:cNvPr>
          <p:cNvSpPr txBox="1"/>
          <p:nvPr/>
        </p:nvSpPr>
        <p:spPr>
          <a:xfrm>
            <a:off x="9691220" y="2302988"/>
            <a:ext cx="163695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fossils</a:t>
            </a:r>
          </a:p>
        </p:txBody>
      </p:sp>
      <p:pic>
        <p:nvPicPr>
          <p:cNvPr id="39" name="Graphique 38">
            <a:extLst>
              <a:ext uri="{FF2B5EF4-FFF2-40B4-BE49-F238E27FC236}">
                <a16:creationId xmlns:a16="http://schemas.microsoft.com/office/drawing/2014/main" id="{B668E967-3F23-0C54-D60F-4977EDE56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57313" y="1201493"/>
            <a:ext cx="935145" cy="863210"/>
          </a:xfrm>
          <a:prstGeom prst="rect">
            <a:avLst/>
          </a:prstGeom>
        </p:spPr>
      </p:pic>
      <p:sp>
        <p:nvSpPr>
          <p:cNvPr id="40" name="Rectangle : coins arrondis 39">
            <a:extLst>
              <a:ext uri="{FF2B5EF4-FFF2-40B4-BE49-F238E27FC236}">
                <a16:creationId xmlns:a16="http://schemas.microsoft.com/office/drawing/2014/main" id="{43A58BDB-C267-F9D4-751A-7BAAF2187B03}"/>
              </a:ext>
            </a:extLst>
          </p:cNvPr>
          <p:cNvSpPr/>
          <p:nvPr/>
        </p:nvSpPr>
        <p:spPr>
          <a:xfrm>
            <a:off x="2505054" y="2864941"/>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1E28BE70-7746-1F63-211A-283B9E45F86C}"/>
              </a:ext>
            </a:extLst>
          </p:cNvPr>
          <p:cNvSpPr/>
          <p:nvPr/>
        </p:nvSpPr>
        <p:spPr>
          <a:xfrm rot="10800000">
            <a:off x="2523639" y="4090660"/>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376DEE5-9BB0-2AE3-A187-2A3B6D05230C}"/>
              </a:ext>
            </a:extLst>
          </p:cNvPr>
          <p:cNvSpPr txBox="1"/>
          <p:nvPr/>
        </p:nvSpPr>
        <p:spPr>
          <a:xfrm>
            <a:off x="2499440" y="4098668"/>
            <a:ext cx="159512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minerals and metals</a:t>
            </a:r>
          </a:p>
        </p:txBody>
      </p:sp>
      <p:pic>
        <p:nvPicPr>
          <p:cNvPr id="43" name="Graphique 42" descr="Travail avec un remplissage uni">
            <a:extLst>
              <a:ext uri="{FF2B5EF4-FFF2-40B4-BE49-F238E27FC236}">
                <a16:creationId xmlns:a16="http://schemas.microsoft.com/office/drawing/2014/main" id="{D94F8C76-4802-930B-1781-1247E2CF0F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187" y="3046969"/>
            <a:ext cx="914400" cy="914400"/>
          </a:xfrm>
          <a:prstGeom prst="rect">
            <a:avLst/>
          </a:prstGeom>
        </p:spPr>
      </p:pic>
      <p:sp>
        <p:nvSpPr>
          <p:cNvPr id="44" name="Rectangle : coins arrondis 43">
            <a:extLst>
              <a:ext uri="{FF2B5EF4-FFF2-40B4-BE49-F238E27FC236}">
                <a16:creationId xmlns:a16="http://schemas.microsoft.com/office/drawing/2014/main" id="{B805BB29-D834-29FC-04C5-928586778DC2}"/>
              </a:ext>
            </a:extLst>
          </p:cNvPr>
          <p:cNvSpPr/>
          <p:nvPr/>
        </p:nvSpPr>
        <p:spPr>
          <a:xfrm>
            <a:off x="4310451" y="2864941"/>
            <a:ext cx="1608094"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10EF9B25-C07F-8CE7-E7AC-1116D4F303C9}"/>
              </a:ext>
            </a:extLst>
          </p:cNvPr>
          <p:cNvSpPr/>
          <p:nvPr/>
        </p:nvSpPr>
        <p:spPr>
          <a:xfrm rot="10800000">
            <a:off x="4329036" y="4090660"/>
            <a:ext cx="1608095" cy="417054"/>
          </a:xfrm>
          <a:prstGeom prst="round2Same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5CD932E4-8F0A-C011-2747-D774EDBFB0EF}"/>
              </a:ext>
            </a:extLst>
          </p:cNvPr>
          <p:cNvSpPr txBox="1"/>
          <p:nvPr/>
        </p:nvSpPr>
        <p:spPr>
          <a:xfrm>
            <a:off x="4313519" y="4199129"/>
            <a:ext cx="1122331"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Acidification</a:t>
            </a:r>
          </a:p>
        </p:txBody>
      </p:sp>
      <p:pic>
        <p:nvPicPr>
          <p:cNvPr id="47" name="Graphique 46">
            <a:extLst>
              <a:ext uri="{FF2B5EF4-FFF2-40B4-BE49-F238E27FC236}">
                <a16:creationId xmlns:a16="http://schemas.microsoft.com/office/drawing/2014/main" id="{70358B5C-7A46-C60C-60F3-1717850A8D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3111" y="3165421"/>
            <a:ext cx="677496" cy="677496"/>
          </a:xfrm>
          <a:prstGeom prst="rect">
            <a:avLst/>
          </a:prstGeom>
        </p:spPr>
      </p:pic>
      <p:sp>
        <p:nvSpPr>
          <p:cNvPr id="48" name="Rectangle : coins arrondis 47">
            <a:extLst>
              <a:ext uri="{FF2B5EF4-FFF2-40B4-BE49-F238E27FC236}">
                <a16:creationId xmlns:a16="http://schemas.microsoft.com/office/drawing/2014/main" id="{52069AB4-0338-079A-194E-C198CB6F7D21}"/>
              </a:ext>
            </a:extLst>
          </p:cNvPr>
          <p:cNvSpPr/>
          <p:nvPr/>
        </p:nvSpPr>
        <p:spPr>
          <a:xfrm>
            <a:off x="6103273" y="2864941"/>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avec coins arrondis en haut 48">
            <a:extLst>
              <a:ext uri="{FF2B5EF4-FFF2-40B4-BE49-F238E27FC236}">
                <a16:creationId xmlns:a16="http://schemas.microsoft.com/office/drawing/2014/main" id="{DFF0AD4E-E5E7-E8E4-F739-1CC752AE1611}"/>
              </a:ext>
            </a:extLst>
          </p:cNvPr>
          <p:cNvSpPr/>
          <p:nvPr/>
        </p:nvSpPr>
        <p:spPr>
          <a:xfrm rot="10800000">
            <a:off x="6121858" y="4090660"/>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74350AC4-A192-266B-7189-42A37C8874BC}"/>
              </a:ext>
            </a:extLst>
          </p:cNvPr>
          <p:cNvSpPr txBox="1"/>
          <p:nvPr/>
        </p:nvSpPr>
        <p:spPr>
          <a:xfrm>
            <a:off x="6097387" y="4112498"/>
            <a:ext cx="1608094" cy="415498"/>
          </a:xfrm>
          <a:prstGeom prst="rect">
            <a:avLst/>
          </a:prstGeom>
          <a:noFill/>
        </p:spPr>
        <p:txBody>
          <a:bodyPr wrap="square" rtlCol="0">
            <a:spAutoFit/>
          </a:bodyPr>
          <a:lstStyle/>
          <a:p>
            <a:r>
              <a:rPr lang="en-US" sz="1050" dirty="0" err="1">
                <a:solidFill>
                  <a:schemeClr val="bg1"/>
                </a:solidFill>
                <a:latin typeface="Biome" panose="020B0604020202020204" pitchFamily="34" charset="0"/>
                <a:ea typeface="STHupo" panose="02010800040101010101" pitchFamily="2" charset="-122"/>
                <a:cs typeface="Biome" panose="020B0604020202020204" pitchFamily="34" charset="0"/>
              </a:rPr>
              <a:t>Ionising</a:t>
            </a:r>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 radiation, human health</a:t>
            </a:r>
          </a:p>
        </p:txBody>
      </p:sp>
      <p:pic>
        <p:nvPicPr>
          <p:cNvPr id="51" name="Graphique 50">
            <a:extLst>
              <a:ext uri="{FF2B5EF4-FFF2-40B4-BE49-F238E27FC236}">
                <a16:creationId xmlns:a16="http://schemas.microsoft.com/office/drawing/2014/main" id="{A12134B2-AFFD-2552-641C-70E97D1C69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03320" y="3072564"/>
            <a:ext cx="807999" cy="807999"/>
          </a:xfrm>
          <a:prstGeom prst="rect">
            <a:avLst/>
          </a:prstGeom>
        </p:spPr>
      </p:pic>
      <p:sp>
        <p:nvSpPr>
          <p:cNvPr id="52" name="Rectangle : coins arrondis 51">
            <a:extLst>
              <a:ext uri="{FF2B5EF4-FFF2-40B4-BE49-F238E27FC236}">
                <a16:creationId xmlns:a16="http://schemas.microsoft.com/office/drawing/2014/main" id="{EAFF51AD-C4E4-598A-D170-70455C17AF94}"/>
              </a:ext>
            </a:extLst>
          </p:cNvPr>
          <p:cNvSpPr/>
          <p:nvPr/>
        </p:nvSpPr>
        <p:spPr>
          <a:xfrm>
            <a:off x="9720076" y="2864941"/>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 avec coins arrondis en haut 52">
            <a:extLst>
              <a:ext uri="{FF2B5EF4-FFF2-40B4-BE49-F238E27FC236}">
                <a16:creationId xmlns:a16="http://schemas.microsoft.com/office/drawing/2014/main" id="{C59E9C82-4A26-CD7D-E4D1-A8D464186054}"/>
              </a:ext>
            </a:extLst>
          </p:cNvPr>
          <p:cNvSpPr/>
          <p:nvPr/>
        </p:nvSpPr>
        <p:spPr>
          <a:xfrm rot="10800000">
            <a:off x="9738661" y="4090660"/>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4B274876-5F99-D672-A1DA-068C7D37D063}"/>
              </a:ext>
            </a:extLst>
          </p:cNvPr>
          <p:cNvSpPr txBox="1"/>
          <p:nvPr/>
        </p:nvSpPr>
        <p:spPr>
          <a:xfrm>
            <a:off x="9714192" y="4105490"/>
            <a:ext cx="1296240"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Eutrophication, marine</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55" name="Graphique 54" descr="Corail avec un remplissage uni">
            <a:extLst>
              <a:ext uri="{FF2B5EF4-FFF2-40B4-BE49-F238E27FC236}">
                <a16:creationId xmlns:a16="http://schemas.microsoft.com/office/drawing/2014/main" id="{2AB3C77D-28B6-7F3E-08F5-9DD983EB29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54216" y="3014518"/>
            <a:ext cx="914400" cy="914400"/>
          </a:xfrm>
          <a:prstGeom prst="rect">
            <a:avLst/>
          </a:prstGeom>
        </p:spPr>
      </p:pic>
      <p:sp>
        <p:nvSpPr>
          <p:cNvPr id="56" name="Rectangle : coins arrondis 55">
            <a:extLst>
              <a:ext uri="{FF2B5EF4-FFF2-40B4-BE49-F238E27FC236}">
                <a16:creationId xmlns:a16="http://schemas.microsoft.com/office/drawing/2014/main" id="{18A4AB4E-D999-5604-C206-F07F973E8D38}"/>
              </a:ext>
            </a:extLst>
          </p:cNvPr>
          <p:cNvSpPr/>
          <p:nvPr/>
        </p:nvSpPr>
        <p:spPr>
          <a:xfrm>
            <a:off x="7927254"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 avec coins arrondis en haut 56">
            <a:extLst>
              <a:ext uri="{FF2B5EF4-FFF2-40B4-BE49-F238E27FC236}">
                <a16:creationId xmlns:a16="http://schemas.microsoft.com/office/drawing/2014/main" id="{1DB1ED5D-9123-248C-565D-A4088E142F1A}"/>
              </a:ext>
            </a:extLst>
          </p:cNvPr>
          <p:cNvSpPr/>
          <p:nvPr/>
        </p:nvSpPr>
        <p:spPr>
          <a:xfrm rot="10800000">
            <a:off x="7945839"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BC92C523-1EFF-6E39-261A-4C6E5DC97C25}"/>
              </a:ext>
            </a:extLst>
          </p:cNvPr>
          <p:cNvSpPr txBox="1"/>
          <p:nvPr/>
        </p:nvSpPr>
        <p:spPr>
          <a:xfrm>
            <a:off x="7908795" y="4112498"/>
            <a:ext cx="132329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freshwater</a:t>
            </a:r>
          </a:p>
        </p:txBody>
      </p:sp>
      <p:pic>
        <p:nvPicPr>
          <p:cNvPr id="59" name="Graphique 58" descr="Algues marines avec un remplissage uni">
            <a:extLst>
              <a:ext uri="{FF2B5EF4-FFF2-40B4-BE49-F238E27FC236}">
                <a16:creationId xmlns:a16="http://schemas.microsoft.com/office/drawing/2014/main" id="{FD4C033D-0A97-49D0-EA41-0514657B1F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62173" y="3020601"/>
            <a:ext cx="914400" cy="914400"/>
          </a:xfrm>
          <a:prstGeom prst="rect">
            <a:avLst/>
          </a:prstGeom>
        </p:spPr>
      </p:pic>
      <p:sp>
        <p:nvSpPr>
          <p:cNvPr id="60" name="Rectangle : coins arrondis 59">
            <a:extLst>
              <a:ext uri="{FF2B5EF4-FFF2-40B4-BE49-F238E27FC236}">
                <a16:creationId xmlns:a16="http://schemas.microsoft.com/office/drawing/2014/main" id="{9DC5772E-7650-9E61-07C5-802AE0989D57}"/>
              </a:ext>
            </a:extLst>
          </p:cNvPr>
          <p:cNvSpPr/>
          <p:nvPr/>
        </p:nvSpPr>
        <p:spPr>
          <a:xfrm>
            <a:off x="4309227" y="4738126"/>
            <a:ext cx="1608094"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 avec coins arrondis en haut 60">
            <a:extLst>
              <a:ext uri="{FF2B5EF4-FFF2-40B4-BE49-F238E27FC236}">
                <a16:creationId xmlns:a16="http://schemas.microsoft.com/office/drawing/2014/main" id="{02B708E5-B0F0-0BEF-4274-8ADDFD7DBCAA}"/>
              </a:ext>
            </a:extLst>
          </p:cNvPr>
          <p:cNvSpPr/>
          <p:nvPr/>
        </p:nvSpPr>
        <p:spPr>
          <a:xfrm rot="10800000">
            <a:off x="4327812" y="5963845"/>
            <a:ext cx="1608095"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8C908C1C-095B-61C9-B97E-C88D127C72CD}"/>
              </a:ext>
            </a:extLst>
          </p:cNvPr>
          <p:cNvSpPr txBox="1"/>
          <p:nvPr/>
        </p:nvSpPr>
        <p:spPr>
          <a:xfrm>
            <a:off x="4303216" y="5980259"/>
            <a:ext cx="147178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non-cancer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3" name="Rectangle : coins arrondis 62">
            <a:extLst>
              <a:ext uri="{FF2B5EF4-FFF2-40B4-BE49-F238E27FC236}">
                <a16:creationId xmlns:a16="http://schemas.microsoft.com/office/drawing/2014/main" id="{6F0BEA14-8137-D787-3E9E-27F80CF25252}"/>
              </a:ext>
            </a:extLst>
          </p:cNvPr>
          <p:cNvSpPr/>
          <p:nvPr/>
        </p:nvSpPr>
        <p:spPr>
          <a:xfrm>
            <a:off x="6114624" y="4738126"/>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arrondis en haut 63">
            <a:extLst>
              <a:ext uri="{FF2B5EF4-FFF2-40B4-BE49-F238E27FC236}">
                <a16:creationId xmlns:a16="http://schemas.microsoft.com/office/drawing/2014/main" id="{39BB8BC4-4440-06C0-415F-16E5D84DB336}"/>
              </a:ext>
            </a:extLst>
          </p:cNvPr>
          <p:cNvSpPr/>
          <p:nvPr/>
        </p:nvSpPr>
        <p:spPr>
          <a:xfrm rot="10800000">
            <a:off x="6133209" y="5963845"/>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a:extLst>
              <a:ext uri="{FF2B5EF4-FFF2-40B4-BE49-F238E27FC236}">
                <a16:creationId xmlns:a16="http://schemas.microsoft.com/office/drawing/2014/main" id="{8A33EDB5-357B-BDD3-521E-64464671E854}"/>
              </a:ext>
            </a:extLst>
          </p:cNvPr>
          <p:cNvSpPr txBox="1"/>
          <p:nvPr/>
        </p:nvSpPr>
        <p:spPr>
          <a:xfrm>
            <a:off x="6103737" y="5980259"/>
            <a:ext cx="1286599"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terrestrial</a:t>
            </a:r>
          </a:p>
        </p:txBody>
      </p:sp>
      <p:pic>
        <p:nvPicPr>
          <p:cNvPr id="66" name="Graphique 65">
            <a:extLst>
              <a:ext uri="{FF2B5EF4-FFF2-40B4-BE49-F238E27FC236}">
                <a16:creationId xmlns:a16="http://schemas.microsoft.com/office/drawing/2014/main" id="{F2A70858-F1B7-7857-357E-117A2320633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34471" y="5006869"/>
            <a:ext cx="968400" cy="774720"/>
          </a:xfrm>
          <a:prstGeom prst="rect">
            <a:avLst/>
          </a:prstGeom>
        </p:spPr>
      </p:pic>
      <p:sp>
        <p:nvSpPr>
          <p:cNvPr id="67" name="Rectangle : coins arrondis 66">
            <a:extLst>
              <a:ext uri="{FF2B5EF4-FFF2-40B4-BE49-F238E27FC236}">
                <a16:creationId xmlns:a16="http://schemas.microsoft.com/office/drawing/2014/main" id="{427D4CB3-C369-1778-8B48-4512DB4A6C4B}"/>
              </a:ext>
            </a:extLst>
          </p:cNvPr>
          <p:cNvSpPr/>
          <p:nvPr/>
        </p:nvSpPr>
        <p:spPr>
          <a:xfrm>
            <a:off x="712232"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 avec coins arrondis en haut 67">
            <a:extLst>
              <a:ext uri="{FF2B5EF4-FFF2-40B4-BE49-F238E27FC236}">
                <a16:creationId xmlns:a16="http://schemas.microsoft.com/office/drawing/2014/main" id="{25D7B7CE-3B58-282C-2FCE-B7EFF3F7FA3F}"/>
              </a:ext>
            </a:extLst>
          </p:cNvPr>
          <p:cNvSpPr/>
          <p:nvPr/>
        </p:nvSpPr>
        <p:spPr>
          <a:xfrm rot="10800000">
            <a:off x="730817"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D5AF92B0-B40F-72DC-9775-5B966230F734}"/>
              </a:ext>
            </a:extLst>
          </p:cNvPr>
          <p:cNvSpPr txBox="1"/>
          <p:nvPr/>
        </p:nvSpPr>
        <p:spPr>
          <a:xfrm>
            <a:off x="693650" y="4161910"/>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Land use</a:t>
            </a:r>
          </a:p>
        </p:txBody>
      </p:sp>
      <p:grpSp>
        <p:nvGrpSpPr>
          <p:cNvPr id="70" name="Groupe 69">
            <a:extLst>
              <a:ext uri="{FF2B5EF4-FFF2-40B4-BE49-F238E27FC236}">
                <a16:creationId xmlns:a16="http://schemas.microsoft.com/office/drawing/2014/main" id="{DD9A3A88-5074-A38A-5AA5-72E774814618}"/>
              </a:ext>
            </a:extLst>
          </p:cNvPr>
          <p:cNvGrpSpPr/>
          <p:nvPr/>
        </p:nvGrpSpPr>
        <p:grpSpPr>
          <a:xfrm>
            <a:off x="761805" y="3304334"/>
            <a:ext cx="1512000" cy="762204"/>
            <a:chOff x="790661" y="3514546"/>
            <a:chExt cx="1343794" cy="715515"/>
          </a:xfrm>
          <a:solidFill>
            <a:schemeClr val="accent6">
              <a:lumMod val="75000"/>
            </a:schemeClr>
          </a:solidFill>
        </p:grpSpPr>
        <p:sp>
          <p:nvSpPr>
            <p:cNvPr id="71" name="Forme libre 220">
              <a:extLst>
                <a:ext uri="{FF2B5EF4-FFF2-40B4-BE49-F238E27FC236}">
                  <a16:creationId xmlns:a16="http://schemas.microsoft.com/office/drawing/2014/main" id="{FDBA392E-F96A-B772-ED23-16F5F282EA89}"/>
                </a:ext>
              </a:extLst>
            </p:cNvPr>
            <p:cNvSpPr/>
            <p:nvPr/>
          </p:nvSpPr>
          <p:spPr>
            <a:xfrm>
              <a:off x="1242973" y="3998795"/>
              <a:ext cx="891482" cy="231266"/>
            </a:xfrm>
            <a:custGeom>
              <a:avLst/>
              <a:gdLst>
                <a:gd name="connsiteX0" fmla="*/ 27392 w 891482"/>
                <a:gd name="connsiteY0" fmla="*/ 220058 h 231266"/>
                <a:gd name="connsiteX1" fmla="*/ 0 w 891482"/>
                <a:gd name="connsiteY1" fmla="*/ 231267 h 231266"/>
                <a:gd name="connsiteX2" fmla="*/ 377778 w 891482"/>
                <a:gd name="connsiteY2" fmla="*/ 231267 h 231266"/>
                <a:gd name="connsiteX3" fmla="*/ 379137 w 891482"/>
                <a:gd name="connsiteY3" fmla="*/ 230873 h 231266"/>
                <a:gd name="connsiteX4" fmla="*/ 885029 w 891482"/>
                <a:gd name="connsiteY4" fmla="*/ 123694 h 231266"/>
                <a:gd name="connsiteX5" fmla="*/ 891482 w 891482"/>
                <a:gd name="connsiteY5" fmla="*/ 122824 h 231266"/>
                <a:gd name="connsiteX6" fmla="*/ 891482 w 891482"/>
                <a:gd name="connsiteY6" fmla="*/ 0 h 231266"/>
                <a:gd name="connsiteX7" fmla="*/ 882451 w 891482"/>
                <a:gd name="connsiteY7" fmla="*/ 1085 h 231266"/>
                <a:gd name="connsiteX8" fmla="*/ 27392 w 891482"/>
                <a:gd name="connsiteY8" fmla="*/ 220058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482" h="231266">
                  <a:moveTo>
                    <a:pt x="27392" y="220058"/>
                  </a:moveTo>
                  <a:lnTo>
                    <a:pt x="0" y="231267"/>
                  </a:lnTo>
                  <a:lnTo>
                    <a:pt x="377778" y="231267"/>
                  </a:lnTo>
                  <a:lnTo>
                    <a:pt x="379137" y="230873"/>
                  </a:lnTo>
                  <a:cubicBezTo>
                    <a:pt x="542871" y="182842"/>
                    <a:pt x="712283" y="146950"/>
                    <a:pt x="885029" y="123694"/>
                  </a:cubicBezTo>
                  <a:lnTo>
                    <a:pt x="891482" y="122824"/>
                  </a:lnTo>
                  <a:lnTo>
                    <a:pt x="891482" y="0"/>
                  </a:lnTo>
                  <a:lnTo>
                    <a:pt x="882451" y="1085"/>
                  </a:lnTo>
                  <a:cubicBezTo>
                    <a:pt x="583302" y="36796"/>
                    <a:pt x="294213" y="110829"/>
                    <a:pt x="27392" y="220058"/>
                  </a:cubicBezTo>
                  <a:close/>
                </a:path>
              </a:pathLst>
            </a:custGeom>
            <a:grpFill/>
            <a:ln w="15577" cap="flat">
              <a:noFill/>
              <a:prstDash val="solid"/>
              <a:miter/>
            </a:ln>
          </p:spPr>
          <p:txBody>
            <a:bodyPr rtlCol="0" anchor="ctr"/>
            <a:lstStyle/>
            <a:p>
              <a:endParaRPr lang="fr-FR"/>
            </a:p>
          </p:txBody>
        </p:sp>
        <p:sp>
          <p:nvSpPr>
            <p:cNvPr id="72" name="Forme libre 221">
              <a:extLst>
                <a:ext uri="{FF2B5EF4-FFF2-40B4-BE49-F238E27FC236}">
                  <a16:creationId xmlns:a16="http://schemas.microsoft.com/office/drawing/2014/main" id="{1B64C175-34EF-0371-0749-34C99737AD0D}"/>
                </a:ext>
              </a:extLst>
            </p:cNvPr>
            <p:cNvSpPr/>
            <p:nvPr/>
          </p:nvSpPr>
          <p:spPr>
            <a:xfrm>
              <a:off x="1710332" y="4145838"/>
              <a:ext cx="424123" cy="84223"/>
            </a:xfrm>
            <a:custGeom>
              <a:avLst/>
              <a:gdLst>
                <a:gd name="connsiteX0" fmla="*/ 46236 w 424123"/>
                <a:gd name="connsiteY0" fmla="*/ 72597 h 84223"/>
                <a:gd name="connsiteX1" fmla="*/ 0 w 424123"/>
                <a:gd name="connsiteY1" fmla="*/ 84224 h 84223"/>
                <a:gd name="connsiteX2" fmla="*/ 424123 w 424123"/>
                <a:gd name="connsiteY2" fmla="*/ 84224 h 84223"/>
                <a:gd name="connsiteX3" fmla="*/ 424123 w 424123"/>
                <a:gd name="connsiteY3" fmla="*/ 0 h 84223"/>
                <a:gd name="connsiteX4" fmla="*/ 414936 w 424123"/>
                <a:gd name="connsiteY4" fmla="*/ 1192 h 84223"/>
                <a:gd name="connsiteX5" fmla="*/ 46236 w 424123"/>
                <a:gd name="connsiteY5" fmla="*/ 72597 h 8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23" h="84223">
                  <a:moveTo>
                    <a:pt x="46236" y="72597"/>
                  </a:moveTo>
                  <a:lnTo>
                    <a:pt x="0" y="84224"/>
                  </a:lnTo>
                  <a:lnTo>
                    <a:pt x="424123" y="84224"/>
                  </a:lnTo>
                  <a:lnTo>
                    <a:pt x="424123" y="0"/>
                  </a:lnTo>
                  <a:lnTo>
                    <a:pt x="414936" y="1192"/>
                  </a:lnTo>
                  <a:cubicBezTo>
                    <a:pt x="289994" y="18370"/>
                    <a:pt x="166791" y="42230"/>
                    <a:pt x="46236" y="72597"/>
                  </a:cubicBezTo>
                  <a:close/>
                </a:path>
              </a:pathLst>
            </a:custGeom>
            <a:grpFill/>
            <a:ln w="15577" cap="flat">
              <a:noFill/>
              <a:prstDash val="solid"/>
              <a:miter/>
            </a:ln>
          </p:spPr>
          <p:txBody>
            <a:bodyPr rtlCol="0" anchor="ctr"/>
            <a:lstStyle/>
            <a:p>
              <a:endParaRPr lang="fr-FR"/>
            </a:p>
          </p:txBody>
        </p:sp>
        <p:sp>
          <p:nvSpPr>
            <p:cNvPr id="73" name="Forme libre 222">
              <a:extLst>
                <a:ext uri="{FF2B5EF4-FFF2-40B4-BE49-F238E27FC236}">
                  <a16:creationId xmlns:a16="http://schemas.microsoft.com/office/drawing/2014/main" id="{40A18348-EBD3-7067-3D39-FDA41800B0CC}"/>
                </a:ext>
              </a:extLst>
            </p:cNvPr>
            <p:cNvSpPr/>
            <p:nvPr/>
          </p:nvSpPr>
          <p:spPr>
            <a:xfrm>
              <a:off x="880008" y="3638909"/>
              <a:ext cx="1254447" cy="591105"/>
            </a:xfrm>
            <a:custGeom>
              <a:avLst/>
              <a:gdLst>
                <a:gd name="connsiteX0" fmla="*/ 1245603 w 1254447"/>
                <a:gd name="connsiteY0" fmla="*/ 210876 h 591105"/>
                <a:gd name="connsiteX1" fmla="*/ 1051316 w 1254447"/>
                <a:gd name="connsiteY1" fmla="*/ 236382 h 591105"/>
                <a:gd name="connsiteX2" fmla="*/ 1051316 w 1254447"/>
                <a:gd name="connsiteY2" fmla="*/ 172419 h 591105"/>
                <a:gd name="connsiteX3" fmla="*/ 1128303 w 1254447"/>
                <a:gd name="connsiteY3" fmla="*/ 153339 h 591105"/>
                <a:gd name="connsiteX4" fmla="*/ 1152428 w 1254447"/>
                <a:gd name="connsiteY4" fmla="*/ 89757 h 591105"/>
                <a:gd name="connsiteX5" fmla="*/ 1068238 w 1254447"/>
                <a:gd name="connsiteY5" fmla="*/ 105748 h 591105"/>
                <a:gd name="connsiteX6" fmla="*/ 1051316 w 1254447"/>
                <a:gd name="connsiteY6" fmla="*/ 125221 h 591105"/>
                <a:gd name="connsiteX7" fmla="*/ 1051316 w 1254447"/>
                <a:gd name="connsiteY7" fmla="*/ 108252 h 591105"/>
                <a:gd name="connsiteX8" fmla="*/ 1079676 w 1254447"/>
                <a:gd name="connsiteY8" fmla="*/ 61746 h 591105"/>
                <a:gd name="connsiteX9" fmla="*/ 1036331 w 1254447"/>
                <a:gd name="connsiteY9" fmla="*/ 0 h 591105"/>
                <a:gd name="connsiteX10" fmla="*/ 992986 w 1254447"/>
                <a:gd name="connsiteY10" fmla="*/ 61734 h 591105"/>
                <a:gd name="connsiteX11" fmla="*/ 1020065 w 1254447"/>
                <a:gd name="connsiteY11" fmla="*/ 107215 h 591105"/>
                <a:gd name="connsiteX12" fmla="*/ 1020065 w 1254447"/>
                <a:gd name="connsiteY12" fmla="*/ 107215 h 591105"/>
                <a:gd name="connsiteX13" fmla="*/ 1020065 w 1254447"/>
                <a:gd name="connsiteY13" fmla="*/ 125221 h 591105"/>
                <a:gd name="connsiteX14" fmla="*/ 1003142 w 1254447"/>
                <a:gd name="connsiteY14" fmla="*/ 105748 h 591105"/>
                <a:gd name="connsiteX15" fmla="*/ 918952 w 1254447"/>
                <a:gd name="connsiteY15" fmla="*/ 89852 h 591105"/>
                <a:gd name="connsiteX16" fmla="*/ 943078 w 1254447"/>
                <a:gd name="connsiteY16" fmla="*/ 153435 h 591105"/>
                <a:gd name="connsiteX17" fmla="*/ 1020065 w 1254447"/>
                <a:gd name="connsiteY17" fmla="*/ 172419 h 591105"/>
                <a:gd name="connsiteX18" fmla="*/ 1020065 w 1254447"/>
                <a:gd name="connsiteY18" fmla="*/ 241391 h 591105"/>
                <a:gd name="connsiteX19" fmla="*/ 19876 w 1254447"/>
                <a:gd name="connsiteY19" fmla="*/ 580290 h 591105"/>
                <a:gd name="connsiteX20" fmla="*/ 0 w 1254447"/>
                <a:gd name="connsiteY20" fmla="*/ 591105 h 591105"/>
                <a:gd name="connsiteX21" fmla="*/ 299854 w 1254447"/>
                <a:gd name="connsiteY21" fmla="*/ 591105 h 591105"/>
                <a:gd name="connsiteX22" fmla="*/ 301666 w 1254447"/>
                <a:gd name="connsiteY22" fmla="*/ 590306 h 591105"/>
                <a:gd name="connsiteX23" fmla="*/ 1247822 w 1254447"/>
                <a:gd name="connsiteY23" fmla="*/ 336645 h 591105"/>
                <a:gd name="connsiteX24" fmla="*/ 1254447 w 1254447"/>
                <a:gd name="connsiteY24" fmla="*/ 335870 h 591105"/>
                <a:gd name="connsiteX25" fmla="*/ 1254447 w 1254447"/>
                <a:gd name="connsiteY25" fmla="*/ 209981 h 5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4447" h="591105">
                  <a:moveTo>
                    <a:pt x="1245603" y="210876"/>
                  </a:moveTo>
                  <a:cubicBezTo>
                    <a:pt x="1180414" y="217494"/>
                    <a:pt x="1115646" y="226163"/>
                    <a:pt x="1051316" y="236382"/>
                  </a:cubicBezTo>
                  <a:lnTo>
                    <a:pt x="1051316" y="172419"/>
                  </a:lnTo>
                  <a:cubicBezTo>
                    <a:pt x="1069801" y="172097"/>
                    <a:pt x="1106552" y="169342"/>
                    <a:pt x="1128303" y="153339"/>
                  </a:cubicBezTo>
                  <a:cubicBezTo>
                    <a:pt x="1158225" y="131398"/>
                    <a:pt x="1152428" y="89757"/>
                    <a:pt x="1152428" y="89757"/>
                  </a:cubicBezTo>
                  <a:cubicBezTo>
                    <a:pt x="1152428" y="89757"/>
                    <a:pt x="1098192" y="83795"/>
                    <a:pt x="1068238" y="105748"/>
                  </a:cubicBezTo>
                  <a:cubicBezTo>
                    <a:pt x="1060950" y="111312"/>
                    <a:pt x="1055197" y="117934"/>
                    <a:pt x="1051316" y="125221"/>
                  </a:cubicBezTo>
                  <a:lnTo>
                    <a:pt x="1051316" y="108252"/>
                  </a:lnTo>
                  <a:cubicBezTo>
                    <a:pt x="1067829" y="95879"/>
                    <a:pt x="1077906" y="79356"/>
                    <a:pt x="1079676" y="61746"/>
                  </a:cubicBezTo>
                  <a:cubicBezTo>
                    <a:pt x="1079676" y="30074"/>
                    <a:pt x="1036331" y="0"/>
                    <a:pt x="1036331" y="0"/>
                  </a:cubicBezTo>
                  <a:cubicBezTo>
                    <a:pt x="1036331" y="0"/>
                    <a:pt x="992986" y="30074"/>
                    <a:pt x="992986" y="61734"/>
                  </a:cubicBezTo>
                  <a:cubicBezTo>
                    <a:pt x="994609" y="78874"/>
                    <a:pt x="1004214" y="95007"/>
                    <a:pt x="1020065" y="107215"/>
                  </a:cubicBezTo>
                  <a:lnTo>
                    <a:pt x="1020065" y="107215"/>
                  </a:lnTo>
                  <a:lnTo>
                    <a:pt x="1020065" y="125221"/>
                  </a:lnTo>
                  <a:cubicBezTo>
                    <a:pt x="1016183" y="117934"/>
                    <a:pt x="1010430" y="111312"/>
                    <a:pt x="1003142" y="105748"/>
                  </a:cubicBezTo>
                  <a:cubicBezTo>
                    <a:pt x="973235" y="83795"/>
                    <a:pt x="918952" y="89852"/>
                    <a:pt x="918952" y="89852"/>
                  </a:cubicBezTo>
                  <a:cubicBezTo>
                    <a:pt x="918952" y="89852"/>
                    <a:pt x="913155" y="131493"/>
                    <a:pt x="943078" y="153435"/>
                  </a:cubicBezTo>
                  <a:cubicBezTo>
                    <a:pt x="964828" y="169390"/>
                    <a:pt x="1001580" y="172144"/>
                    <a:pt x="1020065" y="172419"/>
                  </a:cubicBezTo>
                  <a:lnTo>
                    <a:pt x="1020065" y="241391"/>
                  </a:lnTo>
                  <a:cubicBezTo>
                    <a:pt x="660233" y="301959"/>
                    <a:pt x="320071" y="417216"/>
                    <a:pt x="19876" y="580290"/>
                  </a:cubicBezTo>
                  <a:lnTo>
                    <a:pt x="0" y="591105"/>
                  </a:lnTo>
                  <a:lnTo>
                    <a:pt x="299854" y="591105"/>
                  </a:lnTo>
                  <a:lnTo>
                    <a:pt x="301666" y="590306"/>
                  </a:lnTo>
                  <a:cubicBezTo>
                    <a:pt x="593682" y="461661"/>
                    <a:pt x="914538" y="375641"/>
                    <a:pt x="1247822" y="336645"/>
                  </a:cubicBezTo>
                  <a:lnTo>
                    <a:pt x="1254447" y="335870"/>
                  </a:lnTo>
                  <a:lnTo>
                    <a:pt x="1254447" y="209981"/>
                  </a:lnTo>
                  <a:close/>
                </a:path>
              </a:pathLst>
            </a:custGeom>
            <a:grpFill/>
            <a:ln w="15577" cap="flat">
              <a:noFill/>
              <a:prstDash val="solid"/>
              <a:miter/>
            </a:ln>
          </p:spPr>
          <p:txBody>
            <a:bodyPr rtlCol="0" anchor="ctr"/>
            <a:lstStyle/>
            <a:p>
              <a:endParaRPr lang="fr-FR"/>
            </a:p>
          </p:txBody>
        </p:sp>
        <p:sp>
          <p:nvSpPr>
            <p:cNvPr id="74" name="Forme libre 224">
              <a:extLst>
                <a:ext uri="{FF2B5EF4-FFF2-40B4-BE49-F238E27FC236}">
                  <a16:creationId xmlns:a16="http://schemas.microsoft.com/office/drawing/2014/main" id="{32C7AC3E-D737-710F-99F5-DCAA97380657}"/>
                </a:ext>
              </a:extLst>
            </p:cNvPr>
            <p:cNvSpPr/>
            <p:nvPr/>
          </p:nvSpPr>
          <p:spPr>
            <a:xfrm>
              <a:off x="790739" y="4150548"/>
              <a:ext cx="132269" cy="79513"/>
            </a:xfrm>
            <a:custGeom>
              <a:avLst/>
              <a:gdLst>
                <a:gd name="connsiteX0" fmla="*/ 132270 w 132269"/>
                <a:gd name="connsiteY0" fmla="*/ 12163 h 79513"/>
                <a:gd name="connsiteX1" fmla="*/ 112504 w 132269"/>
                <a:gd name="connsiteY1" fmla="*/ 10041 h 79513"/>
                <a:gd name="connsiteX2" fmla="*/ 0 w 132269"/>
                <a:gd name="connsiteY2" fmla="*/ 0 h 79513"/>
                <a:gd name="connsiteX3" fmla="*/ 0 w 132269"/>
                <a:gd name="connsiteY3" fmla="*/ 79514 h 79513"/>
                <a:gd name="connsiteX4" fmla="*/ 11266 w 132269"/>
                <a:gd name="connsiteY4" fmla="*/ 79514 h 79513"/>
                <a:gd name="connsiteX5" fmla="*/ 13360 w 132269"/>
                <a:gd name="connsiteY5" fmla="*/ 78321 h 79513"/>
                <a:gd name="connsiteX6" fmla="*/ 115926 w 132269"/>
                <a:gd name="connsiteY6" fmla="*/ 20880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69" h="79513">
                  <a:moveTo>
                    <a:pt x="132270" y="12163"/>
                  </a:moveTo>
                  <a:lnTo>
                    <a:pt x="112504" y="10041"/>
                  </a:lnTo>
                  <a:cubicBezTo>
                    <a:pt x="78534" y="6392"/>
                    <a:pt x="42439" y="3184"/>
                    <a:pt x="0" y="0"/>
                  </a:cubicBezTo>
                  <a:lnTo>
                    <a:pt x="0" y="79514"/>
                  </a:lnTo>
                  <a:lnTo>
                    <a:pt x="11266" y="79514"/>
                  </a:lnTo>
                  <a:lnTo>
                    <a:pt x="13360" y="78321"/>
                  </a:lnTo>
                  <a:cubicBezTo>
                    <a:pt x="53049" y="55152"/>
                    <a:pt x="85643" y="36895"/>
                    <a:pt x="115926" y="20880"/>
                  </a:cubicBezTo>
                  <a:close/>
                </a:path>
              </a:pathLst>
            </a:custGeom>
            <a:grpFill/>
            <a:ln w="15577" cap="flat">
              <a:noFill/>
              <a:prstDash val="solid"/>
              <a:miter/>
            </a:ln>
          </p:spPr>
          <p:txBody>
            <a:bodyPr rtlCol="0" anchor="ctr"/>
            <a:lstStyle/>
            <a:p>
              <a:endParaRPr lang="fr-FR"/>
            </a:p>
          </p:txBody>
        </p:sp>
        <p:sp>
          <p:nvSpPr>
            <p:cNvPr id="75" name="Forme libre 225">
              <a:extLst>
                <a:ext uri="{FF2B5EF4-FFF2-40B4-BE49-F238E27FC236}">
                  <a16:creationId xmlns:a16="http://schemas.microsoft.com/office/drawing/2014/main" id="{380EABC0-4A1B-4EE1-F693-FC8D8712D190}"/>
                </a:ext>
              </a:extLst>
            </p:cNvPr>
            <p:cNvSpPr/>
            <p:nvPr/>
          </p:nvSpPr>
          <p:spPr>
            <a:xfrm>
              <a:off x="790661" y="3867170"/>
              <a:ext cx="593378" cy="174445"/>
            </a:xfrm>
            <a:custGeom>
              <a:avLst/>
              <a:gdLst>
                <a:gd name="connsiteX0" fmla="*/ 395138 w 593378"/>
                <a:gd name="connsiteY0" fmla="*/ 174446 h 174445"/>
                <a:gd name="connsiteX1" fmla="*/ 397825 w 593378"/>
                <a:gd name="connsiteY1" fmla="*/ 173361 h 174445"/>
                <a:gd name="connsiteX2" fmla="*/ 574972 w 593378"/>
                <a:gd name="connsiteY2" fmla="*/ 107847 h 174445"/>
                <a:gd name="connsiteX3" fmla="*/ 593379 w 593378"/>
                <a:gd name="connsiteY3" fmla="*/ 101658 h 174445"/>
                <a:gd name="connsiteX4" fmla="*/ 574331 w 593378"/>
                <a:gd name="connsiteY4" fmla="*/ 96792 h 174445"/>
                <a:gd name="connsiteX5" fmla="*/ 0 w 593378"/>
                <a:gd name="connsiteY5" fmla="*/ 0 h 174445"/>
                <a:gd name="connsiteX6" fmla="*/ 0 w 593378"/>
                <a:gd name="connsiteY6" fmla="*/ 118913 h 174445"/>
                <a:gd name="connsiteX7" fmla="*/ 392200 w 593378"/>
                <a:gd name="connsiteY7" fmla="*/ 173862 h 17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78" h="174445">
                  <a:moveTo>
                    <a:pt x="395138" y="174446"/>
                  </a:moveTo>
                  <a:lnTo>
                    <a:pt x="397825" y="173361"/>
                  </a:lnTo>
                  <a:cubicBezTo>
                    <a:pt x="455765" y="149953"/>
                    <a:pt x="515361" y="127916"/>
                    <a:pt x="574972" y="107847"/>
                  </a:cubicBezTo>
                  <a:lnTo>
                    <a:pt x="593379" y="101658"/>
                  </a:lnTo>
                  <a:lnTo>
                    <a:pt x="574331" y="96792"/>
                  </a:lnTo>
                  <a:cubicBezTo>
                    <a:pt x="388000" y="48876"/>
                    <a:pt x="195444" y="16424"/>
                    <a:pt x="0" y="0"/>
                  </a:cubicBezTo>
                  <a:lnTo>
                    <a:pt x="0" y="118913"/>
                  </a:lnTo>
                  <a:cubicBezTo>
                    <a:pt x="132290" y="130034"/>
                    <a:pt x="263362" y="148398"/>
                    <a:pt x="392200" y="173862"/>
                  </a:cubicBezTo>
                  <a:close/>
                </a:path>
              </a:pathLst>
            </a:custGeom>
            <a:grpFill/>
            <a:ln w="15577" cap="flat">
              <a:noFill/>
              <a:prstDash val="solid"/>
              <a:miter/>
            </a:ln>
          </p:spPr>
          <p:txBody>
            <a:bodyPr rtlCol="0" anchor="ctr"/>
            <a:lstStyle/>
            <a:p>
              <a:endParaRPr lang="fr-FR"/>
            </a:p>
          </p:txBody>
        </p:sp>
        <p:sp>
          <p:nvSpPr>
            <p:cNvPr id="76" name="Forme libre 226">
              <a:extLst>
                <a:ext uri="{FF2B5EF4-FFF2-40B4-BE49-F238E27FC236}">
                  <a16:creationId xmlns:a16="http://schemas.microsoft.com/office/drawing/2014/main" id="{D935015D-5866-5EE1-8818-54C205EC3293}"/>
                </a:ext>
              </a:extLst>
            </p:cNvPr>
            <p:cNvSpPr/>
            <p:nvPr/>
          </p:nvSpPr>
          <p:spPr>
            <a:xfrm>
              <a:off x="790661" y="3514546"/>
              <a:ext cx="850949" cy="440723"/>
            </a:xfrm>
            <a:custGeom>
              <a:avLst/>
              <a:gdLst>
                <a:gd name="connsiteX0" fmla="*/ 265634 w 850949"/>
                <a:gd name="connsiteY0" fmla="*/ 172466 h 440723"/>
                <a:gd name="connsiteX1" fmla="*/ 265634 w 850949"/>
                <a:gd name="connsiteY1" fmla="*/ 237682 h 440723"/>
                <a:gd name="connsiteX2" fmla="*/ 0 w 850949"/>
                <a:gd name="connsiteY2" fmla="*/ 207549 h 440723"/>
                <a:gd name="connsiteX3" fmla="*/ 0 w 850949"/>
                <a:gd name="connsiteY3" fmla="*/ 328679 h 440723"/>
                <a:gd name="connsiteX4" fmla="*/ 632833 w 850949"/>
                <a:gd name="connsiteY4" fmla="*/ 439948 h 440723"/>
                <a:gd name="connsiteX5" fmla="*/ 635661 w 850949"/>
                <a:gd name="connsiteY5" fmla="*/ 440723 h 440723"/>
                <a:gd name="connsiteX6" fmla="*/ 638443 w 850949"/>
                <a:gd name="connsiteY6" fmla="*/ 439877 h 440723"/>
                <a:gd name="connsiteX7" fmla="*/ 831543 w 850949"/>
                <a:gd name="connsiteY7" fmla="*/ 385596 h 440723"/>
                <a:gd name="connsiteX8" fmla="*/ 850950 w 850949"/>
                <a:gd name="connsiteY8" fmla="*/ 380766 h 440723"/>
                <a:gd name="connsiteX9" fmla="*/ 832199 w 850949"/>
                <a:gd name="connsiteY9" fmla="*/ 374482 h 440723"/>
                <a:gd name="connsiteX10" fmla="*/ 296885 w 850949"/>
                <a:gd name="connsiteY10" fmla="*/ 242655 h 440723"/>
                <a:gd name="connsiteX11" fmla="*/ 296885 w 850949"/>
                <a:gd name="connsiteY11" fmla="*/ 172466 h 440723"/>
                <a:gd name="connsiteX12" fmla="*/ 373872 w 850949"/>
                <a:gd name="connsiteY12" fmla="*/ 153387 h 440723"/>
                <a:gd name="connsiteX13" fmla="*/ 397997 w 850949"/>
                <a:gd name="connsiteY13" fmla="*/ 89817 h 440723"/>
                <a:gd name="connsiteX14" fmla="*/ 313807 w 850949"/>
                <a:gd name="connsiteY14" fmla="*/ 105748 h 440723"/>
                <a:gd name="connsiteX15" fmla="*/ 296885 w 850949"/>
                <a:gd name="connsiteY15" fmla="*/ 125221 h 440723"/>
                <a:gd name="connsiteX16" fmla="*/ 296885 w 850949"/>
                <a:gd name="connsiteY16" fmla="*/ 108252 h 440723"/>
                <a:gd name="connsiteX17" fmla="*/ 325245 w 850949"/>
                <a:gd name="connsiteY17" fmla="*/ 61746 h 440723"/>
                <a:gd name="connsiteX18" fmla="*/ 281900 w 850949"/>
                <a:gd name="connsiteY18" fmla="*/ 0 h 440723"/>
                <a:gd name="connsiteX19" fmla="*/ 238555 w 850949"/>
                <a:gd name="connsiteY19" fmla="*/ 61746 h 440723"/>
                <a:gd name="connsiteX20" fmla="*/ 265634 w 850949"/>
                <a:gd name="connsiteY20" fmla="*/ 107179 h 440723"/>
                <a:gd name="connsiteX21" fmla="*/ 265634 w 850949"/>
                <a:gd name="connsiteY21" fmla="*/ 107179 h 440723"/>
                <a:gd name="connsiteX22" fmla="*/ 265634 w 850949"/>
                <a:gd name="connsiteY22" fmla="*/ 125173 h 440723"/>
                <a:gd name="connsiteX23" fmla="*/ 248711 w 850949"/>
                <a:gd name="connsiteY23" fmla="*/ 105700 h 440723"/>
                <a:gd name="connsiteX24" fmla="*/ 164521 w 850949"/>
                <a:gd name="connsiteY24" fmla="*/ 89817 h 440723"/>
                <a:gd name="connsiteX25" fmla="*/ 188647 w 850949"/>
                <a:gd name="connsiteY25" fmla="*/ 153387 h 440723"/>
                <a:gd name="connsiteX26" fmla="*/ 265634 w 850949"/>
                <a:gd name="connsiteY26" fmla="*/ 172466 h 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0949" h="440723">
                  <a:moveTo>
                    <a:pt x="265634" y="172466"/>
                  </a:moveTo>
                  <a:lnTo>
                    <a:pt x="265634" y="237682"/>
                  </a:lnTo>
                  <a:cubicBezTo>
                    <a:pt x="177985" y="224327"/>
                    <a:pt x="89440" y="214283"/>
                    <a:pt x="0" y="207549"/>
                  </a:cubicBezTo>
                  <a:lnTo>
                    <a:pt x="0" y="328679"/>
                  </a:lnTo>
                  <a:cubicBezTo>
                    <a:pt x="215932" y="346703"/>
                    <a:pt x="428336" y="384049"/>
                    <a:pt x="632833" y="439948"/>
                  </a:cubicBezTo>
                  <a:lnTo>
                    <a:pt x="635661" y="440723"/>
                  </a:lnTo>
                  <a:lnTo>
                    <a:pt x="638443" y="439877"/>
                  </a:lnTo>
                  <a:cubicBezTo>
                    <a:pt x="701648" y="420034"/>
                    <a:pt x="766572" y="401718"/>
                    <a:pt x="831543" y="385596"/>
                  </a:cubicBezTo>
                  <a:lnTo>
                    <a:pt x="850950" y="380766"/>
                  </a:lnTo>
                  <a:lnTo>
                    <a:pt x="832199" y="374482"/>
                  </a:lnTo>
                  <a:cubicBezTo>
                    <a:pt x="660204" y="316551"/>
                    <a:pt x="480809" y="272372"/>
                    <a:pt x="296885" y="242655"/>
                  </a:cubicBezTo>
                  <a:lnTo>
                    <a:pt x="296885" y="172466"/>
                  </a:lnTo>
                  <a:cubicBezTo>
                    <a:pt x="315370" y="172144"/>
                    <a:pt x="352121" y="169402"/>
                    <a:pt x="373872" y="153387"/>
                  </a:cubicBezTo>
                  <a:cubicBezTo>
                    <a:pt x="403794" y="131445"/>
                    <a:pt x="397997" y="89817"/>
                    <a:pt x="397997" y="89817"/>
                  </a:cubicBezTo>
                  <a:cubicBezTo>
                    <a:pt x="397997" y="89817"/>
                    <a:pt x="343761" y="83806"/>
                    <a:pt x="313807" y="105748"/>
                  </a:cubicBezTo>
                  <a:cubicBezTo>
                    <a:pt x="306524" y="111314"/>
                    <a:pt x="300769" y="117935"/>
                    <a:pt x="296885" y="125221"/>
                  </a:cubicBezTo>
                  <a:lnTo>
                    <a:pt x="296885" y="108252"/>
                  </a:lnTo>
                  <a:cubicBezTo>
                    <a:pt x="313401" y="95880"/>
                    <a:pt x="323478" y="79356"/>
                    <a:pt x="325245" y="61746"/>
                  </a:cubicBezTo>
                  <a:cubicBezTo>
                    <a:pt x="325245" y="30086"/>
                    <a:pt x="281900" y="0"/>
                    <a:pt x="281900" y="0"/>
                  </a:cubicBezTo>
                  <a:cubicBezTo>
                    <a:pt x="281900" y="0"/>
                    <a:pt x="238555" y="30086"/>
                    <a:pt x="238555" y="61746"/>
                  </a:cubicBezTo>
                  <a:cubicBezTo>
                    <a:pt x="240192" y="78870"/>
                    <a:pt x="249797" y="94983"/>
                    <a:pt x="265634" y="107179"/>
                  </a:cubicBezTo>
                  <a:lnTo>
                    <a:pt x="265634" y="107179"/>
                  </a:lnTo>
                  <a:lnTo>
                    <a:pt x="265634" y="125173"/>
                  </a:lnTo>
                  <a:cubicBezTo>
                    <a:pt x="261749" y="117887"/>
                    <a:pt x="255994" y="111267"/>
                    <a:pt x="248711" y="105700"/>
                  </a:cubicBezTo>
                  <a:cubicBezTo>
                    <a:pt x="218804" y="83759"/>
                    <a:pt x="164521" y="89817"/>
                    <a:pt x="164521" y="89817"/>
                  </a:cubicBezTo>
                  <a:cubicBezTo>
                    <a:pt x="164521" y="89817"/>
                    <a:pt x="158724" y="131445"/>
                    <a:pt x="188647" y="153387"/>
                  </a:cubicBezTo>
                  <a:cubicBezTo>
                    <a:pt x="210398" y="169402"/>
                    <a:pt x="247149" y="172144"/>
                    <a:pt x="265634" y="172466"/>
                  </a:cubicBezTo>
                  <a:close/>
                </a:path>
              </a:pathLst>
            </a:custGeom>
            <a:grpFill/>
            <a:ln w="15577" cap="flat">
              <a:noFill/>
              <a:prstDash val="solid"/>
              <a:miter/>
            </a:ln>
          </p:spPr>
          <p:txBody>
            <a:bodyPr rtlCol="0" anchor="ctr"/>
            <a:lstStyle/>
            <a:p>
              <a:endParaRPr lang="fr-FR"/>
            </a:p>
          </p:txBody>
        </p:sp>
        <p:sp>
          <p:nvSpPr>
            <p:cNvPr id="77" name="Forme libre 227">
              <a:extLst>
                <a:ext uri="{FF2B5EF4-FFF2-40B4-BE49-F238E27FC236}">
                  <a16:creationId xmlns:a16="http://schemas.microsoft.com/office/drawing/2014/main" id="{4AADFA2A-6594-7A7E-F71D-287CD4BC02FF}"/>
                </a:ext>
              </a:extLst>
            </p:cNvPr>
            <p:cNvSpPr/>
            <p:nvPr/>
          </p:nvSpPr>
          <p:spPr>
            <a:xfrm>
              <a:off x="790661" y="4010064"/>
              <a:ext cx="355042" cy="133234"/>
            </a:xfrm>
            <a:custGeom>
              <a:avLst/>
              <a:gdLst>
                <a:gd name="connsiteX0" fmla="*/ 170318 w 355042"/>
                <a:gd name="connsiteY0" fmla="*/ 133234 h 133234"/>
                <a:gd name="connsiteX1" fmla="*/ 172849 w 355042"/>
                <a:gd name="connsiteY1" fmla="*/ 131970 h 133234"/>
                <a:gd name="connsiteX2" fmla="*/ 337636 w 355042"/>
                <a:gd name="connsiteY2" fmla="*/ 55497 h 133234"/>
                <a:gd name="connsiteX3" fmla="*/ 355043 w 355042"/>
                <a:gd name="connsiteY3" fmla="*/ 48044 h 133234"/>
                <a:gd name="connsiteX4" fmla="*/ 335636 w 355042"/>
                <a:gd name="connsiteY4" fmla="*/ 44467 h 133234"/>
                <a:gd name="connsiteX5" fmla="*/ 0 w 355042"/>
                <a:gd name="connsiteY5" fmla="*/ 0 h 133234"/>
                <a:gd name="connsiteX6" fmla="*/ 0 w 355042"/>
                <a:gd name="connsiteY6" fmla="*/ 116444 h 133234"/>
                <a:gd name="connsiteX7" fmla="*/ 167380 w 355042"/>
                <a:gd name="connsiteY7" fmla="*/ 13286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42" h="133234">
                  <a:moveTo>
                    <a:pt x="170318" y="133234"/>
                  </a:moveTo>
                  <a:lnTo>
                    <a:pt x="172849" y="131970"/>
                  </a:lnTo>
                  <a:cubicBezTo>
                    <a:pt x="226211" y="105211"/>
                    <a:pt x="281665" y="79502"/>
                    <a:pt x="337636" y="55497"/>
                  </a:cubicBezTo>
                  <a:lnTo>
                    <a:pt x="355043" y="48044"/>
                  </a:lnTo>
                  <a:lnTo>
                    <a:pt x="335636" y="44467"/>
                  </a:lnTo>
                  <a:cubicBezTo>
                    <a:pt x="225073" y="24354"/>
                    <a:pt x="112977" y="9503"/>
                    <a:pt x="0" y="0"/>
                  </a:cubicBezTo>
                  <a:lnTo>
                    <a:pt x="0" y="116444"/>
                  </a:lnTo>
                  <a:cubicBezTo>
                    <a:pt x="55908" y="120654"/>
                    <a:pt x="112160" y="126115"/>
                    <a:pt x="167380" y="132865"/>
                  </a:cubicBezTo>
                  <a:close/>
                </a:path>
              </a:pathLst>
            </a:custGeom>
            <a:grpFill/>
            <a:ln w="15577" cap="flat">
              <a:noFill/>
              <a:prstDash val="solid"/>
              <a:miter/>
            </a:ln>
          </p:spPr>
          <p:txBody>
            <a:bodyPr rtlCol="0" anchor="ctr"/>
            <a:lstStyle/>
            <a:p>
              <a:endParaRPr lang="fr-FR"/>
            </a:p>
          </p:txBody>
        </p:sp>
      </p:grpSp>
      <p:sp>
        <p:nvSpPr>
          <p:cNvPr id="78" name="Rectangle : coins arrondis 77">
            <a:extLst>
              <a:ext uri="{FF2B5EF4-FFF2-40B4-BE49-F238E27FC236}">
                <a16:creationId xmlns:a16="http://schemas.microsoft.com/office/drawing/2014/main" id="{30FFB2E0-1562-2C5F-D123-D62B4797116B}"/>
              </a:ext>
            </a:extLst>
          </p:cNvPr>
          <p:cNvSpPr/>
          <p:nvPr/>
        </p:nvSpPr>
        <p:spPr>
          <a:xfrm>
            <a:off x="7907446" y="4738126"/>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avec coins arrondis en haut 78">
            <a:extLst>
              <a:ext uri="{FF2B5EF4-FFF2-40B4-BE49-F238E27FC236}">
                <a16:creationId xmlns:a16="http://schemas.microsoft.com/office/drawing/2014/main" id="{97E9CD56-0E09-B922-F086-B3926A3B6A07}"/>
              </a:ext>
            </a:extLst>
          </p:cNvPr>
          <p:cNvSpPr/>
          <p:nvPr/>
        </p:nvSpPr>
        <p:spPr>
          <a:xfrm rot="10800000">
            <a:off x="7926031" y="5963845"/>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a:extLst>
              <a:ext uri="{FF2B5EF4-FFF2-40B4-BE49-F238E27FC236}">
                <a16:creationId xmlns:a16="http://schemas.microsoft.com/office/drawing/2014/main" id="{D6D4B6B0-1443-B83B-18F7-A3FC23A05E31}"/>
              </a:ext>
            </a:extLst>
          </p:cNvPr>
          <p:cNvSpPr txBox="1"/>
          <p:nvPr/>
        </p:nvSpPr>
        <p:spPr>
          <a:xfrm>
            <a:off x="7918427" y="5964870"/>
            <a:ext cx="1183544"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Ecotoxicity, freshwater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1" name="Graphique 80">
            <a:extLst>
              <a:ext uri="{FF2B5EF4-FFF2-40B4-BE49-F238E27FC236}">
                <a16:creationId xmlns:a16="http://schemas.microsoft.com/office/drawing/2014/main" id="{CE8F5CC8-B149-8E8C-A612-3C60F4D7AD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240460" y="5024123"/>
            <a:ext cx="875032" cy="777806"/>
          </a:xfrm>
          <a:prstGeom prst="rect">
            <a:avLst/>
          </a:prstGeom>
        </p:spPr>
      </p:pic>
      <p:sp>
        <p:nvSpPr>
          <p:cNvPr id="82" name="Rectangle : coins arrondis 81">
            <a:extLst>
              <a:ext uri="{FF2B5EF4-FFF2-40B4-BE49-F238E27FC236}">
                <a16:creationId xmlns:a16="http://schemas.microsoft.com/office/drawing/2014/main" id="{33E27DCF-AFA2-BD2E-2A0C-E05DFD9879D6}"/>
              </a:ext>
            </a:extLst>
          </p:cNvPr>
          <p:cNvSpPr/>
          <p:nvPr/>
        </p:nvSpPr>
        <p:spPr>
          <a:xfrm>
            <a:off x="2516405" y="4738126"/>
            <a:ext cx="1608094" cy="1654660"/>
          </a:xfrm>
          <a:prstGeom prst="roundRect">
            <a:avLst>
              <a:gd name="adj" fmla="val 6589"/>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avec coins arrondis en haut 82">
            <a:extLst>
              <a:ext uri="{FF2B5EF4-FFF2-40B4-BE49-F238E27FC236}">
                <a16:creationId xmlns:a16="http://schemas.microsoft.com/office/drawing/2014/main" id="{1ED4CF52-66F4-1313-265F-3D43457C5CF0}"/>
              </a:ext>
            </a:extLst>
          </p:cNvPr>
          <p:cNvSpPr/>
          <p:nvPr/>
        </p:nvSpPr>
        <p:spPr>
          <a:xfrm rot="10800000">
            <a:off x="2534990" y="5963845"/>
            <a:ext cx="1608095" cy="417054"/>
          </a:xfrm>
          <a:prstGeom prst="round2Same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A33CD8E8-D758-9368-15DD-6DAB85F929BC}"/>
              </a:ext>
            </a:extLst>
          </p:cNvPr>
          <p:cNvSpPr txBox="1"/>
          <p:nvPr/>
        </p:nvSpPr>
        <p:spPr>
          <a:xfrm>
            <a:off x="2497819" y="5977323"/>
            <a:ext cx="1471786"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5" name="Graphique 84">
            <a:extLst>
              <a:ext uri="{FF2B5EF4-FFF2-40B4-BE49-F238E27FC236}">
                <a16:creationId xmlns:a16="http://schemas.microsoft.com/office/drawing/2014/main" id="{AA3AE981-A0C1-AF50-13C6-D67E252DF20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929851" y="4958934"/>
            <a:ext cx="756467" cy="907760"/>
          </a:xfrm>
          <a:prstGeom prst="rect">
            <a:avLst/>
          </a:prstGeom>
        </p:spPr>
      </p:pic>
      <p:pic>
        <p:nvPicPr>
          <p:cNvPr id="86" name="Graphique 85">
            <a:extLst>
              <a:ext uri="{FF2B5EF4-FFF2-40B4-BE49-F238E27FC236}">
                <a16:creationId xmlns:a16="http://schemas.microsoft.com/office/drawing/2014/main" id="{0F1A06CB-A5D6-D31D-A71E-FA7AB44A8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98743" y="4977771"/>
            <a:ext cx="832916" cy="832916"/>
          </a:xfrm>
          <a:prstGeom prst="rect">
            <a:avLst/>
          </a:prstGeom>
        </p:spPr>
      </p:pic>
    </p:spTree>
    <p:extLst>
      <p:ext uri="{BB962C8B-B14F-4D97-AF65-F5344CB8AC3E}">
        <p14:creationId xmlns:p14="http://schemas.microsoft.com/office/powerpoint/2010/main" val="2538775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 coins arrondis 90">
            <a:extLst>
              <a:ext uri="{FF2B5EF4-FFF2-40B4-BE49-F238E27FC236}">
                <a16:creationId xmlns:a16="http://schemas.microsoft.com/office/drawing/2014/main" id="{BBFE476D-C456-2B16-3365-FCEB1D207F7B}"/>
              </a:ext>
            </a:extLst>
          </p:cNvPr>
          <p:cNvSpPr/>
          <p:nvPr/>
        </p:nvSpPr>
        <p:spPr>
          <a:xfrm>
            <a:off x="516071" y="269056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0" name="Rectangle : coins arrondis 89">
            <a:extLst>
              <a:ext uri="{FF2B5EF4-FFF2-40B4-BE49-F238E27FC236}">
                <a16:creationId xmlns:a16="http://schemas.microsoft.com/office/drawing/2014/main" id="{A3F72779-F00B-8998-BE11-45E8DC4A89AE}"/>
              </a:ext>
            </a:extLst>
          </p:cNvPr>
          <p:cNvSpPr/>
          <p:nvPr/>
        </p:nvSpPr>
        <p:spPr>
          <a:xfrm>
            <a:off x="9559221" y="786165"/>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9" name="Rectangle : coins arrondis 88">
            <a:extLst>
              <a:ext uri="{FF2B5EF4-FFF2-40B4-BE49-F238E27FC236}">
                <a16:creationId xmlns:a16="http://schemas.microsoft.com/office/drawing/2014/main" id="{14D4CC7F-C8D3-1926-09FB-437DC8711901}"/>
              </a:ext>
            </a:extLst>
          </p:cNvPr>
          <p:cNvSpPr/>
          <p:nvPr/>
        </p:nvSpPr>
        <p:spPr>
          <a:xfrm>
            <a:off x="2327828" y="268099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8" name="Rectangle : coins arrondis 87">
            <a:extLst>
              <a:ext uri="{FF2B5EF4-FFF2-40B4-BE49-F238E27FC236}">
                <a16:creationId xmlns:a16="http://schemas.microsoft.com/office/drawing/2014/main" id="{1F142C81-D3B4-FE42-21C5-9AD0141D2141}"/>
              </a:ext>
            </a:extLst>
          </p:cNvPr>
          <p:cNvSpPr/>
          <p:nvPr/>
        </p:nvSpPr>
        <p:spPr>
          <a:xfrm>
            <a:off x="7728637"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7" name="Rectangle : coins arrondis 86">
            <a:extLst>
              <a:ext uri="{FF2B5EF4-FFF2-40B4-BE49-F238E27FC236}">
                <a16:creationId xmlns:a16="http://schemas.microsoft.com/office/drawing/2014/main" id="{645D79AA-8FAB-787B-FD2F-8BA32B3A14C9}"/>
              </a:ext>
            </a:extLst>
          </p:cNvPr>
          <p:cNvSpPr/>
          <p:nvPr/>
        </p:nvSpPr>
        <p:spPr>
          <a:xfrm>
            <a:off x="525230"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16 impacts, 5 very critical for electronics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52</a:t>
            </a:fld>
            <a:endParaRPr lang="fr-FR" dirty="0"/>
          </a:p>
        </p:txBody>
      </p:sp>
      <p:grpSp>
        <p:nvGrpSpPr>
          <p:cNvPr id="6" name="Groupe 5">
            <a:extLst>
              <a:ext uri="{FF2B5EF4-FFF2-40B4-BE49-F238E27FC236}">
                <a16:creationId xmlns:a16="http://schemas.microsoft.com/office/drawing/2014/main" id="{9BC5FEBC-DBC5-EBA8-D6A1-565CE58B1B5E}"/>
              </a:ext>
            </a:extLst>
          </p:cNvPr>
          <p:cNvGrpSpPr/>
          <p:nvPr/>
        </p:nvGrpSpPr>
        <p:grpSpPr>
          <a:xfrm>
            <a:off x="704811" y="993870"/>
            <a:ext cx="1634864" cy="1654660"/>
            <a:chOff x="633842" y="993870"/>
            <a:chExt cx="1634864" cy="1654660"/>
          </a:xfrm>
        </p:grpSpPr>
        <p:sp>
          <p:nvSpPr>
            <p:cNvPr id="7" name="Rectangle : coins arrondis 6">
              <a:extLst>
                <a:ext uri="{FF2B5EF4-FFF2-40B4-BE49-F238E27FC236}">
                  <a16:creationId xmlns:a16="http://schemas.microsoft.com/office/drawing/2014/main" id="{FBC065C9-8372-FD04-1C2B-9CDF59C51951}"/>
                </a:ext>
              </a:extLst>
            </p:cNvPr>
            <p:cNvSpPr/>
            <p:nvPr/>
          </p:nvSpPr>
          <p:spPr>
            <a:xfrm>
              <a:off x="642026" y="993870"/>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avec coins arrondis en haut 7">
              <a:extLst>
                <a:ext uri="{FF2B5EF4-FFF2-40B4-BE49-F238E27FC236}">
                  <a16:creationId xmlns:a16="http://schemas.microsoft.com/office/drawing/2014/main" id="{E09F84CC-6AED-F15E-EF72-856B77A6EDB4}"/>
                </a:ext>
              </a:extLst>
            </p:cNvPr>
            <p:cNvSpPr/>
            <p:nvPr/>
          </p:nvSpPr>
          <p:spPr>
            <a:xfrm rot="10800000">
              <a:off x="660611" y="2219589"/>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C78D8DBD-DCF3-29FA-0425-87DA763FFB83}"/>
                </a:ext>
              </a:extLst>
            </p:cNvPr>
            <p:cNvSpPr txBox="1"/>
            <p:nvPr/>
          </p:nvSpPr>
          <p:spPr>
            <a:xfrm>
              <a:off x="633842" y="2308797"/>
              <a:ext cx="1568994"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Climate change</a:t>
              </a:r>
            </a:p>
          </p:txBody>
        </p:sp>
        <p:pic>
          <p:nvPicPr>
            <p:cNvPr id="11" name="Graphique 10">
              <a:extLst>
                <a:ext uri="{FF2B5EF4-FFF2-40B4-BE49-F238E27FC236}">
                  <a16:creationId xmlns:a16="http://schemas.microsoft.com/office/drawing/2014/main" id="{51AC5957-249B-485F-09B3-7A8B205D7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22" y="1191298"/>
              <a:ext cx="521701" cy="834722"/>
            </a:xfrm>
            <a:prstGeom prst="rect">
              <a:avLst/>
            </a:prstGeom>
          </p:spPr>
        </p:pic>
      </p:grpSp>
      <p:sp>
        <p:nvSpPr>
          <p:cNvPr id="12" name="Rectangle : coins arrondis 11">
            <a:extLst>
              <a:ext uri="{FF2B5EF4-FFF2-40B4-BE49-F238E27FC236}">
                <a16:creationId xmlns:a16="http://schemas.microsoft.com/office/drawing/2014/main" id="{7DB31369-BAEC-B693-E429-EDF8C3187DF3}"/>
              </a:ext>
            </a:extLst>
          </p:cNvPr>
          <p:cNvSpPr/>
          <p:nvPr/>
        </p:nvSpPr>
        <p:spPr>
          <a:xfrm>
            <a:off x="4311214" y="993870"/>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avec coins arrondis en haut 12">
            <a:extLst>
              <a:ext uri="{FF2B5EF4-FFF2-40B4-BE49-F238E27FC236}">
                <a16:creationId xmlns:a16="http://schemas.microsoft.com/office/drawing/2014/main" id="{D446742E-009A-C26C-1CC9-0299FF479BC1}"/>
              </a:ext>
            </a:extLst>
          </p:cNvPr>
          <p:cNvSpPr/>
          <p:nvPr/>
        </p:nvSpPr>
        <p:spPr>
          <a:xfrm rot="10800000">
            <a:off x="4329799" y="2219589"/>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7BCC374-E5CF-7A2C-3D67-B90D41F8A748}"/>
              </a:ext>
            </a:extLst>
          </p:cNvPr>
          <p:cNvSpPr txBox="1"/>
          <p:nvPr/>
        </p:nvSpPr>
        <p:spPr>
          <a:xfrm>
            <a:off x="4326220" y="2306700"/>
            <a:ext cx="156163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Ozone depletion</a:t>
            </a:r>
          </a:p>
        </p:txBody>
      </p:sp>
      <p:pic>
        <p:nvPicPr>
          <p:cNvPr id="15" name="Graphique 14">
            <a:extLst>
              <a:ext uri="{FF2B5EF4-FFF2-40B4-BE49-F238E27FC236}">
                <a16:creationId xmlns:a16="http://schemas.microsoft.com/office/drawing/2014/main" id="{34AE64E3-13C5-EB21-911B-6B0AB0F6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188" y="1280022"/>
            <a:ext cx="749785" cy="749785"/>
          </a:xfrm>
          <a:prstGeom prst="rect">
            <a:avLst/>
          </a:prstGeom>
        </p:spPr>
      </p:pic>
      <p:sp>
        <p:nvSpPr>
          <p:cNvPr id="16" name="Rectangle : coins arrondis 15">
            <a:extLst>
              <a:ext uri="{FF2B5EF4-FFF2-40B4-BE49-F238E27FC236}">
                <a16:creationId xmlns:a16="http://schemas.microsoft.com/office/drawing/2014/main" id="{A4089214-2340-D769-3972-8B5BABE5FE5A}"/>
              </a:ext>
            </a:extLst>
          </p:cNvPr>
          <p:cNvSpPr/>
          <p:nvPr/>
        </p:nvSpPr>
        <p:spPr>
          <a:xfrm>
            <a:off x="6104036" y="993870"/>
            <a:ext cx="1608094" cy="1654660"/>
          </a:xfrm>
          <a:prstGeom prst="roundRect">
            <a:avLst>
              <a:gd name="adj" fmla="val 6589"/>
            </a:avLst>
          </a:prstGeom>
          <a:solidFill>
            <a:schemeClr val="bg1"/>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avec coins arrondis en haut 16">
            <a:extLst>
              <a:ext uri="{FF2B5EF4-FFF2-40B4-BE49-F238E27FC236}">
                <a16:creationId xmlns:a16="http://schemas.microsoft.com/office/drawing/2014/main" id="{8141C327-99DC-AAB9-9320-89EA5CFD8A48}"/>
              </a:ext>
            </a:extLst>
          </p:cNvPr>
          <p:cNvSpPr/>
          <p:nvPr/>
        </p:nvSpPr>
        <p:spPr>
          <a:xfrm rot="10800000">
            <a:off x="6122621" y="2219589"/>
            <a:ext cx="1608095" cy="417054"/>
          </a:xfrm>
          <a:prstGeom prst="round2Same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C1D4AD18-24D7-8935-BB05-10C5C51779B0}"/>
              </a:ext>
            </a:extLst>
          </p:cNvPr>
          <p:cNvSpPr txBox="1"/>
          <p:nvPr/>
        </p:nvSpPr>
        <p:spPr>
          <a:xfrm>
            <a:off x="6103737" y="2243545"/>
            <a:ext cx="1687458"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Photochemical ozone formation, human health</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19" name="Graphique 18">
            <a:extLst>
              <a:ext uri="{FF2B5EF4-FFF2-40B4-BE49-F238E27FC236}">
                <a16:creationId xmlns:a16="http://schemas.microsoft.com/office/drawing/2014/main" id="{2A7A07C7-3DBF-7987-36E0-3A263C898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288" y="1215655"/>
            <a:ext cx="1035590" cy="828472"/>
          </a:xfrm>
          <a:prstGeom prst="rect">
            <a:avLst/>
          </a:prstGeom>
        </p:spPr>
      </p:pic>
      <p:sp>
        <p:nvSpPr>
          <p:cNvPr id="20" name="Rectangle : coins arrondis 19">
            <a:extLst>
              <a:ext uri="{FF2B5EF4-FFF2-40B4-BE49-F238E27FC236}">
                <a16:creationId xmlns:a16="http://schemas.microsoft.com/office/drawing/2014/main" id="{A2D9B5B3-3028-B317-868C-A5F419672806}"/>
              </a:ext>
            </a:extLst>
          </p:cNvPr>
          <p:cNvSpPr/>
          <p:nvPr/>
        </p:nvSpPr>
        <p:spPr>
          <a:xfrm>
            <a:off x="7928017" y="993870"/>
            <a:ext cx="1608094" cy="1654660"/>
          </a:xfrm>
          <a:prstGeom prst="roundRect">
            <a:avLst>
              <a:gd name="adj" fmla="val 6589"/>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7CCA5170-BE61-3009-2B92-8F45F9467D2D}"/>
              </a:ext>
            </a:extLst>
          </p:cNvPr>
          <p:cNvSpPr/>
          <p:nvPr/>
        </p:nvSpPr>
        <p:spPr>
          <a:xfrm rot="10800000">
            <a:off x="7946602" y="2219589"/>
            <a:ext cx="1608095" cy="417054"/>
          </a:xfrm>
          <a:prstGeom prst="round2Same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B4005AE-FDFF-5D22-5787-99B966FCB8D7}"/>
              </a:ext>
            </a:extLst>
          </p:cNvPr>
          <p:cNvSpPr txBox="1"/>
          <p:nvPr/>
        </p:nvSpPr>
        <p:spPr>
          <a:xfrm>
            <a:off x="7927718" y="2309534"/>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Water use</a:t>
            </a:r>
          </a:p>
        </p:txBody>
      </p:sp>
      <p:pic>
        <p:nvPicPr>
          <p:cNvPr id="23" name="Graphique 22">
            <a:extLst>
              <a:ext uri="{FF2B5EF4-FFF2-40B4-BE49-F238E27FC236}">
                <a16:creationId xmlns:a16="http://schemas.microsoft.com/office/drawing/2014/main" id="{AF8D1D30-A331-326A-B231-03A3DD9D17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7321" y="1267072"/>
            <a:ext cx="509486" cy="679315"/>
          </a:xfrm>
          <a:prstGeom prst="rect">
            <a:avLst/>
          </a:prstGeom>
        </p:spPr>
      </p:pic>
      <p:sp>
        <p:nvSpPr>
          <p:cNvPr id="24" name="Rectangle : coins arrondis 23">
            <a:extLst>
              <a:ext uri="{FF2B5EF4-FFF2-40B4-BE49-F238E27FC236}">
                <a16:creationId xmlns:a16="http://schemas.microsoft.com/office/drawing/2014/main" id="{395CD0AE-CBD6-D596-B7F5-1F6E05BF8BDA}"/>
              </a:ext>
            </a:extLst>
          </p:cNvPr>
          <p:cNvSpPr/>
          <p:nvPr/>
        </p:nvSpPr>
        <p:spPr>
          <a:xfrm>
            <a:off x="2505817" y="993870"/>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avec coins arrondis en haut 24">
            <a:extLst>
              <a:ext uri="{FF2B5EF4-FFF2-40B4-BE49-F238E27FC236}">
                <a16:creationId xmlns:a16="http://schemas.microsoft.com/office/drawing/2014/main" id="{08C12FE6-AD3F-FE1B-C657-FCE2BBDB1402}"/>
              </a:ext>
            </a:extLst>
          </p:cNvPr>
          <p:cNvSpPr/>
          <p:nvPr/>
        </p:nvSpPr>
        <p:spPr>
          <a:xfrm rot="10800000">
            <a:off x="2524402" y="2219589"/>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C89D6735-2853-4553-29D8-6AD3BD8E9A67}"/>
              </a:ext>
            </a:extLst>
          </p:cNvPr>
          <p:cNvSpPr txBox="1"/>
          <p:nvPr/>
        </p:nvSpPr>
        <p:spPr>
          <a:xfrm>
            <a:off x="2513109" y="2303305"/>
            <a:ext cx="1456496" cy="261610"/>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Particulate matter</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27" name="Graphique 26">
            <a:extLst>
              <a:ext uri="{FF2B5EF4-FFF2-40B4-BE49-F238E27FC236}">
                <a16:creationId xmlns:a16="http://schemas.microsoft.com/office/drawing/2014/main" id="{1A3B7B98-5D2B-1CF6-6392-4FC59524A7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4875" y="1297256"/>
            <a:ext cx="946420" cy="757136"/>
          </a:xfrm>
          <a:prstGeom prst="rect">
            <a:avLst/>
          </a:prstGeom>
        </p:spPr>
      </p:pic>
      <p:sp>
        <p:nvSpPr>
          <p:cNvPr id="28" name="Ellipse 27">
            <a:extLst>
              <a:ext uri="{FF2B5EF4-FFF2-40B4-BE49-F238E27FC236}">
                <a16:creationId xmlns:a16="http://schemas.microsoft.com/office/drawing/2014/main" id="{C448D15F-3348-9241-E548-556F256531A1}"/>
              </a:ext>
            </a:extLst>
          </p:cNvPr>
          <p:cNvSpPr/>
          <p:nvPr/>
        </p:nvSpPr>
        <p:spPr>
          <a:xfrm>
            <a:off x="2834875" y="119129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866693EF-3B18-E558-963F-0B78B714126A}"/>
              </a:ext>
            </a:extLst>
          </p:cNvPr>
          <p:cNvSpPr/>
          <p:nvPr/>
        </p:nvSpPr>
        <p:spPr>
          <a:xfrm>
            <a:off x="2841835" y="1413610"/>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56D352E-2F88-9131-57E7-3DF0182EF661}"/>
              </a:ext>
            </a:extLst>
          </p:cNvPr>
          <p:cNvSpPr/>
          <p:nvPr/>
        </p:nvSpPr>
        <p:spPr>
          <a:xfrm>
            <a:off x="3015850" y="1266752"/>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5A3F885-FDBE-6E8E-0A96-B52E5559CA8F}"/>
              </a:ext>
            </a:extLst>
          </p:cNvPr>
          <p:cNvSpPr/>
          <p:nvPr/>
        </p:nvSpPr>
        <p:spPr>
          <a:xfrm>
            <a:off x="3474393" y="121517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D5CD53-9814-126F-69E7-2D46CD0B5593}"/>
              </a:ext>
            </a:extLst>
          </p:cNvPr>
          <p:cNvSpPr/>
          <p:nvPr/>
        </p:nvSpPr>
        <p:spPr>
          <a:xfrm>
            <a:off x="3697242" y="1323867"/>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983B7A99-BFCC-5B52-1253-801D2784655C}"/>
              </a:ext>
            </a:extLst>
          </p:cNvPr>
          <p:cNvSpPr/>
          <p:nvPr/>
        </p:nvSpPr>
        <p:spPr>
          <a:xfrm>
            <a:off x="3192490" y="114437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DB52C273-A0B7-8E69-9922-B933449C8852}"/>
              </a:ext>
            </a:extLst>
          </p:cNvPr>
          <p:cNvSpPr/>
          <p:nvPr/>
        </p:nvSpPr>
        <p:spPr>
          <a:xfrm>
            <a:off x="3781295" y="115954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1E23BF0D-B77A-C17D-DECC-4702849BFBFC}"/>
              </a:ext>
            </a:extLst>
          </p:cNvPr>
          <p:cNvSpPr/>
          <p:nvPr/>
        </p:nvSpPr>
        <p:spPr>
          <a:xfrm>
            <a:off x="3771323" y="1520214"/>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606CDF-137D-C621-77CA-7EDF0A980F1D}"/>
              </a:ext>
            </a:extLst>
          </p:cNvPr>
          <p:cNvSpPr/>
          <p:nvPr/>
        </p:nvSpPr>
        <p:spPr>
          <a:xfrm>
            <a:off x="9720839" y="993870"/>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68961193-C688-0143-9B72-9D85A918B302}"/>
              </a:ext>
            </a:extLst>
          </p:cNvPr>
          <p:cNvSpPr/>
          <p:nvPr/>
        </p:nvSpPr>
        <p:spPr>
          <a:xfrm rot="10800000">
            <a:off x="9739424" y="2219589"/>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FA940175-CEF2-3C95-1753-9228BC5DCE2B}"/>
              </a:ext>
            </a:extLst>
          </p:cNvPr>
          <p:cNvSpPr txBox="1"/>
          <p:nvPr/>
        </p:nvSpPr>
        <p:spPr>
          <a:xfrm>
            <a:off x="9691220" y="2302988"/>
            <a:ext cx="163695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fossils</a:t>
            </a:r>
          </a:p>
        </p:txBody>
      </p:sp>
      <p:pic>
        <p:nvPicPr>
          <p:cNvPr id="39" name="Graphique 38">
            <a:extLst>
              <a:ext uri="{FF2B5EF4-FFF2-40B4-BE49-F238E27FC236}">
                <a16:creationId xmlns:a16="http://schemas.microsoft.com/office/drawing/2014/main" id="{B668E967-3F23-0C54-D60F-4977EDE56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57313" y="1201493"/>
            <a:ext cx="935145" cy="863210"/>
          </a:xfrm>
          <a:prstGeom prst="rect">
            <a:avLst/>
          </a:prstGeom>
        </p:spPr>
      </p:pic>
      <p:sp>
        <p:nvSpPr>
          <p:cNvPr id="40" name="Rectangle : coins arrondis 39">
            <a:extLst>
              <a:ext uri="{FF2B5EF4-FFF2-40B4-BE49-F238E27FC236}">
                <a16:creationId xmlns:a16="http://schemas.microsoft.com/office/drawing/2014/main" id="{43A58BDB-C267-F9D4-751A-7BAAF2187B03}"/>
              </a:ext>
            </a:extLst>
          </p:cNvPr>
          <p:cNvSpPr/>
          <p:nvPr/>
        </p:nvSpPr>
        <p:spPr>
          <a:xfrm>
            <a:off x="2505054" y="2864941"/>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1E28BE70-7746-1F63-211A-283B9E45F86C}"/>
              </a:ext>
            </a:extLst>
          </p:cNvPr>
          <p:cNvSpPr/>
          <p:nvPr/>
        </p:nvSpPr>
        <p:spPr>
          <a:xfrm rot="10800000">
            <a:off x="2523639" y="4090660"/>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376DEE5-9BB0-2AE3-A187-2A3B6D05230C}"/>
              </a:ext>
            </a:extLst>
          </p:cNvPr>
          <p:cNvSpPr txBox="1"/>
          <p:nvPr/>
        </p:nvSpPr>
        <p:spPr>
          <a:xfrm>
            <a:off x="2499440" y="4098668"/>
            <a:ext cx="159512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minerals and metals</a:t>
            </a:r>
          </a:p>
        </p:txBody>
      </p:sp>
      <p:pic>
        <p:nvPicPr>
          <p:cNvPr id="43" name="Graphique 42" descr="Travail avec un remplissage uni">
            <a:extLst>
              <a:ext uri="{FF2B5EF4-FFF2-40B4-BE49-F238E27FC236}">
                <a16:creationId xmlns:a16="http://schemas.microsoft.com/office/drawing/2014/main" id="{D94F8C76-4802-930B-1781-1247E2CF0F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187" y="3046969"/>
            <a:ext cx="914400" cy="914400"/>
          </a:xfrm>
          <a:prstGeom prst="rect">
            <a:avLst/>
          </a:prstGeom>
        </p:spPr>
      </p:pic>
      <p:sp>
        <p:nvSpPr>
          <p:cNvPr id="44" name="Rectangle : coins arrondis 43">
            <a:extLst>
              <a:ext uri="{FF2B5EF4-FFF2-40B4-BE49-F238E27FC236}">
                <a16:creationId xmlns:a16="http://schemas.microsoft.com/office/drawing/2014/main" id="{B805BB29-D834-29FC-04C5-928586778DC2}"/>
              </a:ext>
            </a:extLst>
          </p:cNvPr>
          <p:cNvSpPr/>
          <p:nvPr/>
        </p:nvSpPr>
        <p:spPr>
          <a:xfrm>
            <a:off x="4310451" y="2864941"/>
            <a:ext cx="1608094"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10EF9B25-C07F-8CE7-E7AC-1116D4F303C9}"/>
              </a:ext>
            </a:extLst>
          </p:cNvPr>
          <p:cNvSpPr/>
          <p:nvPr/>
        </p:nvSpPr>
        <p:spPr>
          <a:xfrm rot="10800000">
            <a:off x="4329036" y="4090660"/>
            <a:ext cx="1608095" cy="417054"/>
          </a:xfrm>
          <a:prstGeom prst="round2Same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5CD932E4-8F0A-C011-2747-D774EDBFB0EF}"/>
              </a:ext>
            </a:extLst>
          </p:cNvPr>
          <p:cNvSpPr txBox="1"/>
          <p:nvPr/>
        </p:nvSpPr>
        <p:spPr>
          <a:xfrm>
            <a:off x="4313519" y="4199129"/>
            <a:ext cx="1122331"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Acidification</a:t>
            </a:r>
          </a:p>
        </p:txBody>
      </p:sp>
      <p:pic>
        <p:nvPicPr>
          <p:cNvPr id="47" name="Graphique 46">
            <a:extLst>
              <a:ext uri="{FF2B5EF4-FFF2-40B4-BE49-F238E27FC236}">
                <a16:creationId xmlns:a16="http://schemas.microsoft.com/office/drawing/2014/main" id="{70358B5C-7A46-C60C-60F3-1717850A8D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3111" y="3165421"/>
            <a:ext cx="677496" cy="677496"/>
          </a:xfrm>
          <a:prstGeom prst="rect">
            <a:avLst/>
          </a:prstGeom>
        </p:spPr>
      </p:pic>
      <p:sp>
        <p:nvSpPr>
          <p:cNvPr id="48" name="Rectangle : coins arrondis 47">
            <a:extLst>
              <a:ext uri="{FF2B5EF4-FFF2-40B4-BE49-F238E27FC236}">
                <a16:creationId xmlns:a16="http://schemas.microsoft.com/office/drawing/2014/main" id="{52069AB4-0338-079A-194E-C198CB6F7D21}"/>
              </a:ext>
            </a:extLst>
          </p:cNvPr>
          <p:cNvSpPr/>
          <p:nvPr/>
        </p:nvSpPr>
        <p:spPr>
          <a:xfrm>
            <a:off x="6103273" y="2864941"/>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avec coins arrondis en haut 48">
            <a:extLst>
              <a:ext uri="{FF2B5EF4-FFF2-40B4-BE49-F238E27FC236}">
                <a16:creationId xmlns:a16="http://schemas.microsoft.com/office/drawing/2014/main" id="{DFF0AD4E-E5E7-E8E4-F739-1CC752AE1611}"/>
              </a:ext>
            </a:extLst>
          </p:cNvPr>
          <p:cNvSpPr/>
          <p:nvPr/>
        </p:nvSpPr>
        <p:spPr>
          <a:xfrm rot="10800000">
            <a:off x="6121858" y="4090660"/>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74350AC4-A192-266B-7189-42A37C8874BC}"/>
              </a:ext>
            </a:extLst>
          </p:cNvPr>
          <p:cNvSpPr txBox="1"/>
          <p:nvPr/>
        </p:nvSpPr>
        <p:spPr>
          <a:xfrm>
            <a:off x="6097387" y="4112498"/>
            <a:ext cx="1608094" cy="415498"/>
          </a:xfrm>
          <a:prstGeom prst="rect">
            <a:avLst/>
          </a:prstGeom>
          <a:noFill/>
        </p:spPr>
        <p:txBody>
          <a:bodyPr wrap="square" rtlCol="0">
            <a:spAutoFit/>
          </a:bodyPr>
          <a:lstStyle/>
          <a:p>
            <a:r>
              <a:rPr lang="en-US" sz="1050" dirty="0" err="1">
                <a:solidFill>
                  <a:schemeClr val="bg1"/>
                </a:solidFill>
                <a:latin typeface="Biome" panose="020B0604020202020204" pitchFamily="34" charset="0"/>
                <a:ea typeface="STHupo" panose="02010800040101010101" pitchFamily="2" charset="-122"/>
                <a:cs typeface="Biome" panose="020B0604020202020204" pitchFamily="34" charset="0"/>
              </a:rPr>
              <a:t>Ionising</a:t>
            </a:r>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 radiation, human health</a:t>
            </a:r>
          </a:p>
        </p:txBody>
      </p:sp>
      <p:pic>
        <p:nvPicPr>
          <p:cNvPr id="51" name="Graphique 50">
            <a:extLst>
              <a:ext uri="{FF2B5EF4-FFF2-40B4-BE49-F238E27FC236}">
                <a16:creationId xmlns:a16="http://schemas.microsoft.com/office/drawing/2014/main" id="{A12134B2-AFFD-2552-641C-70E97D1C69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03320" y="3072564"/>
            <a:ext cx="807999" cy="807999"/>
          </a:xfrm>
          <a:prstGeom prst="rect">
            <a:avLst/>
          </a:prstGeom>
        </p:spPr>
      </p:pic>
      <p:sp>
        <p:nvSpPr>
          <p:cNvPr id="52" name="Rectangle : coins arrondis 51">
            <a:extLst>
              <a:ext uri="{FF2B5EF4-FFF2-40B4-BE49-F238E27FC236}">
                <a16:creationId xmlns:a16="http://schemas.microsoft.com/office/drawing/2014/main" id="{EAFF51AD-C4E4-598A-D170-70455C17AF94}"/>
              </a:ext>
            </a:extLst>
          </p:cNvPr>
          <p:cNvSpPr/>
          <p:nvPr/>
        </p:nvSpPr>
        <p:spPr>
          <a:xfrm>
            <a:off x="9720076" y="2864941"/>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 avec coins arrondis en haut 52">
            <a:extLst>
              <a:ext uri="{FF2B5EF4-FFF2-40B4-BE49-F238E27FC236}">
                <a16:creationId xmlns:a16="http://schemas.microsoft.com/office/drawing/2014/main" id="{C59E9C82-4A26-CD7D-E4D1-A8D464186054}"/>
              </a:ext>
            </a:extLst>
          </p:cNvPr>
          <p:cNvSpPr/>
          <p:nvPr/>
        </p:nvSpPr>
        <p:spPr>
          <a:xfrm rot="10800000">
            <a:off x="9738661" y="4090660"/>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4B274876-5F99-D672-A1DA-068C7D37D063}"/>
              </a:ext>
            </a:extLst>
          </p:cNvPr>
          <p:cNvSpPr txBox="1"/>
          <p:nvPr/>
        </p:nvSpPr>
        <p:spPr>
          <a:xfrm>
            <a:off x="9714192" y="4105490"/>
            <a:ext cx="1296240"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Eutrophication, marine</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55" name="Graphique 54" descr="Corail avec un remplissage uni">
            <a:extLst>
              <a:ext uri="{FF2B5EF4-FFF2-40B4-BE49-F238E27FC236}">
                <a16:creationId xmlns:a16="http://schemas.microsoft.com/office/drawing/2014/main" id="{2AB3C77D-28B6-7F3E-08F5-9DD983EB29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54216" y="3014518"/>
            <a:ext cx="914400" cy="914400"/>
          </a:xfrm>
          <a:prstGeom prst="rect">
            <a:avLst/>
          </a:prstGeom>
        </p:spPr>
      </p:pic>
      <p:sp>
        <p:nvSpPr>
          <p:cNvPr id="56" name="Rectangle : coins arrondis 55">
            <a:extLst>
              <a:ext uri="{FF2B5EF4-FFF2-40B4-BE49-F238E27FC236}">
                <a16:creationId xmlns:a16="http://schemas.microsoft.com/office/drawing/2014/main" id="{18A4AB4E-D999-5604-C206-F07F973E8D38}"/>
              </a:ext>
            </a:extLst>
          </p:cNvPr>
          <p:cNvSpPr/>
          <p:nvPr/>
        </p:nvSpPr>
        <p:spPr>
          <a:xfrm>
            <a:off x="7927254"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 avec coins arrondis en haut 56">
            <a:extLst>
              <a:ext uri="{FF2B5EF4-FFF2-40B4-BE49-F238E27FC236}">
                <a16:creationId xmlns:a16="http://schemas.microsoft.com/office/drawing/2014/main" id="{1DB1ED5D-9123-248C-565D-A4088E142F1A}"/>
              </a:ext>
            </a:extLst>
          </p:cNvPr>
          <p:cNvSpPr/>
          <p:nvPr/>
        </p:nvSpPr>
        <p:spPr>
          <a:xfrm rot="10800000">
            <a:off x="7945839"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BC92C523-1EFF-6E39-261A-4C6E5DC97C25}"/>
              </a:ext>
            </a:extLst>
          </p:cNvPr>
          <p:cNvSpPr txBox="1"/>
          <p:nvPr/>
        </p:nvSpPr>
        <p:spPr>
          <a:xfrm>
            <a:off x="7908795" y="4112498"/>
            <a:ext cx="132329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freshwater</a:t>
            </a:r>
          </a:p>
        </p:txBody>
      </p:sp>
      <p:pic>
        <p:nvPicPr>
          <p:cNvPr id="59" name="Graphique 58" descr="Algues marines avec un remplissage uni">
            <a:extLst>
              <a:ext uri="{FF2B5EF4-FFF2-40B4-BE49-F238E27FC236}">
                <a16:creationId xmlns:a16="http://schemas.microsoft.com/office/drawing/2014/main" id="{FD4C033D-0A97-49D0-EA41-0514657B1F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62173" y="3020601"/>
            <a:ext cx="914400" cy="914400"/>
          </a:xfrm>
          <a:prstGeom prst="rect">
            <a:avLst/>
          </a:prstGeom>
        </p:spPr>
      </p:pic>
      <p:sp>
        <p:nvSpPr>
          <p:cNvPr id="60" name="Rectangle : coins arrondis 59">
            <a:extLst>
              <a:ext uri="{FF2B5EF4-FFF2-40B4-BE49-F238E27FC236}">
                <a16:creationId xmlns:a16="http://schemas.microsoft.com/office/drawing/2014/main" id="{9DC5772E-7650-9E61-07C5-802AE0989D57}"/>
              </a:ext>
            </a:extLst>
          </p:cNvPr>
          <p:cNvSpPr/>
          <p:nvPr/>
        </p:nvSpPr>
        <p:spPr>
          <a:xfrm>
            <a:off x="4309227" y="4738126"/>
            <a:ext cx="1608094"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 avec coins arrondis en haut 60">
            <a:extLst>
              <a:ext uri="{FF2B5EF4-FFF2-40B4-BE49-F238E27FC236}">
                <a16:creationId xmlns:a16="http://schemas.microsoft.com/office/drawing/2014/main" id="{02B708E5-B0F0-0BEF-4274-8ADDFD7DBCAA}"/>
              </a:ext>
            </a:extLst>
          </p:cNvPr>
          <p:cNvSpPr/>
          <p:nvPr/>
        </p:nvSpPr>
        <p:spPr>
          <a:xfrm rot="10800000">
            <a:off x="4327812" y="5963845"/>
            <a:ext cx="1608095"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8C908C1C-095B-61C9-B97E-C88D127C72CD}"/>
              </a:ext>
            </a:extLst>
          </p:cNvPr>
          <p:cNvSpPr txBox="1"/>
          <p:nvPr/>
        </p:nvSpPr>
        <p:spPr>
          <a:xfrm>
            <a:off x="4303216" y="5980259"/>
            <a:ext cx="147178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non-cancer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3" name="Rectangle : coins arrondis 62">
            <a:extLst>
              <a:ext uri="{FF2B5EF4-FFF2-40B4-BE49-F238E27FC236}">
                <a16:creationId xmlns:a16="http://schemas.microsoft.com/office/drawing/2014/main" id="{6F0BEA14-8137-D787-3E9E-27F80CF25252}"/>
              </a:ext>
            </a:extLst>
          </p:cNvPr>
          <p:cNvSpPr/>
          <p:nvPr/>
        </p:nvSpPr>
        <p:spPr>
          <a:xfrm>
            <a:off x="6114624" y="4738126"/>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arrondis en haut 63">
            <a:extLst>
              <a:ext uri="{FF2B5EF4-FFF2-40B4-BE49-F238E27FC236}">
                <a16:creationId xmlns:a16="http://schemas.microsoft.com/office/drawing/2014/main" id="{39BB8BC4-4440-06C0-415F-16E5D84DB336}"/>
              </a:ext>
            </a:extLst>
          </p:cNvPr>
          <p:cNvSpPr/>
          <p:nvPr/>
        </p:nvSpPr>
        <p:spPr>
          <a:xfrm rot="10800000">
            <a:off x="6133209" y="5963845"/>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a:extLst>
              <a:ext uri="{FF2B5EF4-FFF2-40B4-BE49-F238E27FC236}">
                <a16:creationId xmlns:a16="http://schemas.microsoft.com/office/drawing/2014/main" id="{8A33EDB5-357B-BDD3-521E-64464671E854}"/>
              </a:ext>
            </a:extLst>
          </p:cNvPr>
          <p:cNvSpPr txBox="1"/>
          <p:nvPr/>
        </p:nvSpPr>
        <p:spPr>
          <a:xfrm>
            <a:off x="6103737" y="5980259"/>
            <a:ext cx="1286599"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terrestrial</a:t>
            </a:r>
          </a:p>
        </p:txBody>
      </p:sp>
      <p:pic>
        <p:nvPicPr>
          <p:cNvPr id="66" name="Graphique 65">
            <a:extLst>
              <a:ext uri="{FF2B5EF4-FFF2-40B4-BE49-F238E27FC236}">
                <a16:creationId xmlns:a16="http://schemas.microsoft.com/office/drawing/2014/main" id="{F2A70858-F1B7-7857-357E-117A2320633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34471" y="5006869"/>
            <a:ext cx="968400" cy="774720"/>
          </a:xfrm>
          <a:prstGeom prst="rect">
            <a:avLst/>
          </a:prstGeom>
        </p:spPr>
      </p:pic>
      <p:sp>
        <p:nvSpPr>
          <p:cNvPr id="67" name="Rectangle : coins arrondis 66">
            <a:extLst>
              <a:ext uri="{FF2B5EF4-FFF2-40B4-BE49-F238E27FC236}">
                <a16:creationId xmlns:a16="http://schemas.microsoft.com/office/drawing/2014/main" id="{427D4CB3-C369-1778-8B48-4512DB4A6C4B}"/>
              </a:ext>
            </a:extLst>
          </p:cNvPr>
          <p:cNvSpPr/>
          <p:nvPr/>
        </p:nvSpPr>
        <p:spPr>
          <a:xfrm>
            <a:off x="712232"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 avec coins arrondis en haut 67">
            <a:extLst>
              <a:ext uri="{FF2B5EF4-FFF2-40B4-BE49-F238E27FC236}">
                <a16:creationId xmlns:a16="http://schemas.microsoft.com/office/drawing/2014/main" id="{25D7B7CE-3B58-282C-2FCE-B7EFF3F7FA3F}"/>
              </a:ext>
            </a:extLst>
          </p:cNvPr>
          <p:cNvSpPr/>
          <p:nvPr/>
        </p:nvSpPr>
        <p:spPr>
          <a:xfrm rot="10800000">
            <a:off x="730817"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D5AF92B0-B40F-72DC-9775-5B966230F734}"/>
              </a:ext>
            </a:extLst>
          </p:cNvPr>
          <p:cNvSpPr txBox="1"/>
          <p:nvPr/>
        </p:nvSpPr>
        <p:spPr>
          <a:xfrm>
            <a:off x="693650" y="4161910"/>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Land use</a:t>
            </a:r>
          </a:p>
        </p:txBody>
      </p:sp>
      <p:grpSp>
        <p:nvGrpSpPr>
          <p:cNvPr id="70" name="Groupe 69">
            <a:extLst>
              <a:ext uri="{FF2B5EF4-FFF2-40B4-BE49-F238E27FC236}">
                <a16:creationId xmlns:a16="http://schemas.microsoft.com/office/drawing/2014/main" id="{DD9A3A88-5074-A38A-5AA5-72E774814618}"/>
              </a:ext>
            </a:extLst>
          </p:cNvPr>
          <p:cNvGrpSpPr/>
          <p:nvPr/>
        </p:nvGrpSpPr>
        <p:grpSpPr>
          <a:xfrm>
            <a:off x="761805" y="3304334"/>
            <a:ext cx="1512000" cy="762204"/>
            <a:chOff x="790661" y="3514546"/>
            <a:chExt cx="1343794" cy="715515"/>
          </a:xfrm>
          <a:solidFill>
            <a:schemeClr val="accent6">
              <a:lumMod val="75000"/>
            </a:schemeClr>
          </a:solidFill>
        </p:grpSpPr>
        <p:sp>
          <p:nvSpPr>
            <p:cNvPr id="71" name="Forme libre 220">
              <a:extLst>
                <a:ext uri="{FF2B5EF4-FFF2-40B4-BE49-F238E27FC236}">
                  <a16:creationId xmlns:a16="http://schemas.microsoft.com/office/drawing/2014/main" id="{FDBA392E-F96A-B772-ED23-16F5F282EA89}"/>
                </a:ext>
              </a:extLst>
            </p:cNvPr>
            <p:cNvSpPr/>
            <p:nvPr/>
          </p:nvSpPr>
          <p:spPr>
            <a:xfrm>
              <a:off x="1242973" y="3998795"/>
              <a:ext cx="891482" cy="231266"/>
            </a:xfrm>
            <a:custGeom>
              <a:avLst/>
              <a:gdLst>
                <a:gd name="connsiteX0" fmla="*/ 27392 w 891482"/>
                <a:gd name="connsiteY0" fmla="*/ 220058 h 231266"/>
                <a:gd name="connsiteX1" fmla="*/ 0 w 891482"/>
                <a:gd name="connsiteY1" fmla="*/ 231267 h 231266"/>
                <a:gd name="connsiteX2" fmla="*/ 377778 w 891482"/>
                <a:gd name="connsiteY2" fmla="*/ 231267 h 231266"/>
                <a:gd name="connsiteX3" fmla="*/ 379137 w 891482"/>
                <a:gd name="connsiteY3" fmla="*/ 230873 h 231266"/>
                <a:gd name="connsiteX4" fmla="*/ 885029 w 891482"/>
                <a:gd name="connsiteY4" fmla="*/ 123694 h 231266"/>
                <a:gd name="connsiteX5" fmla="*/ 891482 w 891482"/>
                <a:gd name="connsiteY5" fmla="*/ 122824 h 231266"/>
                <a:gd name="connsiteX6" fmla="*/ 891482 w 891482"/>
                <a:gd name="connsiteY6" fmla="*/ 0 h 231266"/>
                <a:gd name="connsiteX7" fmla="*/ 882451 w 891482"/>
                <a:gd name="connsiteY7" fmla="*/ 1085 h 231266"/>
                <a:gd name="connsiteX8" fmla="*/ 27392 w 891482"/>
                <a:gd name="connsiteY8" fmla="*/ 220058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482" h="231266">
                  <a:moveTo>
                    <a:pt x="27392" y="220058"/>
                  </a:moveTo>
                  <a:lnTo>
                    <a:pt x="0" y="231267"/>
                  </a:lnTo>
                  <a:lnTo>
                    <a:pt x="377778" y="231267"/>
                  </a:lnTo>
                  <a:lnTo>
                    <a:pt x="379137" y="230873"/>
                  </a:lnTo>
                  <a:cubicBezTo>
                    <a:pt x="542871" y="182842"/>
                    <a:pt x="712283" y="146950"/>
                    <a:pt x="885029" y="123694"/>
                  </a:cubicBezTo>
                  <a:lnTo>
                    <a:pt x="891482" y="122824"/>
                  </a:lnTo>
                  <a:lnTo>
                    <a:pt x="891482" y="0"/>
                  </a:lnTo>
                  <a:lnTo>
                    <a:pt x="882451" y="1085"/>
                  </a:lnTo>
                  <a:cubicBezTo>
                    <a:pt x="583302" y="36796"/>
                    <a:pt x="294213" y="110829"/>
                    <a:pt x="27392" y="220058"/>
                  </a:cubicBezTo>
                  <a:close/>
                </a:path>
              </a:pathLst>
            </a:custGeom>
            <a:grpFill/>
            <a:ln w="15577" cap="flat">
              <a:noFill/>
              <a:prstDash val="solid"/>
              <a:miter/>
            </a:ln>
          </p:spPr>
          <p:txBody>
            <a:bodyPr rtlCol="0" anchor="ctr"/>
            <a:lstStyle/>
            <a:p>
              <a:endParaRPr lang="fr-FR"/>
            </a:p>
          </p:txBody>
        </p:sp>
        <p:sp>
          <p:nvSpPr>
            <p:cNvPr id="72" name="Forme libre 221">
              <a:extLst>
                <a:ext uri="{FF2B5EF4-FFF2-40B4-BE49-F238E27FC236}">
                  <a16:creationId xmlns:a16="http://schemas.microsoft.com/office/drawing/2014/main" id="{1B64C175-34EF-0371-0749-34C99737AD0D}"/>
                </a:ext>
              </a:extLst>
            </p:cNvPr>
            <p:cNvSpPr/>
            <p:nvPr/>
          </p:nvSpPr>
          <p:spPr>
            <a:xfrm>
              <a:off x="1710332" y="4145838"/>
              <a:ext cx="424123" cy="84223"/>
            </a:xfrm>
            <a:custGeom>
              <a:avLst/>
              <a:gdLst>
                <a:gd name="connsiteX0" fmla="*/ 46236 w 424123"/>
                <a:gd name="connsiteY0" fmla="*/ 72597 h 84223"/>
                <a:gd name="connsiteX1" fmla="*/ 0 w 424123"/>
                <a:gd name="connsiteY1" fmla="*/ 84224 h 84223"/>
                <a:gd name="connsiteX2" fmla="*/ 424123 w 424123"/>
                <a:gd name="connsiteY2" fmla="*/ 84224 h 84223"/>
                <a:gd name="connsiteX3" fmla="*/ 424123 w 424123"/>
                <a:gd name="connsiteY3" fmla="*/ 0 h 84223"/>
                <a:gd name="connsiteX4" fmla="*/ 414936 w 424123"/>
                <a:gd name="connsiteY4" fmla="*/ 1192 h 84223"/>
                <a:gd name="connsiteX5" fmla="*/ 46236 w 424123"/>
                <a:gd name="connsiteY5" fmla="*/ 72597 h 8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23" h="84223">
                  <a:moveTo>
                    <a:pt x="46236" y="72597"/>
                  </a:moveTo>
                  <a:lnTo>
                    <a:pt x="0" y="84224"/>
                  </a:lnTo>
                  <a:lnTo>
                    <a:pt x="424123" y="84224"/>
                  </a:lnTo>
                  <a:lnTo>
                    <a:pt x="424123" y="0"/>
                  </a:lnTo>
                  <a:lnTo>
                    <a:pt x="414936" y="1192"/>
                  </a:lnTo>
                  <a:cubicBezTo>
                    <a:pt x="289994" y="18370"/>
                    <a:pt x="166791" y="42230"/>
                    <a:pt x="46236" y="72597"/>
                  </a:cubicBezTo>
                  <a:close/>
                </a:path>
              </a:pathLst>
            </a:custGeom>
            <a:grpFill/>
            <a:ln w="15577" cap="flat">
              <a:noFill/>
              <a:prstDash val="solid"/>
              <a:miter/>
            </a:ln>
          </p:spPr>
          <p:txBody>
            <a:bodyPr rtlCol="0" anchor="ctr"/>
            <a:lstStyle/>
            <a:p>
              <a:endParaRPr lang="fr-FR"/>
            </a:p>
          </p:txBody>
        </p:sp>
        <p:sp>
          <p:nvSpPr>
            <p:cNvPr id="73" name="Forme libre 222">
              <a:extLst>
                <a:ext uri="{FF2B5EF4-FFF2-40B4-BE49-F238E27FC236}">
                  <a16:creationId xmlns:a16="http://schemas.microsoft.com/office/drawing/2014/main" id="{40A18348-EBD3-7067-3D39-FDA41800B0CC}"/>
                </a:ext>
              </a:extLst>
            </p:cNvPr>
            <p:cNvSpPr/>
            <p:nvPr/>
          </p:nvSpPr>
          <p:spPr>
            <a:xfrm>
              <a:off x="880008" y="3638909"/>
              <a:ext cx="1254447" cy="591105"/>
            </a:xfrm>
            <a:custGeom>
              <a:avLst/>
              <a:gdLst>
                <a:gd name="connsiteX0" fmla="*/ 1245603 w 1254447"/>
                <a:gd name="connsiteY0" fmla="*/ 210876 h 591105"/>
                <a:gd name="connsiteX1" fmla="*/ 1051316 w 1254447"/>
                <a:gd name="connsiteY1" fmla="*/ 236382 h 591105"/>
                <a:gd name="connsiteX2" fmla="*/ 1051316 w 1254447"/>
                <a:gd name="connsiteY2" fmla="*/ 172419 h 591105"/>
                <a:gd name="connsiteX3" fmla="*/ 1128303 w 1254447"/>
                <a:gd name="connsiteY3" fmla="*/ 153339 h 591105"/>
                <a:gd name="connsiteX4" fmla="*/ 1152428 w 1254447"/>
                <a:gd name="connsiteY4" fmla="*/ 89757 h 591105"/>
                <a:gd name="connsiteX5" fmla="*/ 1068238 w 1254447"/>
                <a:gd name="connsiteY5" fmla="*/ 105748 h 591105"/>
                <a:gd name="connsiteX6" fmla="*/ 1051316 w 1254447"/>
                <a:gd name="connsiteY6" fmla="*/ 125221 h 591105"/>
                <a:gd name="connsiteX7" fmla="*/ 1051316 w 1254447"/>
                <a:gd name="connsiteY7" fmla="*/ 108252 h 591105"/>
                <a:gd name="connsiteX8" fmla="*/ 1079676 w 1254447"/>
                <a:gd name="connsiteY8" fmla="*/ 61746 h 591105"/>
                <a:gd name="connsiteX9" fmla="*/ 1036331 w 1254447"/>
                <a:gd name="connsiteY9" fmla="*/ 0 h 591105"/>
                <a:gd name="connsiteX10" fmla="*/ 992986 w 1254447"/>
                <a:gd name="connsiteY10" fmla="*/ 61734 h 591105"/>
                <a:gd name="connsiteX11" fmla="*/ 1020065 w 1254447"/>
                <a:gd name="connsiteY11" fmla="*/ 107215 h 591105"/>
                <a:gd name="connsiteX12" fmla="*/ 1020065 w 1254447"/>
                <a:gd name="connsiteY12" fmla="*/ 107215 h 591105"/>
                <a:gd name="connsiteX13" fmla="*/ 1020065 w 1254447"/>
                <a:gd name="connsiteY13" fmla="*/ 125221 h 591105"/>
                <a:gd name="connsiteX14" fmla="*/ 1003142 w 1254447"/>
                <a:gd name="connsiteY14" fmla="*/ 105748 h 591105"/>
                <a:gd name="connsiteX15" fmla="*/ 918952 w 1254447"/>
                <a:gd name="connsiteY15" fmla="*/ 89852 h 591105"/>
                <a:gd name="connsiteX16" fmla="*/ 943078 w 1254447"/>
                <a:gd name="connsiteY16" fmla="*/ 153435 h 591105"/>
                <a:gd name="connsiteX17" fmla="*/ 1020065 w 1254447"/>
                <a:gd name="connsiteY17" fmla="*/ 172419 h 591105"/>
                <a:gd name="connsiteX18" fmla="*/ 1020065 w 1254447"/>
                <a:gd name="connsiteY18" fmla="*/ 241391 h 591105"/>
                <a:gd name="connsiteX19" fmla="*/ 19876 w 1254447"/>
                <a:gd name="connsiteY19" fmla="*/ 580290 h 591105"/>
                <a:gd name="connsiteX20" fmla="*/ 0 w 1254447"/>
                <a:gd name="connsiteY20" fmla="*/ 591105 h 591105"/>
                <a:gd name="connsiteX21" fmla="*/ 299854 w 1254447"/>
                <a:gd name="connsiteY21" fmla="*/ 591105 h 591105"/>
                <a:gd name="connsiteX22" fmla="*/ 301666 w 1254447"/>
                <a:gd name="connsiteY22" fmla="*/ 590306 h 591105"/>
                <a:gd name="connsiteX23" fmla="*/ 1247822 w 1254447"/>
                <a:gd name="connsiteY23" fmla="*/ 336645 h 591105"/>
                <a:gd name="connsiteX24" fmla="*/ 1254447 w 1254447"/>
                <a:gd name="connsiteY24" fmla="*/ 335870 h 591105"/>
                <a:gd name="connsiteX25" fmla="*/ 1254447 w 1254447"/>
                <a:gd name="connsiteY25" fmla="*/ 209981 h 5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4447" h="591105">
                  <a:moveTo>
                    <a:pt x="1245603" y="210876"/>
                  </a:moveTo>
                  <a:cubicBezTo>
                    <a:pt x="1180414" y="217494"/>
                    <a:pt x="1115646" y="226163"/>
                    <a:pt x="1051316" y="236382"/>
                  </a:cubicBezTo>
                  <a:lnTo>
                    <a:pt x="1051316" y="172419"/>
                  </a:lnTo>
                  <a:cubicBezTo>
                    <a:pt x="1069801" y="172097"/>
                    <a:pt x="1106552" y="169342"/>
                    <a:pt x="1128303" y="153339"/>
                  </a:cubicBezTo>
                  <a:cubicBezTo>
                    <a:pt x="1158225" y="131398"/>
                    <a:pt x="1152428" y="89757"/>
                    <a:pt x="1152428" y="89757"/>
                  </a:cubicBezTo>
                  <a:cubicBezTo>
                    <a:pt x="1152428" y="89757"/>
                    <a:pt x="1098192" y="83795"/>
                    <a:pt x="1068238" y="105748"/>
                  </a:cubicBezTo>
                  <a:cubicBezTo>
                    <a:pt x="1060950" y="111312"/>
                    <a:pt x="1055197" y="117934"/>
                    <a:pt x="1051316" y="125221"/>
                  </a:cubicBezTo>
                  <a:lnTo>
                    <a:pt x="1051316" y="108252"/>
                  </a:lnTo>
                  <a:cubicBezTo>
                    <a:pt x="1067829" y="95879"/>
                    <a:pt x="1077906" y="79356"/>
                    <a:pt x="1079676" y="61746"/>
                  </a:cubicBezTo>
                  <a:cubicBezTo>
                    <a:pt x="1079676" y="30074"/>
                    <a:pt x="1036331" y="0"/>
                    <a:pt x="1036331" y="0"/>
                  </a:cubicBezTo>
                  <a:cubicBezTo>
                    <a:pt x="1036331" y="0"/>
                    <a:pt x="992986" y="30074"/>
                    <a:pt x="992986" y="61734"/>
                  </a:cubicBezTo>
                  <a:cubicBezTo>
                    <a:pt x="994609" y="78874"/>
                    <a:pt x="1004214" y="95007"/>
                    <a:pt x="1020065" y="107215"/>
                  </a:cubicBezTo>
                  <a:lnTo>
                    <a:pt x="1020065" y="107215"/>
                  </a:lnTo>
                  <a:lnTo>
                    <a:pt x="1020065" y="125221"/>
                  </a:lnTo>
                  <a:cubicBezTo>
                    <a:pt x="1016183" y="117934"/>
                    <a:pt x="1010430" y="111312"/>
                    <a:pt x="1003142" y="105748"/>
                  </a:cubicBezTo>
                  <a:cubicBezTo>
                    <a:pt x="973235" y="83795"/>
                    <a:pt x="918952" y="89852"/>
                    <a:pt x="918952" y="89852"/>
                  </a:cubicBezTo>
                  <a:cubicBezTo>
                    <a:pt x="918952" y="89852"/>
                    <a:pt x="913155" y="131493"/>
                    <a:pt x="943078" y="153435"/>
                  </a:cubicBezTo>
                  <a:cubicBezTo>
                    <a:pt x="964828" y="169390"/>
                    <a:pt x="1001580" y="172144"/>
                    <a:pt x="1020065" y="172419"/>
                  </a:cubicBezTo>
                  <a:lnTo>
                    <a:pt x="1020065" y="241391"/>
                  </a:lnTo>
                  <a:cubicBezTo>
                    <a:pt x="660233" y="301959"/>
                    <a:pt x="320071" y="417216"/>
                    <a:pt x="19876" y="580290"/>
                  </a:cubicBezTo>
                  <a:lnTo>
                    <a:pt x="0" y="591105"/>
                  </a:lnTo>
                  <a:lnTo>
                    <a:pt x="299854" y="591105"/>
                  </a:lnTo>
                  <a:lnTo>
                    <a:pt x="301666" y="590306"/>
                  </a:lnTo>
                  <a:cubicBezTo>
                    <a:pt x="593682" y="461661"/>
                    <a:pt x="914538" y="375641"/>
                    <a:pt x="1247822" y="336645"/>
                  </a:cubicBezTo>
                  <a:lnTo>
                    <a:pt x="1254447" y="335870"/>
                  </a:lnTo>
                  <a:lnTo>
                    <a:pt x="1254447" y="209981"/>
                  </a:lnTo>
                  <a:close/>
                </a:path>
              </a:pathLst>
            </a:custGeom>
            <a:grpFill/>
            <a:ln w="15577" cap="flat">
              <a:noFill/>
              <a:prstDash val="solid"/>
              <a:miter/>
            </a:ln>
          </p:spPr>
          <p:txBody>
            <a:bodyPr rtlCol="0" anchor="ctr"/>
            <a:lstStyle/>
            <a:p>
              <a:endParaRPr lang="fr-FR"/>
            </a:p>
          </p:txBody>
        </p:sp>
        <p:sp>
          <p:nvSpPr>
            <p:cNvPr id="74" name="Forme libre 224">
              <a:extLst>
                <a:ext uri="{FF2B5EF4-FFF2-40B4-BE49-F238E27FC236}">
                  <a16:creationId xmlns:a16="http://schemas.microsoft.com/office/drawing/2014/main" id="{32C7AC3E-D737-710F-99F5-DCAA97380657}"/>
                </a:ext>
              </a:extLst>
            </p:cNvPr>
            <p:cNvSpPr/>
            <p:nvPr/>
          </p:nvSpPr>
          <p:spPr>
            <a:xfrm>
              <a:off x="790739" y="4150548"/>
              <a:ext cx="132269" cy="79513"/>
            </a:xfrm>
            <a:custGeom>
              <a:avLst/>
              <a:gdLst>
                <a:gd name="connsiteX0" fmla="*/ 132270 w 132269"/>
                <a:gd name="connsiteY0" fmla="*/ 12163 h 79513"/>
                <a:gd name="connsiteX1" fmla="*/ 112504 w 132269"/>
                <a:gd name="connsiteY1" fmla="*/ 10041 h 79513"/>
                <a:gd name="connsiteX2" fmla="*/ 0 w 132269"/>
                <a:gd name="connsiteY2" fmla="*/ 0 h 79513"/>
                <a:gd name="connsiteX3" fmla="*/ 0 w 132269"/>
                <a:gd name="connsiteY3" fmla="*/ 79514 h 79513"/>
                <a:gd name="connsiteX4" fmla="*/ 11266 w 132269"/>
                <a:gd name="connsiteY4" fmla="*/ 79514 h 79513"/>
                <a:gd name="connsiteX5" fmla="*/ 13360 w 132269"/>
                <a:gd name="connsiteY5" fmla="*/ 78321 h 79513"/>
                <a:gd name="connsiteX6" fmla="*/ 115926 w 132269"/>
                <a:gd name="connsiteY6" fmla="*/ 20880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69" h="79513">
                  <a:moveTo>
                    <a:pt x="132270" y="12163"/>
                  </a:moveTo>
                  <a:lnTo>
                    <a:pt x="112504" y="10041"/>
                  </a:lnTo>
                  <a:cubicBezTo>
                    <a:pt x="78534" y="6392"/>
                    <a:pt x="42439" y="3184"/>
                    <a:pt x="0" y="0"/>
                  </a:cubicBezTo>
                  <a:lnTo>
                    <a:pt x="0" y="79514"/>
                  </a:lnTo>
                  <a:lnTo>
                    <a:pt x="11266" y="79514"/>
                  </a:lnTo>
                  <a:lnTo>
                    <a:pt x="13360" y="78321"/>
                  </a:lnTo>
                  <a:cubicBezTo>
                    <a:pt x="53049" y="55152"/>
                    <a:pt x="85643" y="36895"/>
                    <a:pt x="115926" y="20880"/>
                  </a:cubicBezTo>
                  <a:close/>
                </a:path>
              </a:pathLst>
            </a:custGeom>
            <a:grpFill/>
            <a:ln w="15577" cap="flat">
              <a:noFill/>
              <a:prstDash val="solid"/>
              <a:miter/>
            </a:ln>
          </p:spPr>
          <p:txBody>
            <a:bodyPr rtlCol="0" anchor="ctr"/>
            <a:lstStyle/>
            <a:p>
              <a:endParaRPr lang="fr-FR"/>
            </a:p>
          </p:txBody>
        </p:sp>
        <p:sp>
          <p:nvSpPr>
            <p:cNvPr id="75" name="Forme libre 225">
              <a:extLst>
                <a:ext uri="{FF2B5EF4-FFF2-40B4-BE49-F238E27FC236}">
                  <a16:creationId xmlns:a16="http://schemas.microsoft.com/office/drawing/2014/main" id="{380EABC0-4A1B-4EE1-F693-FC8D8712D190}"/>
                </a:ext>
              </a:extLst>
            </p:cNvPr>
            <p:cNvSpPr/>
            <p:nvPr/>
          </p:nvSpPr>
          <p:spPr>
            <a:xfrm>
              <a:off x="790661" y="3867170"/>
              <a:ext cx="593378" cy="174445"/>
            </a:xfrm>
            <a:custGeom>
              <a:avLst/>
              <a:gdLst>
                <a:gd name="connsiteX0" fmla="*/ 395138 w 593378"/>
                <a:gd name="connsiteY0" fmla="*/ 174446 h 174445"/>
                <a:gd name="connsiteX1" fmla="*/ 397825 w 593378"/>
                <a:gd name="connsiteY1" fmla="*/ 173361 h 174445"/>
                <a:gd name="connsiteX2" fmla="*/ 574972 w 593378"/>
                <a:gd name="connsiteY2" fmla="*/ 107847 h 174445"/>
                <a:gd name="connsiteX3" fmla="*/ 593379 w 593378"/>
                <a:gd name="connsiteY3" fmla="*/ 101658 h 174445"/>
                <a:gd name="connsiteX4" fmla="*/ 574331 w 593378"/>
                <a:gd name="connsiteY4" fmla="*/ 96792 h 174445"/>
                <a:gd name="connsiteX5" fmla="*/ 0 w 593378"/>
                <a:gd name="connsiteY5" fmla="*/ 0 h 174445"/>
                <a:gd name="connsiteX6" fmla="*/ 0 w 593378"/>
                <a:gd name="connsiteY6" fmla="*/ 118913 h 174445"/>
                <a:gd name="connsiteX7" fmla="*/ 392200 w 593378"/>
                <a:gd name="connsiteY7" fmla="*/ 173862 h 17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78" h="174445">
                  <a:moveTo>
                    <a:pt x="395138" y="174446"/>
                  </a:moveTo>
                  <a:lnTo>
                    <a:pt x="397825" y="173361"/>
                  </a:lnTo>
                  <a:cubicBezTo>
                    <a:pt x="455765" y="149953"/>
                    <a:pt x="515361" y="127916"/>
                    <a:pt x="574972" y="107847"/>
                  </a:cubicBezTo>
                  <a:lnTo>
                    <a:pt x="593379" y="101658"/>
                  </a:lnTo>
                  <a:lnTo>
                    <a:pt x="574331" y="96792"/>
                  </a:lnTo>
                  <a:cubicBezTo>
                    <a:pt x="388000" y="48876"/>
                    <a:pt x="195444" y="16424"/>
                    <a:pt x="0" y="0"/>
                  </a:cubicBezTo>
                  <a:lnTo>
                    <a:pt x="0" y="118913"/>
                  </a:lnTo>
                  <a:cubicBezTo>
                    <a:pt x="132290" y="130034"/>
                    <a:pt x="263362" y="148398"/>
                    <a:pt x="392200" y="173862"/>
                  </a:cubicBezTo>
                  <a:close/>
                </a:path>
              </a:pathLst>
            </a:custGeom>
            <a:grpFill/>
            <a:ln w="15577" cap="flat">
              <a:noFill/>
              <a:prstDash val="solid"/>
              <a:miter/>
            </a:ln>
          </p:spPr>
          <p:txBody>
            <a:bodyPr rtlCol="0" anchor="ctr"/>
            <a:lstStyle/>
            <a:p>
              <a:endParaRPr lang="fr-FR"/>
            </a:p>
          </p:txBody>
        </p:sp>
        <p:sp>
          <p:nvSpPr>
            <p:cNvPr id="76" name="Forme libre 226">
              <a:extLst>
                <a:ext uri="{FF2B5EF4-FFF2-40B4-BE49-F238E27FC236}">
                  <a16:creationId xmlns:a16="http://schemas.microsoft.com/office/drawing/2014/main" id="{D935015D-5866-5EE1-8818-54C205EC3293}"/>
                </a:ext>
              </a:extLst>
            </p:cNvPr>
            <p:cNvSpPr/>
            <p:nvPr/>
          </p:nvSpPr>
          <p:spPr>
            <a:xfrm>
              <a:off x="790661" y="3514546"/>
              <a:ext cx="850949" cy="440723"/>
            </a:xfrm>
            <a:custGeom>
              <a:avLst/>
              <a:gdLst>
                <a:gd name="connsiteX0" fmla="*/ 265634 w 850949"/>
                <a:gd name="connsiteY0" fmla="*/ 172466 h 440723"/>
                <a:gd name="connsiteX1" fmla="*/ 265634 w 850949"/>
                <a:gd name="connsiteY1" fmla="*/ 237682 h 440723"/>
                <a:gd name="connsiteX2" fmla="*/ 0 w 850949"/>
                <a:gd name="connsiteY2" fmla="*/ 207549 h 440723"/>
                <a:gd name="connsiteX3" fmla="*/ 0 w 850949"/>
                <a:gd name="connsiteY3" fmla="*/ 328679 h 440723"/>
                <a:gd name="connsiteX4" fmla="*/ 632833 w 850949"/>
                <a:gd name="connsiteY4" fmla="*/ 439948 h 440723"/>
                <a:gd name="connsiteX5" fmla="*/ 635661 w 850949"/>
                <a:gd name="connsiteY5" fmla="*/ 440723 h 440723"/>
                <a:gd name="connsiteX6" fmla="*/ 638443 w 850949"/>
                <a:gd name="connsiteY6" fmla="*/ 439877 h 440723"/>
                <a:gd name="connsiteX7" fmla="*/ 831543 w 850949"/>
                <a:gd name="connsiteY7" fmla="*/ 385596 h 440723"/>
                <a:gd name="connsiteX8" fmla="*/ 850950 w 850949"/>
                <a:gd name="connsiteY8" fmla="*/ 380766 h 440723"/>
                <a:gd name="connsiteX9" fmla="*/ 832199 w 850949"/>
                <a:gd name="connsiteY9" fmla="*/ 374482 h 440723"/>
                <a:gd name="connsiteX10" fmla="*/ 296885 w 850949"/>
                <a:gd name="connsiteY10" fmla="*/ 242655 h 440723"/>
                <a:gd name="connsiteX11" fmla="*/ 296885 w 850949"/>
                <a:gd name="connsiteY11" fmla="*/ 172466 h 440723"/>
                <a:gd name="connsiteX12" fmla="*/ 373872 w 850949"/>
                <a:gd name="connsiteY12" fmla="*/ 153387 h 440723"/>
                <a:gd name="connsiteX13" fmla="*/ 397997 w 850949"/>
                <a:gd name="connsiteY13" fmla="*/ 89817 h 440723"/>
                <a:gd name="connsiteX14" fmla="*/ 313807 w 850949"/>
                <a:gd name="connsiteY14" fmla="*/ 105748 h 440723"/>
                <a:gd name="connsiteX15" fmla="*/ 296885 w 850949"/>
                <a:gd name="connsiteY15" fmla="*/ 125221 h 440723"/>
                <a:gd name="connsiteX16" fmla="*/ 296885 w 850949"/>
                <a:gd name="connsiteY16" fmla="*/ 108252 h 440723"/>
                <a:gd name="connsiteX17" fmla="*/ 325245 w 850949"/>
                <a:gd name="connsiteY17" fmla="*/ 61746 h 440723"/>
                <a:gd name="connsiteX18" fmla="*/ 281900 w 850949"/>
                <a:gd name="connsiteY18" fmla="*/ 0 h 440723"/>
                <a:gd name="connsiteX19" fmla="*/ 238555 w 850949"/>
                <a:gd name="connsiteY19" fmla="*/ 61746 h 440723"/>
                <a:gd name="connsiteX20" fmla="*/ 265634 w 850949"/>
                <a:gd name="connsiteY20" fmla="*/ 107179 h 440723"/>
                <a:gd name="connsiteX21" fmla="*/ 265634 w 850949"/>
                <a:gd name="connsiteY21" fmla="*/ 107179 h 440723"/>
                <a:gd name="connsiteX22" fmla="*/ 265634 w 850949"/>
                <a:gd name="connsiteY22" fmla="*/ 125173 h 440723"/>
                <a:gd name="connsiteX23" fmla="*/ 248711 w 850949"/>
                <a:gd name="connsiteY23" fmla="*/ 105700 h 440723"/>
                <a:gd name="connsiteX24" fmla="*/ 164521 w 850949"/>
                <a:gd name="connsiteY24" fmla="*/ 89817 h 440723"/>
                <a:gd name="connsiteX25" fmla="*/ 188647 w 850949"/>
                <a:gd name="connsiteY25" fmla="*/ 153387 h 440723"/>
                <a:gd name="connsiteX26" fmla="*/ 265634 w 850949"/>
                <a:gd name="connsiteY26" fmla="*/ 172466 h 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0949" h="440723">
                  <a:moveTo>
                    <a:pt x="265634" y="172466"/>
                  </a:moveTo>
                  <a:lnTo>
                    <a:pt x="265634" y="237682"/>
                  </a:lnTo>
                  <a:cubicBezTo>
                    <a:pt x="177985" y="224327"/>
                    <a:pt x="89440" y="214283"/>
                    <a:pt x="0" y="207549"/>
                  </a:cubicBezTo>
                  <a:lnTo>
                    <a:pt x="0" y="328679"/>
                  </a:lnTo>
                  <a:cubicBezTo>
                    <a:pt x="215932" y="346703"/>
                    <a:pt x="428336" y="384049"/>
                    <a:pt x="632833" y="439948"/>
                  </a:cubicBezTo>
                  <a:lnTo>
                    <a:pt x="635661" y="440723"/>
                  </a:lnTo>
                  <a:lnTo>
                    <a:pt x="638443" y="439877"/>
                  </a:lnTo>
                  <a:cubicBezTo>
                    <a:pt x="701648" y="420034"/>
                    <a:pt x="766572" y="401718"/>
                    <a:pt x="831543" y="385596"/>
                  </a:cubicBezTo>
                  <a:lnTo>
                    <a:pt x="850950" y="380766"/>
                  </a:lnTo>
                  <a:lnTo>
                    <a:pt x="832199" y="374482"/>
                  </a:lnTo>
                  <a:cubicBezTo>
                    <a:pt x="660204" y="316551"/>
                    <a:pt x="480809" y="272372"/>
                    <a:pt x="296885" y="242655"/>
                  </a:cubicBezTo>
                  <a:lnTo>
                    <a:pt x="296885" y="172466"/>
                  </a:lnTo>
                  <a:cubicBezTo>
                    <a:pt x="315370" y="172144"/>
                    <a:pt x="352121" y="169402"/>
                    <a:pt x="373872" y="153387"/>
                  </a:cubicBezTo>
                  <a:cubicBezTo>
                    <a:pt x="403794" y="131445"/>
                    <a:pt x="397997" y="89817"/>
                    <a:pt x="397997" y="89817"/>
                  </a:cubicBezTo>
                  <a:cubicBezTo>
                    <a:pt x="397997" y="89817"/>
                    <a:pt x="343761" y="83806"/>
                    <a:pt x="313807" y="105748"/>
                  </a:cubicBezTo>
                  <a:cubicBezTo>
                    <a:pt x="306524" y="111314"/>
                    <a:pt x="300769" y="117935"/>
                    <a:pt x="296885" y="125221"/>
                  </a:cubicBezTo>
                  <a:lnTo>
                    <a:pt x="296885" y="108252"/>
                  </a:lnTo>
                  <a:cubicBezTo>
                    <a:pt x="313401" y="95880"/>
                    <a:pt x="323478" y="79356"/>
                    <a:pt x="325245" y="61746"/>
                  </a:cubicBezTo>
                  <a:cubicBezTo>
                    <a:pt x="325245" y="30086"/>
                    <a:pt x="281900" y="0"/>
                    <a:pt x="281900" y="0"/>
                  </a:cubicBezTo>
                  <a:cubicBezTo>
                    <a:pt x="281900" y="0"/>
                    <a:pt x="238555" y="30086"/>
                    <a:pt x="238555" y="61746"/>
                  </a:cubicBezTo>
                  <a:cubicBezTo>
                    <a:pt x="240192" y="78870"/>
                    <a:pt x="249797" y="94983"/>
                    <a:pt x="265634" y="107179"/>
                  </a:cubicBezTo>
                  <a:lnTo>
                    <a:pt x="265634" y="107179"/>
                  </a:lnTo>
                  <a:lnTo>
                    <a:pt x="265634" y="125173"/>
                  </a:lnTo>
                  <a:cubicBezTo>
                    <a:pt x="261749" y="117887"/>
                    <a:pt x="255994" y="111267"/>
                    <a:pt x="248711" y="105700"/>
                  </a:cubicBezTo>
                  <a:cubicBezTo>
                    <a:pt x="218804" y="83759"/>
                    <a:pt x="164521" y="89817"/>
                    <a:pt x="164521" y="89817"/>
                  </a:cubicBezTo>
                  <a:cubicBezTo>
                    <a:pt x="164521" y="89817"/>
                    <a:pt x="158724" y="131445"/>
                    <a:pt x="188647" y="153387"/>
                  </a:cubicBezTo>
                  <a:cubicBezTo>
                    <a:pt x="210398" y="169402"/>
                    <a:pt x="247149" y="172144"/>
                    <a:pt x="265634" y="172466"/>
                  </a:cubicBezTo>
                  <a:close/>
                </a:path>
              </a:pathLst>
            </a:custGeom>
            <a:grpFill/>
            <a:ln w="15577" cap="flat">
              <a:noFill/>
              <a:prstDash val="solid"/>
              <a:miter/>
            </a:ln>
          </p:spPr>
          <p:txBody>
            <a:bodyPr rtlCol="0" anchor="ctr"/>
            <a:lstStyle/>
            <a:p>
              <a:endParaRPr lang="fr-FR"/>
            </a:p>
          </p:txBody>
        </p:sp>
        <p:sp>
          <p:nvSpPr>
            <p:cNvPr id="77" name="Forme libre 227">
              <a:extLst>
                <a:ext uri="{FF2B5EF4-FFF2-40B4-BE49-F238E27FC236}">
                  <a16:creationId xmlns:a16="http://schemas.microsoft.com/office/drawing/2014/main" id="{4AADFA2A-6594-7A7E-F71D-287CD4BC02FF}"/>
                </a:ext>
              </a:extLst>
            </p:cNvPr>
            <p:cNvSpPr/>
            <p:nvPr/>
          </p:nvSpPr>
          <p:spPr>
            <a:xfrm>
              <a:off x="790661" y="4010064"/>
              <a:ext cx="355042" cy="133234"/>
            </a:xfrm>
            <a:custGeom>
              <a:avLst/>
              <a:gdLst>
                <a:gd name="connsiteX0" fmla="*/ 170318 w 355042"/>
                <a:gd name="connsiteY0" fmla="*/ 133234 h 133234"/>
                <a:gd name="connsiteX1" fmla="*/ 172849 w 355042"/>
                <a:gd name="connsiteY1" fmla="*/ 131970 h 133234"/>
                <a:gd name="connsiteX2" fmla="*/ 337636 w 355042"/>
                <a:gd name="connsiteY2" fmla="*/ 55497 h 133234"/>
                <a:gd name="connsiteX3" fmla="*/ 355043 w 355042"/>
                <a:gd name="connsiteY3" fmla="*/ 48044 h 133234"/>
                <a:gd name="connsiteX4" fmla="*/ 335636 w 355042"/>
                <a:gd name="connsiteY4" fmla="*/ 44467 h 133234"/>
                <a:gd name="connsiteX5" fmla="*/ 0 w 355042"/>
                <a:gd name="connsiteY5" fmla="*/ 0 h 133234"/>
                <a:gd name="connsiteX6" fmla="*/ 0 w 355042"/>
                <a:gd name="connsiteY6" fmla="*/ 116444 h 133234"/>
                <a:gd name="connsiteX7" fmla="*/ 167380 w 355042"/>
                <a:gd name="connsiteY7" fmla="*/ 13286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42" h="133234">
                  <a:moveTo>
                    <a:pt x="170318" y="133234"/>
                  </a:moveTo>
                  <a:lnTo>
                    <a:pt x="172849" y="131970"/>
                  </a:lnTo>
                  <a:cubicBezTo>
                    <a:pt x="226211" y="105211"/>
                    <a:pt x="281665" y="79502"/>
                    <a:pt x="337636" y="55497"/>
                  </a:cubicBezTo>
                  <a:lnTo>
                    <a:pt x="355043" y="48044"/>
                  </a:lnTo>
                  <a:lnTo>
                    <a:pt x="335636" y="44467"/>
                  </a:lnTo>
                  <a:cubicBezTo>
                    <a:pt x="225073" y="24354"/>
                    <a:pt x="112977" y="9503"/>
                    <a:pt x="0" y="0"/>
                  </a:cubicBezTo>
                  <a:lnTo>
                    <a:pt x="0" y="116444"/>
                  </a:lnTo>
                  <a:cubicBezTo>
                    <a:pt x="55908" y="120654"/>
                    <a:pt x="112160" y="126115"/>
                    <a:pt x="167380" y="132865"/>
                  </a:cubicBezTo>
                  <a:close/>
                </a:path>
              </a:pathLst>
            </a:custGeom>
            <a:grpFill/>
            <a:ln w="15577" cap="flat">
              <a:noFill/>
              <a:prstDash val="solid"/>
              <a:miter/>
            </a:ln>
          </p:spPr>
          <p:txBody>
            <a:bodyPr rtlCol="0" anchor="ctr"/>
            <a:lstStyle/>
            <a:p>
              <a:endParaRPr lang="fr-FR"/>
            </a:p>
          </p:txBody>
        </p:sp>
      </p:grpSp>
      <p:sp>
        <p:nvSpPr>
          <p:cNvPr id="78" name="Rectangle : coins arrondis 77">
            <a:extLst>
              <a:ext uri="{FF2B5EF4-FFF2-40B4-BE49-F238E27FC236}">
                <a16:creationId xmlns:a16="http://schemas.microsoft.com/office/drawing/2014/main" id="{30FFB2E0-1562-2C5F-D123-D62B4797116B}"/>
              </a:ext>
            </a:extLst>
          </p:cNvPr>
          <p:cNvSpPr/>
          <p:nvPr/>
        </p:nvSpPr>
        <p:spPr>
          <a:xfrm>
            <a:off x="7907446" y="4738126"/>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avec coins arrondis en haut 78">
            <a:extLst>
              <a:ext uri="{FF2B5EF4-FFF2-40B4-BE49-F238E27FC236}">
                <a16:creationId xmlns:a16="http://schemas.microsoft.com/office/drawing/2014/main" id="{97E9CD56-0E09-B922-F086-B3926A3B6A07}"/>
              </a:ext>
            </a:extLst>
          </p:cNvPr>
          <p:cNvSpPr/>
          <p:nvPr/>
        </p:nvSpPr>
        <p:spPr>
          <a:xfrm rot="10800000">
            <a:off x="7926031" y="5963845"/>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a:extLst>
              <a:ext uri="{FF2B5EF4-FFF2-40B4-BE49-F238E27FC236}">
                <a16:creationId xmlns:a16="http://schemas.microsoft.com/office/drawing/2014/main" id="{D6D4B6B0-1443-B83B-18F7-A3FC23A05E31}"/>
              </a:ext>
            </a:extLst>
          </p:cNvPr>
          <p:cNvSpPr txBox="1"/>
          <p:nvPr/>
        </p:nvSpPr>
        <p:spPr>
          <a:xfrm>
            <a:off x="7918427" y="5964870"/>
            <a:ext cx="1183544"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Ecotoxicity, freshwater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1" name="Graphique 80">
            <a:extLst>
              <a:ext uri="{FF2B5EF4-FFF2-40B4-BE49-F238E27FC236}">
                <a16:creationId xmlns:a16="http://schemas.microsoft.com/office/drawing/2014/main" id="{CE8F5CC8-B149-8E8C-A612-3C60F4D7AD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240460" y="5024123"/>
            <a:ext cx="875032" cy="777806"/>
          </a:xfrm>
          <a:prstGeom prst="rect">
            <a:avLst/>
          </a:prstGeom>
        </p:spPr>
      </p:pic>
      <p:sp>
        <p:nvSpPr>
          <p:cNvPr id="82" name="Rectangle : coins arrondis 81">
            <a:extLst>
              <a:ext uri="{FF2B5EF4-FFF2-40B4-BE49-F238E27FC236}">
                <a16:creationId xmlns:a16="http://schemas.microsoft.com/office/drawing/2014/main" id="{33E27DCF-AFA2-BD2E-2A0C-E05DFD9879D6}"/>
              </a:ext>
            </a:extLst>
          </p:cNvPr>
          <p:cNvSpPr/>
          <p:nvPr/>
        </p:nvSpPr>
        <p:spPr>
          <a:xfrm>
            <a:off x="2516405" y="4738126"/>
            <a:ext cx="1608094" cy="1654660"/>
          </a:xfrm>
          <a:prstGeom prst="roundRect">
            <a:avLst>
              <a:gd name="adj" fmla="val 6589"/>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avec coins arrondis en haut 82">
            <a:extLst>
              <a:ext uri="{FF2B5EF4-FFF2-40B4-BE49-F238E27FC236}">
                <a16:creationId xmlns:a16="http://schemas.microsoft.com/office/drawing/2014/main" id="{1ED4CF52-66F4-1313-265F-3D43457C5CF0}"/>
              </a:ext>
            </a:extLst>
          </p:cNvPr>
          <p:cNvSpPr/>
          <p:nvPr/>
        </p:nvSpPr>
        <p:spPr>
          <a:xfrm rot="10800000">
            <a:off x="2534990" y="5963845"/>
            <a:ext cx="1608095" cy="417054"/>
          </a:xfrm>
          <a:prstGeom prst="round2Same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A33CD8E8-D758-9368-15DD-6DAB85F929BC}"/>
              </a:ext>
            </a:extLst>
          </p:cNvPr>
          <p:cNvSpPr txBox="1"/>
          <p:nvPr/>
        </p:nvSpPr>
        <p:spPr>
          <a:xfrm>
            <a:off x="2497819" y="5977323"/>
            <a:ext cx="1471786"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5" name="Graphique 84">
            <a:extLst>
              <a:ext uri="{FF2B5EF4-FFF2-40B4-BE49-F238E27FC236}">
                <a16:creationId xmlns:a16="http://schemas.microsoft.com/office/drawing/2014/main" id="{AA3AE981-A0C1-AF50-13C6-D67E252DF20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929851" y="4958934"/>
            <a:ext cx="756467" cy="907760"/>
          </a:xfrm>
          <a:prstGeom prst="rect">
            <a:avLst/>
          </a:prstGeom>
        </p:spPr>
      </p:pic>
      <p:pic>
        <p:nvPicPr>
          <p:cNvPr id="86" name="Graphique 85">
            <a:extLst>
              <a:ext uri="{FF2B5EF4-FFF2-40B4-BE49-F238E27FC236}">
                <a16:creationId xmlns:a16="http://schemas.microsoft.com/office/drawing/2014/main" id="{0F1A06CB-A5D6-D31D-A71E-FA7AB44A8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98743" y="4977771"/>
            <a:ext cx="832916" cy="832916"/>
          </a:xfrm>
          <a:prstGeom prst="rect">
            <a:avLst/>
          </a:prstGeom>
        </p:spPr>
      </p:pic>
      <p:grpSp>
        <p:nvGrpSpPr>
          <p:cNvPr id="92" name="Groupe 91">
            <a:extLst>
              <a:ext uri="{FF2B5EF4-FFF2-40B4-BE49-F238E27FC236}">
                <a16:creationId xmlns:a16="http://schemas.microsoft.com/office/drawing/2014/main" id="{893C8E3C-4303-456E-9F69-E60A8E14041B}"/>
              </a:ext>
            </a:extLst>
          </p:cNvPr>
          <p:cNvGrpSpPr/>
          <p:nvPr/>
        </p:nvGrpSpPr>
        <p:grpSpPr>
          <a:xfrm>
            <a:off x="3774832" y="874936"/>
            <a:ext cx="4642338" cy="4776772"/>
            <a:chOff x="2429388" y="1726905"/>
            <a:chExt cx="2418597" cy="2488634"/>
          </a:xfrm>
          <a:scene3d>
            <a:camera prst="perspectiveFront">
              <a:rot lat="0" lon="21594000" rev="0"/>
            </a:camera>
            <a:lightRig rig="threePt" dir="t"/>
          </a:scene3d>
        </p:grpSpPr>
        <p:sp>
          <p:nvSpPr>
            <p:cNvPr id="93" name="Rectangle : coins arrondis 92">
              <a:extLst>
                <a:ext uri="{FF2B5EF4-FFF2-40B4-BE49-F238E27FC236}">
                  <a16:creationId xmlns:a16="http://schemas.microsoft.com/office/drawing/2014/main" id="{25EC6B54-0598-400C-BAC3-6A77921AAC2F}"/>
                </a:ext>
              </a:extLst>
            </p:cNvPr>
            <p:cNvSpPr/>
            <p:nvPr/>
          </p:nvSpPr>
          <p:spPr>
            <a:xfrm>
              <a:off x="2429388" y="1726905"/>
              <a:ext cx="2418597" cy="2488634"/>
            </a:xfrm>
            <a:prstGeom prst="roundRect">
              <a:avLst>
                <a:gd name="adj" fmla="val 6589"/>
              </a:avLst>
            </a:prstGeom>
            <a:solidFill>
              <a:schemeClr val="bg1"/>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ZoneTexte 93">
              <a:extLst>
                <a:ext uri="{FF2B5EF4-FFF2-40B4-BE49-F238E27FC236}">
                  <a16:creationId xmlns:a16="http://schemas.microsoft.com/office/drawing/2014/main" id="{5E847D7E-AA35-4367-9B4A-580406BC226E}"/>
                </a:ext>
              </a:extLst>
            </p:cNvPr>
            <p:cNvSpPr txBox="1"/>
            <p:nvPr/>
          </p:nvSpPr>
          <p:spPr>
            <a:xfrm>
              <a:off x="2475173" y="2466128"/>
              <a:ext cx="1816100" cy="192417"/>
            </a:xfrm>
            <a:prstGeom prst="rect">
              <a:avLst/>
            </a:prstGeom>
            <a:noFill/>
          </p:spPr>
          <p:txBody>
            <a:bodyPr wrap="square" rtlCol="0">
              <a:spAutoFit/>
            </a:bodyPr>
            <a:lstStyle/>
            <a:p>
              <a:r>
                <a:rPr lang="en-US" b="1" dirty="0">
                  <a:solidFill>
                    <a:srgbClr val="C00000"/>
                  </a:solidFill>
                </a:rPr>
                <a:t>Unit :</a:t>
              </a:r>
              <a:r>
                <a:rPr lang="en-US" b="1" dirty="0">
                  <a:solidFill>
                    <a:schemeClr val="tx1">
                      <a:lumMod val="75000"/>
                      <a:lumOff val="25000"/>
                    </a:schemeClr>
                  </a:solidFill>
                </a:rPr>
                <a:t> </a:t>
              </a:r>
              <a:r>
                <a:rPr lang="en-US" dirty="0">
                  <a:solidFill>
                    <a:schemeClr val="tx1">
                      <a:lumMod val="75000"/>
                      <a:lumOff val="25000"/>
                    </a:schemeClr>
                  </a:solidFill>
                </a:rPr>
                <a:t>kg CO</a:t>
              </a:r>
              <a:r>
                <a:rPr lang="en-US" baseline="-25000" dirty="0">
                  <a:solidFill>
                    <a:schemeClr val="tx1">
                      <a:lumMod val="75000"/>
                      <a:lumOff val="25000"/>
                    </a:schemeClr>
                  </a:solidFill>
                </a:rPr>
                <a:t>2</a:t>
              </a:r>
              <a:r>
                <a:rPr lang="en-US" dirty="0">
                  <a:solidFill>
                    <a:schemeClr val="tx1">
                      <a:lumMod val="75000"/>
                      <a:lumOff val="25000"/>
                    </a:schemeClr>
                  </a:solidFill>
                </a:rPr>
                <a:t>e</a:t>
              </a:r>
            </a:p>
          </p:txBody>
        </p:sp>
        <p:sp>
          <p:nvSpPr>
            <p:cNvPr id="95" name="ZoneTexte 94">
              <a:extLst>
                <a:ext uri="{FF2B5EF4-FFF2-40B4-BE49-F238E27FC236}">
                  <a16:creationId xmlns:a16="http://schemas.microsoft.com/office/drawing/2014/main" id="{33F45C8A-D6DD-43FF-858A-70A7FF2D4794}"/>
                </a:ext>
              </a:extLst>
            </p:cNvPr>
            <p:cNvSpPr txBox="1"/>
            <p:nvPr/>
          </p:nvSpPr>
          <p:spPr>
            <a:xfrm>
              <a:off x="2463601" y="1824908"/>
              <a:ext cx="2171896" cy="369332"/>
            </a:xfrm>
            <a:prstGeom prst="rect">
              <a:avLst/>
            </a:prstGeom>
            <a:noFill/>
          </p:spPr>
          <p:txBody>
            <a:bodyPr wrap="square" rtlCol="0">
              <a:spAutoFit/>
            </a:bodyPr>
            <a:lstStyle/>
            <a:p>
              <a:r>
                <a:rPr lang="en-US" b="1" dirty="0">
                  <a:solidFill>
                    <a:srgbClr val="C00000"/>
                  </a:solidFill>
                  <a:latin typeface="Biome" panose="020B0604020202020204" pitchFamily="34" charset="0"/>
                  <a:ea typeface="STHupo" panose="02010800040101010101" pitchFamily="2" charset="-122"/>
                  <a:cs typeface="Biome" panose="020B0604020202020204" pitchFamily="34" charset="0"/>
                </a:rPr>
                <a:t>Climate change</a:t>
              </a:r>
            </a:p>
          </p:txBody>
        </p:sp>
        <p:sp>
          <p:nvSpPr>
            <p:cNvPr id="96" name="ZoneTexte 95">
              <a:extLst>
                <a:ext uri="{FF2B5EF4-FFF2-40B4-BE49-F238E27FC236}">
                  <a16:creationId xmlns:a16="http://schemas.microsoft.com/office/drawing/2014/main" id="{6AA1A95B-6F6A-4CD7-B8B9-88C6B4A020BC}"/>
                </a:ext>
              </a:extLst>
            </p:cNvPr>
            <p:cNvSpPr txBox="1"/>
            <p:nvPr/>
          </p:nvSpPr>
          <p:spPr>
            <a:xfrm>
              <a:off x="2475173" y="2724602"/>
              <a:ext cx="1886146" cy="192417"/>
            </a:xfrm>
            <a:prstGeom prst="rect">
              <a:avLst/>
            </a:prstGeom>
            <a:noFill/>
          </p:spPr>
          <p:txBody>
            <a:bodyPr wrap="square" rtlCol="0">
              <a:spAutoFit/>
            </a:bodyPr>
            <a:lstStyle/>
            <a:p>
              <a:r>
                <a:rPr lang="en-US" b="1" dirty="0" err="1">
                  <a:solidFill>
                    <a:srgbClr val="C00000"/>
                  </a:solidFill>
                </a:rPr>
                <a:t>Localisation</a:t>
              </a:r>
              <a:r>
                <a:rPr lang="en-US" b="1" dirty="0">
                  <a:solidFill>
                    <a:srgbClr val="C00000"/>
                  </a:solidFill>
                </a:rPr>
                <a:t> :</a:t>
              </a:r>
              <a:r>
                <a:rPr lang="en-US" b="1" dirty="0">
                  <a:solidFill>
                    <a:schemeClr val="tx1">
                      <a:lumMod val="75000"/>
                      <a:lumOff val="25000"/>
                    </a:schemeClr>
                  </a:solidFill>
                </a:rPr>
                <a:t> </a:t>
              </a:r>
              <a:r>
                <a:rPr lang="en-US" dirty="0">
                  <a:solidFill>
                    <a:schemeClr val="tx1">
                      <a:lumMod val="75000"/>
                      <a:lumOff val="25000"/>
                    </a:schemeClr>
                  </a:solidFill>
                </a:rPr>
                <a:t>Global</a:t>
              </a:r>
            </a:p>
          </p:txBody>
        </p:sp>
        <p:sp>
          <p:nvSpPr>
            <p:cNvPr id="97" name="ZoneTexte 96">
              <a:extLst>
                <a:ext uri="{FF2B5EF4-FFF2-40B4-BE49-F238E27FC236}">
                  <a16:creationId xmlns:a16="http://schemas.microsoft.com/office/drawing/2014/main" id="{EA4BCA26-2EB3-41A0-8F6B-910A36A14FE0}"/>
                </a:ext>
              </a:extLst>
            </p:cNvPr>
            <p:cNvSpPr txBox="1"/>
            <p:nvPr/>
          </p:nvSpPr>
          <p:spPr>
            <a:xfrm>
              <a:off x="2476301" y="3095289"/>
              <a:ext cx="2324300" cy="861774"/>
            </a:xfrm>
            <a:prstGeom prst="rect">
              <a:avLst/>
            </a:prstGeom>
            <a:noFill/>
          </p:spPr>
          <p:txBody>
            <a:bodyPr wrap="square" rtlCol="0">
              <a:spAutoFit/>
            </a:bodyPr>
            <a:lstStyle/>
            <a:p>
              <a:pPr algn="just"/>
              <a:r>
                <a:rPr lang="en-US" sz="2000" b="0" i="0" dirty="0">
                  <a:solidFill>
                    <a:srgbClr val="0D0D0D"/>
                  </a:solidFill>
                  <a:effectLst/>
                  <a:latin typeface="Söhne"/>
                </a:rPr>
                <a:t>Consequences include extreme weather events, rising sea levels, melting glaciers, ecosystem degradation, threats to food security and increased risks to human health.</a:t>
              </a:r>
              <a:endParaRPr lang="en-US" sz="2000" dirty="0">
                <a:solidFill>
                  <a:schemeClr val="tx1">
                    <a:lumMod val="75000"/>
                    <a:lumOff val="25000"/>
                  </a:schemeClr>
                </a:solidFill>
              </a:endParaRPr>
            </a:p>
          </p:txBody>
        </p:sp>
      </p:grpSp>
      <p:cxnSp>
        <p:nvCxnSpPr>
          <p:cNvPr id="4" name="Connecteur droit 3">
            <a:extLst>
              <a:ext uri="{FF2B5EF4-FFF2-40B4-BE49-F238E27FC236}">
                <a16:creationId xmlns:a16="http://schemas.microsoft.com/office/drawing/2014/main" id="{BC2C2AFD-561F-4BCA-8DFB-46E3E2F6EFEE}"/>
              </a:ext>
            </a:extLst>
          </p:cNvPr>
          <p:cNvCxnSpPr/>
          <p:nvPr/>
        </p:nvCxnSpPr>
        <p:spPr>
          <a:xfrm flipV="1">
            <a:off x="2320326" y="874936"/>
            <a:ext cx="1704597" cy="172377"/>
          </a:xfrm>
          <a:prstGeom prst="line">
            <a:avLst/>
          </a:prstGeom>
          <a:ln w="76200">
            <a:solidFill>
              <a:srgbClr val="DB1313"/>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039CCB87-D414-4C68-B34D-57E290CAEF80}"/>
              </a:ext>
            </a:extLst>
          </p:cNvPr>
          <p:cNvCxnSpPr>
            <a:cxnSpLocks/>
          </p:cNvCxnSpPr>
          <p:nvPr/>
        </p:nvCxnSpPr>
        <p:spPr>
          <a:xfrm>
            <a:off x="2273805" y="2636645"/>
            <a:ext cx="1554633" cy="2924099"/>
          </a:xfrm>
          <a:prstGeom prst="line">
            <a:avLst/>
          </a:prstGeom>
          <a:ln w="76200">
            <a:solidFill>
              <a:srgbClr val="DB1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76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Focus on global warming and greenhouse gases emissions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53</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1600" dirty="0"/>
              <a:t>“The lifetime of fossil fuel CO</a:t>
            </a:r>
            <a:r>
              <a:rPr lang="en-US" sz="1600" baseline="-25000" dirty="0"/>
              <a:t>2</a:t>
            </a:r>
            <a:r>
              <a:rPr lang="en-US" sz="1600" dirty="0"/>
              <a:t> in the atmosphere is a few centuries, plus 25 percent that lasts essentially forever. The next time you fill your tank, reflect upon this”, D. Archer.</a:t>
            </a: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EF model = GWP100 (Global Warming Potentials </a:t>
            </a:r>
            <a:r>
              <a:rPr lang="en-US" sz="2000" b="1" dirty="0"/>
              <a:t>over 100 years</a:t>
            </a:r>
            <a:r>
              <a:rPr lang="en-US" sz="2000" dirty="0"/>
              <a:t>)</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18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Semiconductor fabrication gas examples</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1kg Sulfur Hexafluoride (SF</a:t>
            </a:r>
            <a:r>
              <a:rPr lang="en-US" sz="1800" baseline="-25000" dirty="0"/>
              <a:t>6</a:t>
            </a:r>
            <a:r>
              <a:rPr lang="en-US" sz="1800" dirty="0"/>
              <a:t>) = 23,900 kg CO</a:t>
            </a:r>
            <a:r>
              <a:rPr lang="en-US" sz="1800" baseline="-25000" dirty="0"/>
              <a:t>2</a:t>
            </a:r>
            <a:r>
              <a:rPr lang="en-US" sz="1800" dirty="0"/>
              <a:t>e, remains 3,200 years in atmosphere</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1kg </a:t>
            </a:r>
            <a:r>
              <a:rPr lang="en-US" sz="1800" dirty="0" err="1"/>
              <a:t>Trifluoromethane</a:t>
            </a:r>
            <a:r>
              <a:rPr lang="en-US" sz="1800" dirty="0"/>
              <a:t> (HFC-23) (CHF</a:t>
            </a:r>
            <a:r>
              <a:rPr lang="en-US" sz="1800" baseline="-25000" dirty="0"/>
              <a:t>3</a:t>
            </a:r>
            <a:r>
              <a:rPr lang="en-US" sz="1800" dirty="0"/>
              <a:t>) = 11,700 kg CO</a:t>
            </a:r>
            <a:r>
              <a:rPr lang="en-US" sz="1800" baseline="-25000" dirty="0"/>
              <a:t>2</a:t>
            </a:r>
            <a:r>
              <a:rPr lang="en-US" sz="1800" dirty="0"/>
              <a:t>e , remains 264 years in atmosphere</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1800" dirty="0"/>
              <a:t>1kg </a:t>
            </a:r>
            <a:r>
              <a:rPr lang="en-US" sz="1800" dirty="0" err="1"/>
              <a:t>Perfluoromethane</a:t>
            </a:r>
            <a:r>
              <a:rPr lang="en-US" sz="1800" dirty="0"/>
              <a:t> (CF</a:t>
            </a:r>
            <a:r>
              <a:rPr lang="en-US" sz="1800" baseline="-25000" dirty="0"/>
              <a:t>4</a:t>
            </a:r>
            <a:r>
              <a:rPr lang="en-US" sz="1800" dirty="0"/>
              <a:t>) = 6,500 kg CO</a:t>
            </a:r>
            <a:r>
              <a:rPr lang="en-US" sz="1800" baseline="-25000" dirty="0"/>
              <a:t>2</a:t>
            </a:r>
            <a:r>
              <a:rPr lang="en-US" sz="1800" dirty="0"/>
              <a:t>e , remains 50,000 years in atmosphere</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p:txBody>
      </p:sp>
      <p:sp>
        <p:nvSpPr>
          <p:cNvPr id="3" name="ZoneTexte 2">
            <a:extLst>
              <a:ext uri="{FF2B5EF4-FFF2-40B4-BE49-F238E27FC236}">
                <a16:creationId xmlns:a16="http://schemas.microsoft.com/office/drawing/2014/main" id="{FAF58BDF-7356-017B-A31F-BC6AA8E4632B}"/>
              </a:ext>
            </a:extLst>
          </p:cNvPr>
          <p:cNvSpPr txBox="1"/>
          <p:nvPr/>
        </p:nvSpPr>
        <p:spPr>
          <a:xfrm>
            <a:off x="7022013" y="4392711"/>
            <a:ext cx="4572000" cy="307777"/>
          </a:xfrm>
          <a:prstGeom prst="rect">
            <a:avLst/>
          </a:prstGeom>
          <a:noFill/>
        </p:spPr>
        <p:txBody>
          <a:bodyPr wrap="square" rtlCol="0">
            <a:spAutoFit/>
          </a:bodyPr>
          <a:lstStyle/>
          <a:p>
            <a:r>
              <a:rPr lang="en-US" sz="700" i="1" dirty="0" err="1">
                <a:solidFill>
                  <a:schemeClr val="bg2">
                    <a:lumMod val="50000"/>
                  </a:schemeClr>
                </a:solidFill>
              </a:rPr>
              <a:t>Bartos</a:t>
            </a:r>
            <a:r>
              <a:rPr lang="en-US" sz="700" i="1" dirty="0">
                <a:solidFill>
                  <a:schemeClr val="bg2">
                    <a:lumMod val="50000"/>
                  </a:schemeClr>
                </a:solidFill>
              </a:rPr>
              <a:t>, S. C., &amp; Burton, C. S. (2002). PFC, HFC, NF3, and SF6 emissions from semiconductor manufacturing. Good Practice Guidance and Uncertainty Management in National Greenhouse Gas Inventories, 1-13.</a:t>
            </a:r>
          </a:p>
        </p:txBody>
      </p:sp>
      <p:sp>
        <p:nvSpPr>
          <p:cNvPr id="6" name="ZoneTexte 5">
            <a:extLst>
              <a:ext uri="{FF2B5EF4-FFF2-40B4-BE49-F238E27FC236}">
                <a16:creationId xmlns:a16="http://schemas.microsoft.com/office/drawing/2014/main" id="{A5F4CFCA-CFAC-442A-8AAA-F130F950A576}"/>
              </a:ext>
            </a:extLst>
          </p:cNvPr>
          <p:cNvSpPr txBox="1"/>
          <p:nvPr/>
        </p:nvSpPr>
        <p:spPr>
          <a:xfrm>
            <a:off x="7022013" y="1653419"/>
            <a:ext cx="4572000" cy="338554"/>
          </a:xfrm>
          <a:prstGeom prst="rect">
            <a:avLst/>
          </a:prstGeom>
          <a:noFill/>
        </p:spPr>
        <p:txBody>
          <a:bodyPr wrap="square" rtlCol="0">
            <a:spAutoFit/>
          </a:bodyPr>
          <a:lstStyle/>
          <a:p>
            <a:r>
              <a:rPr lang="en-US" sz="800" i="1" dirty="0">
                <a:solidFill>
                  <a:schemeClr val="bg2">
                    <a:lumMod val="50000"/>
                  </a:schemeClr>
                </a:solidFill>
              </a:rPr>
              <a:t>Archer, D. The Long Thaw: How Humans Are Changing the Next 100,000 Years of Earth's Climate (Princeton Univ. Press, 2008).</a:t>
            </a:r>
            <a:endParaRPr lang="en-US" sz="700" i="1" dirty="0">
              <a:solidFill>
                <a:schemeClr val="bg2">
                  <a:lumMod val="50000"/>
                </a:schemeClr>
              </a:solidFill>
            </a:endParaRPr>
          </a:p>
        </p:txBody>
      </p:sp>
    </p:spTree>
    <p:extLst>
      <p:ext uri="{BB962C8B-B14F-4D97-AF65-F5344CB8AC3E}">
        <p14:creationId xmlns:p14="http://schemas.microsoft.com/office/powerpoint/2010/main" val="778767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085C5-9855-4E7E-A114-DF92B3FE1810}"/>
              </a:ext>
            </a:extLst>
          </p:cNvPr>
          <p:cNvSpPr>
            <a:spLocks noGrp="1"/>
          </p:cNvSpPr>
          <p:nvPr>
            <p:ph type="title"/>
          </p:nvPr>
        </p:nvSpPr>
        <p:spPr/>
        <p:txBody>
          <a:bodyPr/>
          <a:lstStyle/>
          <a:p>
            <a:r>
              <a:rPr lang="fr-FR" dirty="0"/>
              <a:t>GHG Emissions objective</a:t>
            </a:r>
            <a:endParaRPr lang="en-US" dirty="0"/>
          </a:p>
        </p:txBody>
      </p:sp>
      <p:sp>
        <p:nvSpPr>
          <p:cNvPr id="4" name="Espace réservé du numéro de diapositive 3">
            <a:extLst>
              <a:ext uri="{FF2B5EF4-FFF2-40B4-BE49-F238E27FC236}">
                <a16:creationId xmlns:a16="http://schemas.microsoft.com/office/drawing/2014/main" id="{62C8FFB8-540B-4DE1-A22F-35F259E6CD56}"/>
              </a:ext>
            </a:extLst>
          </p:cNvPr>
          <p:cNvSpPr>
            <a:spLocks noGrp="1"/>
          </p:cNvSpPr>
          <p:nvPr>
            <p:ph type="sldNum" sz="quarter" idx="12"/>
          </p:nvPr>
        </p:nvSpPr>
        <p:spPr/>
        <p:txBody>
          <a:bodyPr/>
          <a:lstStyle/>
          <a:p>
            <a:fld id="{3F394568-A123-CF43-B37D-0430507FD9CE}" type="slidenum">
              <a:rPr lang="en-US" noProof="0" smtClean="0"/>
              <a:pPr/>
              <a:t>54</a:t>
            </a:fld>
            <a:endParaRPr lang="en-US" noProof="0" dirty="0"/>
          </a:p>
        </p:txBody>
      </p:sp>
      <p:sp>
        <p:nvSpPr>
          <p:cNvPr id="5" name="Espace réservé du contenu 2">
            <a:extLst>
              <a:ext uri="{FF2B5EF4-FFF2-40B4-BE49-F238E27FC236}">
                <a16:creationId xmlns:a16="http://schemas.microsoft.com/office/drawing/2014/main" id="{5D2D528F-5534-4ED7-8C1E-461E2F9E5972}"/>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fr-FR" sz="2000" dirty="0"/>
              <a:t>Human GHG </a:t>
            </a:r>
            <a:r>
              <a:rPr lang="fr-FR" sz="2000" dirty="0" err="1"/>
              <a:t>emissions</a:t>
            </a:r>
            <a:r>
              <a:rPr lang="fr-FR" sz="2000" dirty="0"/>
              <a:t> </a:t>
            </a:r>
            <a:r>
              <a:rPr lang="fr-FR" sz="2000" dirty="0" err="1"/>
              <a:t>reach</a:t>
            </a:r>
            <a:r>
              <a:rPr lang="fr-FR" sz="2000" dirty="0"/>
              <a:t> 60Gt/</a:t>
            </a:r>
            <a:r>
              <a:rPr lang="fr-FR" sz="2000" dirty="0" err="1"/>
              <a:t>year</a:t>
            </a: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To respect the 1.5°C scenario of the Paris Agreement, emissions must reach 8Gt/year by 2050, i.e. </a:t>
            </a:r>
            <a:r>
              <a:rPr lang="en-US" sz="2000" b="1" dirty="0"/>
              <a:t>a reduction of ~7× by 2050</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p:txBody>
      </p:sp>
      <p:grpSp>
        <p:nvGrpSpPr>
          <p:cNvPr id="7" name="Groupe 6">
            <a:extLst>
              <a:ext uri="{FF2B5EF4-FFF2-40B4-BE49-F238E27FC236}">
                <a16:creationId xmlns:a16="http://schemas.microsoft.com/office/drawing/2014/main" id="{D42EFA81-6B7F-4767-B8D6-58024142CF83}"/>
              </a:ext>
            </a:extLst>
          </p:cNvPr>
          <p:cNvGrpSpPr/>
          <p:nvPr/>
        </p:nvGrpSpPr>
        <p:grpSpPr>
          <a:xfrm>
            <a:off x="543421" y="2501571"/>
            <a:ext cx="8357532" cy="3366753"/>
            <a:chOff x="547614" y="2643629"/>
            <a:chExt cx="6647270" cy="2677790"/>
          </a:xfrm>
        </p:grpSpPr>
        <p:pic>
          <p:nvPicPr>
            <p:cNvPr id="8" name="Image 7">
              <a:extLst>
                <a:ext uri="{FF2B5EF4-FFF2-40B4-BE49-F238E27FC236}">
                  <a16:creationId xmlns:a16="http://schemas.microsoft.com/office/drawing/2014/main" id="{69700553-BE8B-4F57-92BE-92AC6CAE9D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3797"/>
            <a:stretch/>
          </p:blipFill>
          <p:spPr>
            <a:xfrm>
              <a:off x="547614" y="2643629"/>
              <a:ext cx="6647270" cy="2677790"/>
            </a:xfrm>
            <a:prstGeom prst="rect">
              <a:avLst/>
            </a:prstGeom>
          </p:spPr>
        </p:pic>
        <p:sp>
          <p:nvSpPr>
            <p:cNvPr id="9" name="Rectangle 8">
              <a:extLst>
                <a:ext uri="{FF2B5EF4-FFF2-40B4-BE49-F238E27FC236}">
                  <a16:creationId xmlns:a16="http://schemas.microsoft.com/office/drawing/2014/main" id="{B462F196-5DDB-4C0B-803D-66F028D0FCCD}"/>
                </a:ext>
              </a:extLst>
            </p:cNvPr>
            <p:cNvSpPr/>
            <p:nvPr/>
          </p:nvSpPr>
          <p:spPr>
            <a:xfrm>
              <a:off x="990600" y="4872040"/>
              <a:ext cx="3919536" cy="2411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8Gt</a:t>
              </a:r>
              <a:endParaRPr lang="en-US" dirty="0"/>
            </a:p>
          </p:txBody>
        </p:sp>
      </p:grpSp>
      <p:sp>
        <p:nvSpPr>
          <p:cNvPr id="10" name="ZoneTexte 9">
            <a:extLst>
              <a:ext uri="{FF2B5EF4-FFF2-40B4-BE49-F238E27FC236}">
                <a16:creationId xmlns:a16="http://schemas.microsoft.com/office/drawing/2014/main" id="{AB290980-EB83-40EF-BD02-57B4D6EAB462}"/>
              </a:ext>
            </a:extLst>
          </p:cNvPr>
          <p:cNvSpPr txBox="1"/>
          <p:nvPr/>
        </p:nvSpPr>
        <p:spPr>
          <a:xfrm>
            <a:off x="9320807" y="3954114"/>
            <a:ext cx="2323606" cy="461665"/>
          </a:xfrm>
          <a:prstGeom prst="rect">
            <a:avLst/>
          </a:prstGeom>
          <a:noFill/>
        </p:spPr>
        <p:txBody>
          <a:bodyPr wrap="square" rtlCol="0">
            <a:spAutoFit/>
          </a:bodyPr>
          <a:lstStyle/>
          <a:p>
            <a:r>
              <a:rPr lang="en-US" sz="800" i="1" dirty="0">
                <a:solidFill>
                  <a:schemeClr val="bg2">
                    <a:lumMod val="50000"/>
                  </a:schemeClr>
                </a:solidFill>
              </a:rPr>
              <a:t>The Closing Window: Climate crisis calls for rapid transformation of societies,</a:t>
            </a:r>
          </a:p>
          <a:p>
            <a:r>
              <a:rPr lang="en-US" sz="800" i="1" dirty="0">
                <a:solidFill>
                  <a:schemeClr val="bg2">
                    <a:lumMod val="50000"/>
                  </a:schemeClr>
                </a:solidFill>
              </a:rPr>
              <a:t>UN environment program 2022</a:t>
            </a:r>
          </a:p>
        </p:txBody>
      </p:sp>
    </p:spTree>
    <p:extLst>
      <p:ext uri="{BB962C8B-B14F-4D97-AF65-F5344CB8AC3E}">
        <p14:creationId xmlns:p14="http://schemas.microsoft.com/office/powerpoint/2010/main" val="549938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085C5-9855-4E7E-A114-DF92B3FE1810}"/>
              </a:ext>
            </a:extLst>
          </p:cNvPr>
          <p:cNvSpPr>
            <a:spLocks noGrp="1"/>
          </p:cNvSpPr>
          <p:nvPr>
            <p:ph type="title"/>
          </p:nvPr>
        </p:nvSpPr>
        <p:spPr/>
        <p:txBody>
          <a:bodyPr/>
          <a:lstStyle/>
          <a:p>
            <a:r>
              <a:rPr lang="fr-FR" dirty="0"/>
              <a:t>GHG Emissions objective</a:t>
            </a:r>
            <a:endParaRPr lang="en-US" dirty="0"/>
          </a:p>
        </p:txBody>
      </p:sp>
      <p:sp>
        <p:nvSpPr>
          <p:cNvPr id="4" name="Espace réservé du numéro de diapositive 3">
            <a:extLst>
              <a:ext uri="{FF2B5EF4-FFF2-40B4-BE49-F238E27FC236}">
                <a16:creationId xmlns:a16="http://schemas.microsoft.com/office/drawing/2014/main" id="{62C8FFB8-540B-4DE1-A22F-35F259E6CD56}"/>
              </a:ext>
            </a:extLst>
          </p:cNvPr>
          <p:cNvSpPr>
            <a:spLocks noGrp="1"/>
          </p:cNvSpPr>
          <p:nvPr>
            <p:ph type="sldNum" sz="quarter" idx="12"/>
          </p:nvPr>
        </p:nvSpPr>
        <p:spPr/>
        <p:txBody>
          <a:bodyPr/>
          <a:lstStyle/>
          <a:p>
            <a:fld id="{3F394568-A123-CF43-B37D-0430507FD9CE}" type="slidenum">
              <a:rPr lang="en-US" noProof="0" smtClean="0"/>
              <a:pPr/>
              <a:t>55</a:t>
            </a:fld>
            <a:endParaRPr lang="en-US" noProof="0" dirty="0"/>
          </a:p>
        </p:txBody>
      </p:sp>
      <p:sp>
        <p:nvSpPr>
          <p:cNvPr id="5" name="Espace réservé du contenu 2">
            <a:extLst>
              <a:ext uri="{FF2B5EF4-FFF2-40B4-BE49-F238E27FC236}">
                <a16:creationId xmlns:a16="http://schemas.microsoft.com/office/drawing/2014/main" id="{5D2D528F-5534-4ED7-8C1E-461E2F9E5972}"/>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fr-FR" sz="2000" dirty="0"/>
              <a:t>Human GHG </a:t>
            </a:r>
            <a:r>
              <a:rPr lang="fr-FR" sz="2000" dirty="0" err="1"/>
              <a:t>emissions</a:t>
            </a:r>
            <a:r>
              <a:rPr lang="fr-FR" sz="2000" dirty="0"/>
              <a:t> </a:t>
            </a:r>
            <a:r>
              <a:rPr lang="fr-FR" sz="2000" dirty="0" err="1"/>
              <a:t>reach</a:t>
            </a:r>
            <a:r>
              <a:rPr lang="fr-FR" sz="2000" dirty="0"/>
              <a:t> 60Gt/</a:t>
            </a:r>
            <a:r>
              <a:rPr lang="fr-FR" sz="2000" dirty="0" err="1"/>
              <a:t>year</a:t>
            </a:r>
            <a:endParaRPr lang="en-US" sz="20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To respect the 1.5°C scenario of the Paris Agreement, emissions must reach 8Gt/year by 2050, i.e. </a:t>
            </a:r>
            <a:r>
              <a:rPr lang="en-US" sz="2000" b="1" dirty="0"/>
              <a:t>a reduction of ~7× by 2050</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p:txBody>
      </p:sp>
      <p:grpSp>
        <p:nvGrpSpPr>
          <p:cNvPr id="7" name="Groupe 6">
            <a:extLst>
              <a:ext uri="{FF2B5EF4-FFF2-40B4-BE49-F238E27FC236}">
                <a16:creationId xmlns:a16="http://schemas.microsoft.com/office/drawing/2014/main" id="{D42EFA81-6B7F-4767-B8D6-58024142CF83}"/>
              </a:ext>
            </a:extLst>
          </p:cNvPr>
          <p:cNvGrpSpPr/>
          <p:nvPr/>
        </p:nvGrpSpPr>
        <p:grpSpPr>
          <a:xfrm>
            <a:off x="543421" y="2894532"/>
            <a:ext cx="5552579" cy="2973791"/>
            <a:chOff x="547614" y="2956176"/>
            <a:chExt cx="4416315" cy="2365243"/>
          </a:xfrm>
        </p:grpSpPr>
        <p:pic>
          <p:nvPicPr>
            <p:cNvPr id="8" name="Image 7">
              <a:extLst>
                <a:ext uri="{FF2B5EF4-FFF2-40B4-BE49-F238E27FC236}">
                  <a16:creationId xmlns:a16="http://schemas.microsoft.com/office/drawing/2014/main" id="{69700553-BE8B-4F57-92BE-92AC6CAE9D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60" r="33562" b="43797"/>
            <a:stretch/>
          </p:blipFill>
          <p:spPr>
            <a:xfrm>
              <a:off x="547614" y="2956176"/>
              <a:ext cx="4416315" cy="2365243"/>
            </a:xfrm>
            <a:prstGeom prst="rect">
              <a:avLst/>
            </a:prstGeom>
          </p:spPr>
        </p:pic>
        <p:sp>
          <p:nvSpPr>
            <p:cNvPr id="9" name="Rectangle 8">
              <a:extLst>
                <a:ext uri="{FF2B5EF4-FFF2-40B4-BE49-F238E27FC236}">
                  <a16:creationId xmlns:a16="http://schemas.microsoft.com/office/drawing/2014/main" id="{B462F196-5DDB-4C0B-803D-66F028D0FCCD}"/>
                </a:ext>
              </a:extLst>
            </p:cNvPr>
            <p:cNvSpPr/>
            <p:nvPr/>
          </p:nvSpPr>
          <p:spPr>
            <a:xfrm>
              <a:off x="990600" y="4872040"/>
              <a:ext cx="3919536" cy="24113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8Gt</a:t>
              </a:r>
              <a:endParaRPr lang="en-US" dirty="0"/>
            </a:p>
          </p:txBody>
        </p:sp>
      </p:grpSp>
      <p:graphicFrame>
        <p:nvGraphicFramePr>
          <p:cNvPr id="11" name="Graphique 10">
            <a:extLst>
              <a:ext uri="{FF2B5EF4-FFF2-40B4-BE49-F238E27FC236}">
                <a16:creationId xmlns:a16="http://schemas.microsoft.com/office/drawing/2014/main" id="{430FAD32-01A4-4494-AF86-D1CB93CAF241}"/>
              </a:ext>
            </a:extLst>
          </p:cNvPr>
          <p:cNvGraphicFramePr/>
          <p:nvPr/>
        </p:nvGraphicFramePr>
        <p:xfrm>
          <a:off x="6028367" y="3094299"/>
          <a:ext cx="4207267" cy="2973792"/>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a16="http://schemas.microsoft.com/office/drawing/2014/main" id="{3813E3BE-30BB-470E-A3C4-3D3DE69780E3}"/>
              </a:ext>
            </a:extLst>
          </p:cNvPr>
          <p:cNvSpPr txBox="1"/>
          <p:nvPr/>
        </p:nvSpPr>
        <p:spPr>
          <a:xfrm>
            <a:off x="10303943" y="5108770"/>
            <a:ext cx="1034642" cy="369332"/>
          </a:xfrm>
          <a:prstGeom prst="rect">
            <a:avLst/>
          </a:prstGeom>
          <a:noFill/>
        </p:spPr>
        <p:txBody>
          <a:bodyPr wrap="none" rtlCol="0">
            <a:spAutoFit/>
          </a:bodyPr>
          <a:lstStyle/>
          <a:p>
            <a:r>
              <a:rPr lang="fr-FR" dirty="0"/>
              <a:t>-7%/</a:t>
            </a:r>
            <a:r>
              <a:rPr lang="fr-FR" dirty="0" err="1"/>
              <a:t>year</a:t>
            </a:r>
            <a:endParaRPr lang="en-US" dirty="0"/>
          </a:p>
        </p:txBody>
      </p:sp>
    </p:spTree>
    <p:extLst>
      <p:ext uri="{BB962C8B-B14F-4D97-AF65-F5344CB8AC3E}">
        <p14:creationId xmlns:p14="http://schemas.microsoft.com/office/powerpoint/2010/main" val="10883384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085C5-9855-4E7E-A114-DF92B3FE1810}"/>
              </a:ext>
            </a:extLst>
          </p:cNvPr>
          <p:cNvSpPr>
            <a:spLocks noGrp="1"/>
          </p:cNvSpPr>
          <p:nvPr>
            <p:ph type="title"/>
          </p:nvPr>
        </p:nvSpPr>
        <p:spPr/>
        <p:txBody>
          <a:bodyPr/>
          <a:lstStyle/>
          <a:p>
            <a:r>
              <a:rPr lang="fr-FR" dirty="0"/>
              <a:t>GHG Emissions objective</a:t>
            </a:r>
            <a:endParaRPr lang="en-US" dirty="0"/>
          </a:p>
        </p:txBody>
      </p:sp>
      <p:sp>
        <p:nvSpPr>
          <p:cNvPr id="4" name="Espace réservé du numéro de diapositive 3">
            <a:extLst>
              <a:ext uri="{FF2B5EF4-FFF2-40B4-BE49-F238E27FC236}">
                <a16:creationId xmlns:a16="http://schemas.microsoft.com/office/drawing/2014/main" id="{62C8FFB8-540B-4DE1-A22F-35F259E6CD56}"/>
              </a:ext>
            </a:extLst>
          </p:cNvPr>
          <p:cNvSpPr>
            <a:spLocks noGrp="1"/>
          </p:cNvSpPr>
          <p:nvPr>
            <p:ph type="sldNum" sz="quarter" idx="12"/>
          </p:nvPr>
        </p:nvSpPr>
        <p:spPr/>
        <p:txBody>
          <a:bodyPr/>
          <a:lstStyle/>
          <a:p>
            <a:fld id="{3F394568-A123-CF43-B37D-0430507FD9CE}" type="slidenum">
              <a:rPr lang="en-US" noProof="0" smtClean="0"/>
              <a:pPr/>
              <a:t>56</a:t>
            </a:fld>
            <a:endParaRPr lang="en-US" noProof="0" dirty="0"/>
          </a:p>
        </p:txBody>
      </p:sp>
      <p:sp>
        <p:nvSpPr>
          <p:cNvPr id="5" name="Espace réservé du contenu 2">
            <a:extLst>
              <a:ext uri="{FF2B5EF4-FFF2-40B4-BE49-F238E27FC236}">
                <a16:creationId xmlns:a16="http://schemas.microsoft.com/office/drawing/2014/main" id="{5D2D528F-5534-4ED7-8C1E-461E2F9E5972}"/>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The manufacture of integrated circuits emitted </a:t>
            </a:r>
            <a:r>
              <a:rPr lang="en-US" sz="2000" b="1" dirty="0"/>
              <a:t>76Mt CO2eq </a:t>
            </a:r>
            <a:r>
              <a:rPr lang="en-US" sz="2000" dirty="0"/>
              <a:t>in 2021, an </a:t>
            </a:r>
            <a:r>
              <a:rPr lang="en-US" sz="2000" b="1" dirty="0"/>
              <a:t>increase of 13% compared to 2020</a:t>
            </a:r>
            <a:r>
              <a:rPr lang="en-US" sz="2000" dirty="0"/>
              <a:t>.</a:t>
            </a:r>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For +28% revenue: efficiency has improved, sustainability has not.</a:t>
            </a:r>
          </a:p>
          <a:p>
            <a:pPr marL="427038" indent="-342900" defTabSz="2271004">
              <a:lnSpc>
                <a:spcPct val="120000"/>
              </a:lnSpc>
              <a:spcBef>
                <a:spcPts val="0"/>
              </a:spcBef>
              <a:buClr>
                <a:schemeClr val="accent1"/>
              </a:buClr>
              <a:buFont typeface="Wingdings" panose="05000000000000000000" pitchFamily="2" charset="2"/>
              <a:buChar char="q"/>
              <a:defRPr/>
            </a:pPr>
            <a:r>
              <a:rPr lang="en-US" sz="2000" dirty="0"/>
              <a:t>The current study </a:t>
            </a:r>
            <a:r>
              <a:rPr lang="en-US" sz="2000" b="1" dirty="0"/>
              <a:t>excludes Scope </a:t>
            </a:r>
            <a:r>
              <a:rPr lang="en-US" sz="2000" b="1"/>
              <a:t>3</a:t>
            </a:r>
            <a:r>
              <a:rPr lang="en-US" sz="2000"/>
              <a:t>.</a:t>
            </a:r>
          </a:p>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p:txBody>
      </p:sp>
      <p:pic>
        <p:nvPicPr>
          <p:cNvPr id="13" name="Image 12">
            <a:extLst>
              <a:ext uri="{FF2B5EF4-FFF2-40B4-BE49-F238E27FC236}">
                <a16:creationId xmlns:a16="http://schemas.microsoft.com/office/drawing/2014/main" id="{FB883FDE-C891-4B16-B651-F3481264A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749" y="3429000"/>
            <a:ext cx="6513095" cy="1459407"/>
          </a:xfrm>
          <a:prstGeom prst="rect">
            <a:avLst/>
          </a:prstGeom>
        </p:spPr>
      </p:pic>
      <p:sp>
        <p:nvSpPr>
          <p:cNvPr id="14" name="ZoneTexte 13">
            <a:extLst>
              <a:ext uri="{FF2B5EF4-FFF2-40B4-BE49-F238E27FC236}">
                <a16:creationId xmlns:a16="http://schemas.microsoft.com/office/drawing/2014/main" id="{C29F2848-AD6C-4EE9-BECD-E020E841D076}"/>
              </a:ext>
            </a:extLst>
          </p:cNvPr>
          <p:cNvSpPr txBox="1"/>
          <p:nvPr/>
        </p:nvSpPr>
        <p:spPr>
          <a:xfrm>
            <a:off x="8550111" y="3985731"/>
            <a:ext cx="2743200" cy="461665"/>
          </a:xfrm>
          <a:prstGeom prst="rect">
            <a:avLst/>
          </a:prstGeom>
          <a:noFill/>
        </p:spPr>
        <p:txBody>
          <a:bodyPr wrap="square" rtlCol="0">
            <a:spAutoFit/>
          </a:bodyPr>
          <a:lstStyle/>
          <a:p>
            <a:r>
              <a:rPr lang="en-US" sz="800" i="1" dirty="0">
                <a:solidFill>
                  <a:schemeClr val="bg2">
                    <a:lumMod val="50000"/>
                  </a:schemeClr>
                </a:solidFill>
              </a:rPr>
              <a:t>Maxime </a:t>
            </a:r>
            <a:r>
              <a:rPr lang="en-US" sz="800" i="1" dirty="0" err="1">
                <a:solidFill>
                  <a:schemeClr val="bg2">
                    <a:lumMod val="50000"/>
                  </a:schemeClr>
                </a:solidFill>
              </a:rPr>
              <a:t>Pelcat</a:t>
            </a:r>
            <a:r>
              <a:rPr lang="en-US" sz="800" i="1" dirty="0">
                <a:solidFill>
                  <a:schemeClr val="bg2">
                    <a:lumMod val="50000"/>
                  </a:schemeClr>
                </a:solidFill>
              </a:rPr>
              <a:t>. GHG emissions of semiconductor manufacturing in 2021. Research Report. 2023. ⟨hal-04112708⟩</a:t>
            </a:r>
          </a:p>
        </p:txBody>
      </p:sp>
    </p:spTree>
    <p:extLst>
      <p:ext uri="{BB962C8B-B14F-4D97-AF65-F5344CB8AC3E}">
        <p14:creationId xmlns:p14="http://schemas.microsoft.com/office/powerpoint/2010/main" val="3866648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 coins arrondis 90">
            <a:extLst>
              <a:ext uri="{FF2B5EF4-FFF2-40B4-BE49-F238E27FC236}">
                <a16:creationId xmlns:a16="http://schemas.microsoft.com/office/drawing/2014/main" id="{BBFE476D-C456-2B16-3365-FCEB1D207F7B}"/>
              </a:ext>
            </a:extLst>
          </p:cNvPr>
          <p:cNvSpPr/>
          <p:nvPr/>
        </p:nvSpPr>
        <p:spPr>
          <a:xfrm>
            <a:off x="516071" y="269056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0" name="Rectangle : coins arrondis 89">
            <a:extLst>
              <a:ext uri="{FF2B5EF4-FFF2-40B4-BE49-F238E27FC236}">
                <a16:creationId xmlns:a16="http://schemas.microsoft.com/office/drawing/2014/main" id="{A3F72779-F00B-8998-BE11-45E8DC4A89AE}"/>
              </a:ext>
            </a:extLst>
          </p:cNvPr>
          <p:cNvSpPr/>
          <p:nvPr/>
        </p:nvSpPr>
        <p:spPr>
          <a:xfrm>
            <a:off x="9559221" y="786165"/>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9" name="Rectangle : coins arrondis 88">
            <a:extLst>
              <a:ext uri="{FF2B5EF4-FFF2-40B4-BE49-F238E27FC236}">
                <a16:creationId xmlns:a16="http://schemas.microsoft.com/office/drawing/2014/main" id="{14D4CC7F-C8D3-1926-09FB-437DC8711901}"/>
              </a:ext>
            </a:extLst>
          </p:cNvPr>
          <p:cNvSpPr/>
          <p:nvPr/>
        </p:nvSpPr>
        <p:spPr>
          <a:xfrm>
            <a:off x="2327828" y="268099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8" name="Rectangle : coins arrondis 87">
            <a:extLst>
              <a:ext uri="{FF2B5EF4-FFF2-40B4-BE49-F238E27FC236}">
                <a16:creationId xmlns:a16="http://schemas.microsoft.com/office/drawing/2014/main" id="{1F142C81-D3B4-FE42-21C5-9AD0141D2141}"/>
              </a:ext>
            </a:extLst>
          </p:cNvPr>
          <p:cNvSpPr/>
          <p:nvPr/>
        </p:nvSpPr>
        <p:spPr>
          <a:xfrm>
            <a:off x="7728637"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7" name="Rectangle : coins arrondis 86">
            <a:extLst>
              <a:ext uri="{FF2B5EF4-FFF2-40B4-BE49-F238E27FC236}">
                <a16:creationId xmlns:a16="http://schemas.microsoft.com/office/drawing/2014/main" id="{645D79AA-8FAB-787B-FD2F-8BA32B3A14C9}"/>
              </a:ext>
            </a:extLst>
          </p:cNvPr>
          <p:cNvSpPr/>
          <p:nvPr/>
        </p:nvSpPr>
        <p:spPr>
          <a:xfrm>
            <a:off x="525230"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16 impacts, 5 very critical for electronics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57</a:t>
            </a:fld>
            <a:endParaRPr lang="fr-FR" dirty="0"/>
          </a:p>
        </p:txBody>
      </p:sp>
      <p:grpSp>
        <p:nvGrpSpPr>
          <p:cNvPr id="6" name="Groupe 5">
            <a:extLst>
              <a:ext uri="{FF2B5EF4-FFF2-40B4-BE49-F238E27FC236}">
                <a16:creationId xmlns:a16="http://schemas.microsoft.com/office/drawing/2014/main" id="{9BC5FEBC-DBC5-EBA8-D6A1-565CE58B1B5E}"/>
              </a:ext>
            </a:extLst>
          </p:cNvPr>
          <p:cNvGrpSpPr/>
          <p:nvPr/>
        </p:nvGrpSpPr>
        <p:grpSpPr>
          <a:xfrm>
            <a:off x="704811" y="993870"/>
            <a:ext cx="1634864" cy="1654660"/>
            <a:chOff x="633842" y="993870"/>
            <a:chExt cx="1634864" cy="1654660"/>
          </a:xfrm>
        </p:grpSpPr>
        <p:sp>
          <p:nvSpPr>
            <p:cNvPr id="7" name="Rectangle : coins arrondis 6">
              <a:extLst>
                <a:ext uri="{FF2B5EF4-FFF2-40B4-BE49-F238E27FC236}">
                  <a16:creationId xmlns:a16="http://schemas.microsoft.com/office/drawing/2014/main" id="{FBC065C9-8372-FD04-1C2B-9CDF59C51951}"/>
                </a:ext>
              </a:extLst>
            </p:cNvPr>
            <p:cNvSpPr/>
            <p:nvPr/>
          </p:nvSpPr>
          <p:spPr>
            <a:xfrm>
              <a:off x="642026" y="993870"/>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avec coins arrondis en haut 7">
              <a:extLst>
                <a:ext uri="{FF2B5EF4-FFF2-40B4-BE49-F238E27FC236}">
                  <a16:creationId xmlns:a16="http://schemas.microsoft.com/office/drawing/2014/main" id="{E09F84CC-6AED-F15E-EF72-856B77A6EDB4}"/>
                </a:ext>
              </a:extLst>
            </p:cNvPr>
            <p:cNvSpPr/>
            <p:nvPr/>
          </p:nvSpPr>
          <p:spPr>
            <a:xfrm rot="10800000">
              <a:off x="660611" y="2219589"/>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C78D8DBD-DCF3-29FA-0425-87DA763FFB83}"/>
                </a:ext>
              </a:extLst>
            </p:cNvPr>
            <p:cNvSpPr txBox="1"/>
            <p:nvPr/>
          </p:nvSpPr>
          <p:spPr>
            <a:xfrm>
              <a:off x="633842" y="2308797"/>
              <a:ext cx="1568994"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Climate change</a:t>
              </a:r>
            </a:p>
          </p:txBody>
        </p:sp>
        <p:pic>
          <p:nvPicPr>
            <p:cNvPr id="11" name="Graphique 10">
              <a:extLst>
                <a:ext uri="{FF2B5EF4-FFF2-40B4-BE49-F238E27FC236}">
                  <a16:creationId xmlns:a16="http://schemas.microsoft.com/office/drawing/2014/main" id="{51AC5957-249B-485F-09B3-7A8B205D7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22" y="1191298"/>
              <a:ext cx="521701" cy="834722"/>
            </a:xfrm>
            <a:prstGeom prst="rect">
              <a:avLst/>
            </a:prstGeom>
          </p:spPr>
        </p:pic>
      </p:grpSp>
      <p:sp>
        <p:nvSpPr>
          <p:cNvPr id="12" name="Rectangle : coins arrondis 11">
            <a:extLst>
              <a:ext uri="{FF2B5EF4-FFF2-40B4-BE49-F238E27FC236}">
                <a16:creationId xmlns:a16="http://schemas.microsoft.com/office/drawing/2014/main" id="{7DB31369-BAEC-B693-E429-EDF8C3187DF3}"/>
              </a:ext>
            </a:extLst>
          </p:cNvPr>
          <p:cNvSpPr/>
          <p:nvPr/>
        </p:nvSpPr>
        <p:spPr>
          <a:xfrm>
            <a:off x="4311214" y="993870"/>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avec coins arrondis en haut 12">
            <a:extLst>
              <a:ext uri="{FF2B5EF4-FFF2-40B4-BE49-F238E27FC236}">
                <a16:creationId xmlns:a16="http://schemas.microsoft.com/office/drawing/2014/main" id="{D446742E-009A-C26C-1CC9-0299FF479BC1}"/>
              </a:ext>
            </a:extLst>
          </p:cNvPr>
          <p:cNvSpPr/>
          <p:nvPr/>
        </p:nvSpPr>
        <p:spPr>
          <a:xfrm rot="10800000">
            <a:off x="4329799" y="2219589"/>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7BCC374-E5CF-7A2C-3D67-B90D41F8A748}"/>
              </a:ext>
            </a:extLst>
          </p:cNvPr>
          <p:cNvSpPr txBox="1"/>
          <p:nvPr/>
        </p:nvSpPr>
        <p:spPr>
          <a:xfrm>
            <a:off x="4326220" y="2306700"/>
            <a:ext cx="156163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Ozone depletion</a:t>
            </a:r>
          </a:p>
        </p:txBody>
      </p:sp>
      <p:pic>
        <p:nvPicPr>
          <p:cNvPr id="15" name="Graphique 14">
            <a:extLst>
              <a:ext uri="{FF2B5EF4-FFF2-40B4-BE49-F238E27FC236}">
                <a16:creationId xmlns:a16="http://schemas.microsoft.com/office/drawing/2014/main" id="{34AE64E3-13C5-EB21-911B-6B0AB0F6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188" y="1280022"/>
            <a:ext cx="749785" cy="749785"/>
          </a:xfrm>
          <a:prstGeom prst="rect">
            <a:avLst/>
          </a:prstGeom>
        </p:spPr>
      </p:pic>
      <p:sp>
        <p:nvSpPr>
          <p:cNvPr id="16" name="Rectangle : coins arrondis 15">
            <a:extLst>
              <a:ext uri="{FF2B5EF4-FFF2-40B4-BE49-F238E27FC236}">
                <a16:creationId xmlns:a16="http://schemas.microsoft.com/office/drawing/2014/main" id="{A4089214-2340-D769-3972-8B5BABE5FE5A}"/>
              </a:ext>
            </a:extLst>
          </p:cNvPr>
          <p:cNvSpPr/>
          <p:nvPr/>
        </p:nvSpPr>
        <p:spPr>
          <a:xfrm>
            <a:off x="6104036" y="993870"/>
            <a:ext cx="1608094" cy="1654660"/>
          </a:xfrm>
          <a:prstGeom prst="roundRect">
            <a:avLst>
              <a:gd name="adj" fmla="val 6589"/>
            </a:avLst>
          </a:prstGeom>
          <a:solidFill>
            <a:schemeClr val="bg1"/>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avec coins arrondis en haut 16">
            <a:extLst>
              <a:ext uri="{FF2B5EF4-FFF2-40B4-BE49-F238E27FC236}">
                <a16:creationId xmlns:a16="http://schemas.microsoft.com/office/drawing/2014/main" id="{8141C327-99DC-AAB9-9320-89EA5CFD8A48}"/>
              </a:ext>
            </a:extLst>
          </p:cNvPr>
          <p:cNvSpPr/>
          <p:nvPr/>
        </p:nvSpPr>
        <p:spPr>
          <a:xfrm rot="10800000">
            <a:off x="6122621" y="2219589"/>
            <a:ext cx="1608095" cy="417054"/>
          </a:xfrm>
          <a:prstGeom prst="round2Same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C1D4AD18-24D7-8935-BB05-10C5C51779B0}"/>
              </a:ext>
            </a:extLst>
          </p:cNvPr>
          <p:cNvSpPr txBox="1"/>
          <p:nvPr/>
        </p:nvSpPr>
        <p:spPr>
          <a:xfrm>
            <a:off x="6103737" y="2243545"/>
            <a:ext cx="1687458"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Photochemical ozone formation, human health</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19" name="Graphique 18">
            <a:extLst>
              <a:ext uri="{FF2B5EF4-FFF2-40B4-BE49-F238E27FC236}">
                <a16:creationId xmlns:a16="http://schemas.microsoft.com/office/drawing/2014/main" id="{2A7A07C7-3DBF-7987-36E0-3A263C898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288" y="1215655"/>
            <a:ext cx="1035590" cy="828472"/>
          </a:xfrm>
          <a:prstGeom prst="rect">
            <a:avLst/>
          </a:prstGeom>
        </p:spPr>
      </p:pic>
      <p:sp>
        <p:nvSpPr>
          <p:cNvPr id="20" name="Rectangle : coins arrondis 19">
            <a:extLst>
              <a:ext uri="{FF2B5EF4-FFF2-40B4-BE49-F238E27FC236}">
                <a16:creationId xmlns:a16="http://schemas.microsoft.com/office/drawing/2014/main" id="{A2D9B5B3-3028-B317-868C-A5F419672806}"/>
              </a:ext>
            </a:extLst>
          </p:cNvPr>
          <p:cNvSpPr/>
          <p:nvPr/>
        </p:nvSpPr>
        <p:spPr>
          <a:xfrm>
            <a:off x="7928017" y="993870"/>
            <a:ext cx="1608094" cy="1654660"/>
          </a:xfrm>
          <a:prstGeom prst="roundRect">
            <a:avLst>
              <a:gd name="adj" fmla="val 6589"/>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7CCA5170-BE61-3009-2B92-8F45F9467D2D}"/>
              </a:ext>
            </a:extLst>
          </p:cNvPr>
          <p:cNvSpPr/>
          <p:nvPr/>
        </p:nvSpPr>
        <p:spPr>
          <a:xfrm rot="10800000">
            <a:off x="7946602" y="2219589"/>
            <a:ext cx="1608095" cy="417054"/>
          </a:xfrm>
          <a:prstGeom prst="round2Same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B4005AE-FDFF-5D22-5787-99B966FCB8D7}"/>
              </a:ext>
            </a:extLst>
          </p:cNvPr>
          <p:cNvSpPr txBox="1"/>
          <p:nvPr/>
        </p:nvSpPr>
        <p:spPr>
          <a:xfrm>
            <a:off x="7927718" y="2309534"/>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Water use</a:t>
            </a:r>
          </a:p>
        </p:txBody>
      </p:sp>
      <p:pic>
        <p:nvPicPr>
          <p:cNvPr id="23" name="Graphique 22">
            <a:extLst>
              <a:ext uri="{FF2B5EF4-FFF2-40B4-BE49-F238E27FC236}">
                <a16:creationId xmlns:a16="http://schemas.microsoft.com/office/drawing/2014/main" id="{AF8D1D30-A331-326A-B231-03A3DD9D17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7321" y="1267072"/>
            <a:ext cx="509486" cy="679315"/>
          </a:xfrm>
          <a:prstGeom prst="rect">
            <a:avLst/>
          </a:prstGeom>
        </p:spPr>
      </p:pic>
      <p:sp>
        <p:nvSpPr>
          <p:cNvPr id="24" name="Rectangle : coins arrondis 23">
            <a:extLst>
              <a:ext uri="{FF2B5EF4-FFF2-40B4-BE49-F238E27FC236}">
                <a16:creationId xmlns:a16="http://schemas.microsoft.com/office/drawing/2014/main" id="{395CD0AE-CBD6-D596-B7F5-1F6E05BF8BDA}"/>
              </a:ext>
            </a:extLst>
          </p:cNvPr>
          <p:cNvSpPr/>
          <p:nvPr/>
        </p:nvSpPr>
        <p:spPr>
          <a:xfrm>
            <a:off x="2505817" y="993870"/>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avec coins arrondis en haut 24">
            <a:extLst>
              <a:ext uri="{FF2B5EF4-FFF2-40B4-BE49-F238E27FC236}">
                <a16:creationId xmlns:a16="http://schemas.microsoft.com/office/drawing/2014/main" id="{08C12FE6-AD3F-FE1B-C657-FCE2BBDB1402}"/>
              </a:ext>
            </a:extLst>
          </p:cNvPr>
          <p:cNvSpPr/>
          <p:nvPr/>
        </p:nvSpPr>
        <p:spPr>
          <a:xfrm rot="10800000">
            <a:off x="2524402" y="2219589"/>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C89D6735-2853-4553-29D8-6AD3BD8E9A67}"/>
              </a:ext>
            </a:extLst>
          </p:cNvPr>
          <p:cNvSpPr txBox="1"/>
          <p:nvPr/>
        </p:nvSpPr>
        <p:spPr>
          <a:xfrm>
            <a:off x="2513109" y="2303305"/>
            <a:ext cx="1456496" cy="261610"/>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Particulate matter</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27" name="Graphique 26">
            <a:extLst>
              <a:ext uri="{FF2B5EF4-FFF2-40B4-BE49-F238E27FC236}">
                <a16:creationId xmlns:a16="http://schemas.microsoft.com/office/drawing/2014/main" id="{1A3B7B98-5D2B-1CF6-6392-4FC59524A7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4875" y="1297256"/>
            <a:ext cx="946420" cy="757136"/>
          </a:xfrm>
          <a:prstGeom prst="rect">
            <a:avLst/>
          </a:prstGeom>
        </p:spPr>
      </p:pic>
      <p:sp>
        <p:nvSpPr>
          <p:cNvPr id="28" name="Ellipse 27">
            <a:extLst>
              <a:ext uri="{FF2B5EF4-FFF2-40B4-BE49-F238E27FC236}">
                <a16:creationId xmlns:a16="http://schemas.microsoft.com/office/drawing/2014/main" id="{C448D15F-3348-9241-E548-556F256531A1}"/>
              </a:ext>
            </a:extLst>
          </p:cNvPr>
          <p:cNvSpPr/>
          <p:nvPr/>
        </p:nvSpPr>
        <p:spPr>
          <a:xfrm>
            <a:off x="2834875" y="119129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866693EF-3B18-E558-963F-0B78B714126A}"/>
              </a:ext>
            </a:extLst>
          </p:cNvPr>
          <p:cNvSpPr/>
          <p:nvPr/>
        </p:nvSpPr>
        <p:spPr>
          <a:xfrm>
            <a:off x="2841835" y="1413610"/>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56D352E-2F88-9131-57E7-3DF0182EF661}"/>
              </a:ext>
            </a:extLst>
          </p:cNvPr>
          <p:cNvSpPr/>
          <p:nvPr/>
        </p:nvSpPr>
        <p:spPr>
          <a:xfrm>
            <a:off x="3015850" y="1266752"/>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5A3F885-FDBE-6E8E-0A96-B52E5559CA8F}"/>
              </a:ext>
            </a:extLst>
          </p:cNvPr>
          <p:cNvSpPr/>
          <p:nvPr/>
        </p:nvSpPr>
        <p:spPr>
          <a:xfrm>
            <a:off x="3474393" y="121517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D5CD53-9814-126F-69E7-2D46CD0B5593}"/>
              </a:ext>
            </a:extLst>
          </p:cNvPr>
          <p:cNvSpPr/>
          <p:nvPr/>
        </p:nvSpPr>
        <p:spPr>
          <a:xfrm>
            <a:off x="3697242" y="1323867"/>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983B7A99-BFCC-5B52-1253-801D2784655C}"/>
              </a:ext>
            </a:extLst>
          </p:cNvPr>
          <p:cNvSpPr/>
          <p:nvPr/>
        </p:nvSpPr>
        <p:spPr>
          <a:xfrm>
            <a:off x="3192490" y="114437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DB52C273-A0B7-8E69-9922-B933449C8852}"/>
              </a:ext>
            </a:extLst>
          </p:cNvPr>
          <p:cNvSpPr/>
          <p:nvPr/>
        </p:nvSpPr>
        <p:spPr>
          <a:xfrm>
            <a:off x="3781295" y="115954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1E23BF0D-B77A-C17D-DECC-4702849BFBFC}"/>
              </a:ext>
            </a:extLst>
          </p:cNvPr>
          <p:cNvSpPr/>
          <p:nvPr/>
        </p:nvSpPr>
        <p:spPr>
          <a:xfrm>
            <a:off x="3771323" y="1520214"/>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606CDF-137D-C621-77CA-7EDF0A980F1D}"/>
              </a:ext>
            </a:extLst>
          </p:cNvPr>
          <p:cNvSpPr/>
          <p:nvPr/>
        </p:nvSpPr>
        <p:spPr>
          <a:xfrm>
            <a:off x="9720839" y="993870"/>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68961193-C688-0143-9B72-9D85A918B302}"/>
              </a:ext>
            </a:extLst>
          </p:cNvPr>
          <p:cNvSpPr/>
          <p:nvPr/>
        </p:nvSpPr>
        <p:spPr>
          <a:xfrm rot="10800000">
            <a:off x="9739424" y="2219589"/>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FA940175-CEF2-3C95-1753-9228BC5DCE2B}"/>
              </a:ext>
            </a:extLst>
          </p:cNvPr>
          <p:cNvSpPr txBox="1"/>
          <p:nvPr/>
        </p:nvSpPr>
        <p:spPr>
          <a:xfrm>
            <a:off x="9691220" y="2302988"/>
            <a:ext cx="163695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fossils</a:t>
            </a:r>
          </a:p>
        </p:txBody>
      </p:sp>
      <p:pic>
        <p:nvPicPr>
          <p:cNvPr id="39" name="Graphique 38">
            <a:extLst>
              <a:ext uri="{FF2B5EF4-FFF2-40B4-BE49-F238E27FC236}">
                <a16:creationId xmlns:a16="http://schemas.microsoft.com/office/drawing/2014/main" id="{B668E967-3F23-0C54-D60F-4977EDE56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57313" y="1201493"/>
            <a:ext cx="935145" cy="863210"/>
          </a:xfrm>
          <a:prstGeom prst="rect">
            <a:avLst/>
          </a:prstGeom>
        </p:spPr>
      </p:pic>
      <p:sp>
        <p:nvSpPr>
          <p:cNvPr id="40" name="Rectangle : coins arrondis 39">
            <a:extLst>
              <a:ext uri="{FF2B5EF4-FFF2-40B4-BE49-F238E27FC236}">
                <a16:creationId xmlns:a16="http://schemas.microsoft.com/office/drawing/2014/main" id="{43A58BDB-C267-F9D4-751A-7BAAF2187B03}"/>
              </a:ext>
            </a:extLst>
          </p:cNvPr>
          <p:cNvSpPr/>
          <p:nvPr/>
        </p:nvSpPr>
        <p:spPr>
          <a:xfrm>
            <a:off x="2505054" y="2864941"/>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1E28BE70-7746-1F63-211A-283B9E45F86C}"/>
              </a:ext>
            </a:extLst>
          </p:cNvPr>
          <p:cNvSpPr/>
          <p:nvPr/>
        </p:nvSpPr>
        <p:spPr>
          <a:xfrm rot="10800000">
            <a:off x="2523639" y="4090660"/>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376DEE5-9BB0-2AE3-A187-2A3B6D05230C}"/>
              </a:ext>
            </a:extLst>
          </p:cNvPr>
          <p:cNvSpPr txBox="1"/>
          <p:nvPr/>
        </p:nvSpPr>
        <p:spPr>
          <a:xfrm>
            <a:off x="2499440" y="4098668"/>
            <a:ext cx="159512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minerals and metals</a:t>
            </a:r>
          </a:p>
        </p:txBody>
      </p:sp>
      <p:pic>
        <p:nvPicPr>
          <p:cNvPr id="43" name="Graphique 42" descr="Travail avec un remplissage uni">
            <a:extLst>
              <a:ext uri="{FF2B5EF4-FFF2-40B4-BE49-F238E27FC236}">
                <a16:creationId xmlns:a16="http://schemas.microsoft.com/office/drawing/2014/main" id="{D94F8C76-4802-930B-1781-1247E2CF0F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187" y="3046969"/>
            <a:ext cx="914400" cy="914400"/>
          </a:xfrm>
          <a:prstGeom prst="rect">
            <a:avLst/>
          </a:prstGeom>
        </p:spPr>
      </p:pic>
      <p:sp>
        <p:nvSpPr>
          <p:cNvPr id="44" name="Rectangle : coins arrondis 43">
            <a:extLst>
              <a:ext uri="{FF2B5EF4-FFF2-40B4-BE49-F238E27FC236}">
                <a16:creationId xmlns:a16="http://schemas.microsoft.com/office/drawing/2014/main" id="{B805BB29-D834-29FC-04C5-928586778DC2}"/>
              </a:ext>
            </a:extLst>
          </p:cNvPr>
          <p:cNvSpPr/>
          <p:nvPr/>
        </p:nvSpPr>
        <p:spPr>
          <a:xfrm>
            <a:off x="4310451" y="2864941"/>
            <a:ext cx="1608094"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10EF9B25-C07F-8CE7-E7AC-1116D4F303C9}"/>
              </a:ext>
            </a:extLst>
          </p:cNvPr>
          <p:cNvSpPr/>
          <p:nvPr/>
        </p:nvSpPr>
        <p:spPr>
          <a:xfrm rot="10800000">
            <a:off x="4329036" y="4090660"/>
            <a:ext cx="1608095" cy="417054"/>
          </a:xfrm>
          <a:prstGeom prst="round2Same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5CD932E4-8F0A-C011-2747-D774EDBFB0EF}"/>
              </a:ext>
            </a:extLst>
          </p:cNvPr>
          <p:cNvSpPr txBox="1"/>
          <p:nvPr/>
        </p:nvSpPr>
        <p:spPr>
          <a:xfrm>
            <a:off x="4313519" y="4199129"/>
            <a:ext cx="1122331"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Acidification</a:t>
            </a:r>
          </a:p>
        </p:txBody>
      </p:sp>
      <p:pic>
        <p:nvPicPr>
          <p:cNvPr id="47" name="Graphique 46">
            <a:extLst>
              <a:ext uri="{FF2B5EF4-FFF2-40B4-BE49-F238E27FC236}">
                <a16:creationId xmlns:a16="http://schemas.microsoft.com/office/drawing/2014/main" id="{70358B5C-7A46-C60C-60F3-1717850A8D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3111" y="3165421"/>
            <a:ext cx="677496" cy="677496"/>
          </a:xfrm>
          <a:prstGeom prst="rect">
            <a:avLst/>
          </a:prstGeom>
        </p:spPr>
      </p:pic>
      <p:sp>
        <p:nvSpPr>
          <p:cNvPr id="48" name="Rectangle : coins arrondis 47">
            <a:extLst>
              <a:ext uri="{FF2B5EF4-FFF2-40B4-BE49-F238E27FC236}">
                <a16:creationId xmlns:a16="http://schemas.microsoft.com/office/drawing/2014/main" id="{52069AB4-0338-079A-194E-C198CB6F7D21}"/>
              </a:ext>
            </a:extLst>
          </p:cNvPr>
          <p:cNvSpPr/>
          <p:nvPr/>
        </p:nvSpPr>
        <p:spPr>
          <a:xfrm>
            <a:off x="6103273" y="2864941"/>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avec coins arrondis en haut 48">
            <a:extLst>
              <a:ext uri="{FF2B5EF4-FFF2-40B4-BE49-F238E27FC236}">
                <a16:creationId xmlns:a16="http://schemas.microsoft.com/office/drawing/2014/main" id="{DFF0AD4E-E5E7-E8E4-F739-1CC752AE1611}"/>
              </a:ext>
            </a:extLst>
          </p:cNvPr>
          <p:cNvSpPr/>
          <p:nvPr/>
        </p:nvSpPr>
        <p:spPr>
          <a:xfrm rot="10800000">
            <a:off x="6121858" y="4090660"/>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74350AC4-A192-266B-7189-42A37C8874BC}"/>
              </a:ext>
            </a:extLst>
          </p:cNvPr>
          <p:cNvSpPr txBox="1"/>
          <p:nvPr/>
        </p:nvSpPr>
        <p:spPr>
          <a:xfrm>
            <a:off x="6097387" y="4112498"/>
            <a:ext cx="1608094" cy="415498"/>
          </a:xfrm>
          <a:prstGeom prst="rect">
            <a:avLst/>
          </a:prstGeom>
          <a:noFill/>
        </p:spPr>
        <p:txBody>
          <a:bodyPr wrap="square" rtlCol="0">
            <a:spAutoFit/>
          </a:bodyPr>
          <a:lstStyle/>
          <a:p>
            <a:r>
              <a:rPr lang="en-US" sz="1050" dirty="0" err="1">
                <a:solidFill>
                  <a:schemeClr val="bg1"/>
                </a:solidFill>
                <a:latin typeface="Biome" panose="020B0604020202020204" pitchFamily="34" charset="0"/>
                <a:ea typeface="STHupo" panose="02010800040101010101" pitchFamily="2" charset="-122"/>
                <a:cs typeface="Biome" panose="020B0604020202020204" pitchFamily="34" charset="0"/>
              </a:rPr>
              <a:t>Ionising</a:t>
            </a:r>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 radiation, human health</a:t>
            </a:r>
          </a:p>
        </p:txBody>
      </p:sp>
      <p:pic>
        <p:nvPicPr>
          <p:cNvPr id="51" name="Graphique 50">
            <a:extLst>
              <a:ext uri="{FF2B5EF4-FFF2-40B4-BE49-F238E27FC236}">
                <a16:creationId xmlns:a16="http://schemas.microsoft.com/office/drawing/2014/main" id="{A12134B2-AFFD-2552-641C-70E97D1C69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03320" y="3072564"/>
            <a:ext cx="807999" cy="807999"/>
          </a:xfrm>
          <a:prstGeom prst="rect">
            <a:avLst/>
          </a:prstGeom>
        </p:spPr>
      </p:pic>
      <p:sp>
        <p:nvSpPr>
          <p:cNvPr id="52" name="Rectangle : coins arrondis 51">
            <a:extLst>
              <a:ext uri="{FF2B5EF4-FFF2-40B4-BE49-F238E27FC236}">
                <a16:creationId xmlns:a16="http://schemas.microsoft.com/office/drawing/2014/main" id="{EAFF51AD-C4E4-598A-D170-70455C17AF94}"/>
              </a:ext>
            </a:extLst>
          </p:cNvPr>
          <p:cNvSpPr/>
          <p:nvPr/>
        </p:nvSpPr>
        <p:spPr>
          <a:xfrm>
            <a:off x="9720076" y="2864941"/>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 avec coins arrondis en haut 52">
            <a:extLst>
              <a:ext uri="{FF2B5EF4-FFF2-40B4-BE49-F238E27FC236}">
                <a16:creationId xmlns:a16="http://schemas.microsoft.com/office/drawing/2014/main" id="{C59E9C82-4A26-CD7D-E4D1-A8D464186054}"/>
              </a:ext>
            </a:extLst>
          </p:cNvPr>
          <p:cNvSpPr/>
          <p:nvPr/>
        </p:nvSpPr>
        <p:spPr>
          <a:xfrm rot="10800000">
            <a:off x="9738661" y="4090660"/>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4B274876-5F99-D672-A1DA-068C7D37D063}"/>
              </a:ext>
            </a:extLst>
          </p:cNvPr>
          <p:cNvSpPr txBox="1"/>
          <p:nvPr/>
        </p:nvSpPr>
        <p:spPr>
          <a:xfrm>
            <a:off x="9714192" y="4105490"/>
            <a:ext cx="1296240"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Eutrophication, marine</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55" name="Graphique 54" descr="Corail avec un remplissage uni">
            <a:extLst>
              <a:ext uri="{FF2B5EF4-FFF2-40B4-BE49-F238E27FC236}">
                <a16:creationId xmlns:a16="http://schemas.microsoft.com/office/drawing/2014/main" id="{2AB3C77D-28B6-7F3E-08F5-9DD983EB29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54216" y="3014518"/>
            <a:ext cx="914400" cy="914400"/>
          </a:xfrm>
          <a:prstGeom prst="rect">
            <a:avLst/>
          </a:prstGeom>
        </p:spPr>
      </p:pic>
      <p:sp>
        <p:nvSpPr>
          <p:cNvPr id="56" name="Rectangle : coins arrondis 55">
            <a:extLst>
              <a:ext uri="{FF2B5EF4-FFF2-40B4-BE49-F238E27FC236}">
                <a16:creationId xmlns:a16="http://schemas.microsoft.com/office/drawing/2014/main" id="{18A4AB4E-D999-5604-C206-F07F973E8D38}"/>
              </a:ext>
            </a:extLst>
          </p:cNvPr>
          <p:cNvSpPr/>
          <p:nvPr/>
        </p:nvSpPr>
        <p:spPr>
          <a:xfrm>
            <a:off x="7927254"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 avec coins arrondis en haut 56">
            <a:extLst>
              <a:ext uri="{FF2B5EF4-FFF2-40B4-BE49-F238E27FC236}">
                <a16:creationId xmlns:a16="http://schemas.microsoft.com/office/drawing/2014/main" id="{1DB1ED5D-9123-248C-565D-A4088E142F1A}"/>
              </a:ext>
            </a:extLst>
          </p:cNvPr>
          <p:cNvSpPr/>
          <p:nvPr/>
        </p:nvSpPr>
        <p:spPr>
          <a:xfrm rot="10800000">
            <a:off x="7945839"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BC92C523-1EFF-6E39-261A-4C6E5DC97C25}"/>
              </a:ext>
            </a:extLst>
          </p:cNvPr>
          <p:cNvSpPr txBox="1"/>
          <p:nvPr/>
        </p:nvSpPr>
        <p:spPr>
          <a:xfrm>
            <a:off x="7908795" y="4112498"/>
            <a:ext cx="132329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freshwater</a:t>
            </a:r>
          </a:p>
        </p:txBody>
      </p:sp>
      <p:pic>
        <p:nvPicPr>
          <p:cNvPr id="59" name="Graphique 58" descr="Algues marines avec un remplissage uni">
            <a:extLst>
              <a:ext uri="{FF2B5EF4-FFF2-40B4-BE49-F238E27FC236}">
                <a16:creationId xmlns:a16="http://schemas.microsoft.com/office/drawing/2014/main" id="{FD4C033D-0A97-49D0-EA41-0514657B1F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62173" y="3020601"/>
            <a:ext cx="914400" cy="914400"/>
          </a:xfrm>
          <a:prstGeom prst="rect">
            <a:avLst/>
          </a:prstGeom>
        </p:spPr>
      </p:pic>
      <p:sp>
        <p:nvSpPr>
          <p:cNvPr id="60" name="Rectangle : coins arrondis 59">
            <a:extLst>
              <a:ext uri="{FF2B5EF4-FFF2-40B4-BE49-F238E27FC236}">
                <a16:creationId xmlns:a16="http://schemas.microsoft.com/office/drawing/2014/main" id="{9DC5772E-7650-9E61-07C5-802AE0989D57}"/>
              </a:ext>
            </a:extLst>
          </p:cNvPr>
          <p:cNvSpPr/>
          <p:nvPr/>
        </p:nvSpPr>
        <p:spPr>
          <a:xfrm>
            <a:off x="4309227" y="4738126"/>
            <a:ext cx="1608094"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 avec coins arrondis en haut 60">
            <a:extLst>
              <a:ext uri="{FF2B5EF4-FFF2-40B4-BE49-F238E27FC236}">
                <a16:creationId xmlns:a16="http://schemas.microsoft.com/office/drawing/2014/main" id="{02B708E5-B0F0-0BEF-4274-8ADDFD7DBCAA}"/>
              </a:ext>
            </a:extLst>
          </p:cNvPr>
          <p:cNvSpPr/>
          <p:nvPr/>
        </p:nvSpPr>
        <p:spPr>
          <a:xfrm rot="10800000">
            <a:off x="4327812" y="5963845"/>
            <a:ext cx="1608095"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8C908C1C-095B-61C9-B97E-C88D127C72CD}"/>
              </a:ext>
            </a:extLst>
          </p:cNvPr>
          <p:cNvSpPr txBox="1"/>
          <p:nvPr/>
        </p:nvSpPr>
        <p:spPr>
          <a:xfrm>
            <a:off x="4303216" y="5980259"/>
            <a:ext cx="147178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non-cancer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3" name="Rectangle : coins arrondis 62">
            <a:extLst>
              <a:ext uri="{FF2B5EF4-FFF2-40B4-BE49-F238E27FC236}">
                <a16:creationId xmlns:a16="http://schemas.microsoft.com/office/drawing/2014/main" id="{6F0BEA14-8137-D787-3E9E-27F80CF25252}"/>
              </a:ext>
            </a:extLst>
          </p:cNvPr>
          <p:cNvSpPr/>
          <p:nvPr/>
        </p:nvSpPr>
        <p:spPr>
          <a:xfrm>
            <a:off x="6114624" y="4738126"/>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arrondis en haut 63">
            <a:extLst>
              <a:ext uri="{FF2B5EF4-FFF2-40B4-BE49-F238E27FC236}">
                <a16:creationId xmlns:a16="http://schemas.microsoft.com/office/drawing/2014/main" id="{39BB8BC4-4440-06C0-415F-16E5D84DB336}"/>
              </a:ext>
            </a:extLst>
          </p:cNvPr>
          <p:cNvSpPr/>
          <p:nvPr/>
        </p:nvSpPr>
        <p:spPr>
          <a:xfrm rot="10800000">
            <a:off x="6133209" y="5963845"/>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a:extLst>
              <a:ext uri="{FF2B5EF4-FFF2-40B4-BE49-F238E27FC236}">
                <a16:creationId xmlns:a16="http://schemas.microsoft.com/office/drawing/2014/main" id="{8A33EDB5-357B-BDD3-521E-64464671E854}"/>
              </a:ext>
            </a:extLst>
          </p:cNvPr>
          <p:cNvSpPr txBox="1"/>
          <p:nvPr/>
        </p:nvSpPr>
        <p:spPr>
          <a:xfrm>
            <a:off x="6103737" y="5980259"/>
            <a:ext cx="1286599"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terrestrial</a:t>
            </a:r>
          </a:p>
        </p:txBody>
      </p:sp>
      <p:pic>
        <p:nvPicPr>
          <p:cNvPr id="66" name="Graphique 65">
            <a:extLst>
              <a:ext uri="{FF2B5EF4-FFF2-40B4-BE49-F238E27FC236}">
                <a16:creationId xmlns:a16="http://schemas.microsoft.com/office/drawing/2014/main" id="{F2A70858-F1B7-7857-357E-117A2320633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34471" y="5006869"/>
            <a:ext cx="968400" cy="774720"/>
          </a:xfrm>
          <a:prstGeom prst="rect">
            <a:avLst/>
          </a:prstGeom>
        </p:spPr>
      </p:pic>
      <p:sp>
        <p:nvSpPr>
          <p:cNvPr id="67" name="Rectangle : coins arrondis 66">
            <a:extLst>
              <a:ext uri="{FF2B5EF4-FFF2-40B4-BE49-F238E27FC236}">
                <a16:creationId xmlns:a16="http://schemas.microsoft.com/office/drawing/2014/main" id="{427D4CB3-C369-1778-8B48-4512DB4A6C4B}"/>
              </a:ext>
            </a:extLst>
          </p:cNvPr>
          <p:cNvSpPr/>
          <p:nvPr/>
        </p:nvSpPr>
        <p:spPr>
          <a:xfrm>
            <a:off x="712232"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 avec coins arrondis en haut 67">
            <a:extLst>
              <a:ext uri="{FF2B5EF4-FFF2-40B4-BE49-F238E27FC236}">
                <a16:creationId xmlns:a16="http://schemas.microsoft.com/office/drawing/2014/main" id="{25D7B7CE-3B58-282C-2FCE-B7EFF3F7FA3F}"/>
              </a:ext>
            </a:extLst>
          </p:cNvPr>
          <p:cNvSpPr/>
          <p:nvPr/>
        </p:nvSpPr>
        <p:spPr>
          <a:xfrm rot="10800000">
            <a:off x="730817"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D5AF92B0-B40F-72DC-9775-5B966230F734}"/>
              </a:ext>
            </a:extLst>
          </p:cNvPr>
          <p:cNvSpPr txBox="1"/>
          <p:nvPr/>
        </p:nvSpPr>
        <p:spPr>
          <a:xfrm>
            <a:off x="693650" y="4161910"/>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Land use</a:t>
            </a:r>
          </a:p>
        </p:txBody>
      </p:sp>
      <p:grpSp>
        <p:nvGrpSpPr>
          <p:cNvPr id="70" name="Groupe 69">
            <a:extLst>
              <a:ext uri="{FF2B5EF4-FFF2-40B4-BE49-F238E27FC236}">
                <a16:creationId xmlns:a16="http://schemas.microsoft.com/office/drawing/2014/main" id="{DD9A3A88-5074-A38A-5AA5-72E774814618}"/>
              </a:ext>
            </a:extLst>
          </p:cNvPr>
          <p:cNvGrpSpPr/>
          <p:nvPr/>
        </p:nvGrpSpPr>
        <p:grpSpPr>
          <a:xfrm>
            <a:off x="761805" y="3304334"/>
            <a:ext cx="1512000" cy="762204"/>
            <a:chOff x="790661" y="3514546"/>
            <a:chExt cx="1343794" cy="715515"/>
          </a:xfrm>
          <a:solidFill>
            <a:schemeClr val="accent6">
              <a:lumMod val="75000"/>
            </a:schemeClr>
          </a:solidFill>
        </p:grpSpPr>
        <p:sp>
          <p:nvSpPr>
            <p:cNvPr id="71" name="Forme libre 220">
              <a:extLst>
                <a:ext uri="{FF2B5EF4-FFF2-40B4-BE49-F238E27FC236}">
                  <a16:creationId xmlns:a16="http://schemas.microsoft.com/office/drawing/2014/main" id="{FDBA392E-F96A-B772-ED23-16F5F282EA89}"/>
                </a:ext>
              </a:extLst>
            </p:cNvPr>
            <p:cNvSpPr/>
            <p:nvPr/>
          </p:nvSpPr>
          <p:spPr>
            <a:xfrm>
              <a:off x="1242973" y="3998795"/>
              <a:ext cx="891482" cy="231266"/>
            </a:xfrm>
            <a:custGeom>
              <a:avLst/>
              <a:gdLst>
                <a:gd name="connsiteX0" fmla="*/ 27392 w 891482"/>
                <a:gd name="connsiteY0" fmla="*/ 220058 h 231266"/>
                <a:gd name="connsiteX1" fmla="*/ 0 w 891482"/>
                <a:gd name="connsiteY1" fmla="*/ 231267 h 231266"/>
                <a:gd name="connsiteX2" fmla="*/ 377778 w 891482"/>
                <a:gd name="connsiteY2" fmla="*/ 231267 h 231266"/>
                <a:gd name="connsiteX3" fmla="*/ 379137 w 891482"/>
                <a:gd name="connsiteY3" fmla="*/ 230873 h 231266"/>
                <a:gd name="connsiteX4" fmla="*/ 885029 w 891482"/>
                <a:gd name="connsiteY4" fmla="*/ 123694 h 231266"/>
                <a:gd name="connsiteX5" fmla="*/ 891482 w 891482"/>
                <a:gd name="connsiteY5" fmla="*/ 122824 h 231266"/>
                <a:gd name="connsiteX6" fmla="*/ 891482 w 891482"/>
                <a:gd name="connsiteY6" fmla="*/ 0 h 231266"/>
                <a:gd name="connsiteX7" fmla="*/ 882451 w 891482"/>
                <a:gd name="connsiteY7" fmla="*/ 1085 h 231266"/>
                <a:gd name="connsiteX8" fmla="*/ 27392 w 891482"/>
                <a:gd name="connsiteY8" fmla="*/ 220058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482" h="231266">
                  <a:moveTo>
                    <a:pt x="27392" y="220058"/>
                  </a:moveTo>
                  <a:lnTo>
                    <a:pt x="0" y="231267"/>
                  </a:lnTo>
                  <a:lnTo>
                    <a:pt x="377778" y="231267"/>
                  </a:lnTo>
                  <a:lnTo>
                    <a:pt x="379137" y="230873"/>
                  </a:lnTo>
                  <a:cubicBezTo>
                    <a:pt x="542871" y="182842"/>
                    <a:pt x="712283" y="146950"/>
                    <a:pt x="885029" y="123694"/>
                  </a:cubicBezTo>
                  <a:lnTo>
                    <a:pt x="891482" y="122824"/>
                  </a:lnTo>
                  <a:lnTo>
                    <a:pt x="891482" y="0"/>
                  </a:lnTo>
                  <a:lnTo>
                    <a:pt x="882451" y="1085"/>
                  </a:lnTo>
                  <a:cubicBezTo>
                    <a:pt x="583302" y="36796"/>
                    <a:pt x="294213" y="110829"/>
                    <a:pt x="27392" y="220058"/>
                  </a:cubicBezTo>
                  <a:close/>
                </a:path>
              </a:pathLst>
            </a:custGeom>
            <a:grpFill/>
            <a:ln w="15577" cap="flat">
              <a:noFill/>
              <a:prstDash val="solid"/>
              <a:miter/>
            </a:ln>
          </p:spPr>
          <p:txBody>
            <a:bodyPr rtlCol="0" anchor="ctr"/>
            <a:lstStyle/>
            <a:p>
              <a:endParaRPr lang="fr-FR"/>
            </a:p>
          </p:txBody>
        </p:sp>
        <p:sp>
          <p:nvSpPr>
            <p:cNvPr id="72" name="Forme libre 221">
              <a:extLst>
                <a:ext uri="{FF2B5EF4-FFF2-40B4-BE49-F238E27FC236}">
                  <a16:creationId xmlns:a16="http://schemas.microsoft.com/office/drawing/2014/main" id="{1B64C175-34EF-0371-0749-34C99737AD0D}"/>
                </a:ext>
              </a:extLst>
            </p:cNvPr>
            <p:cNvSpPr/>
            <p:nvPr/>
          </p:nvSpPr>
          <p:spPr>
            <a:xfrm>
              <a:off x="1710332" y="4145838"/>
              <a:ext cx="424123" cy="84223"/>
            </a:xfrm>
            <a:custGeom>
              <a:avLst/>
              <a:gdLst>
                <a:gd name="connsiteX0" fmla="*/ 46236 w 424123"/>
                <a:gd name="connsiteY0" fmla="*/ 72597 h 84223"/>
                <a:gd name="connsiteX1" fmla="*/ 0 w 424123"/>
                <a:gd name="connsiteY1" fmla="*/ 84224 h 84223"/>
                <a:gd name="connsiteX2" fmla="*/ 424123 w 424123"/>
                <a:gd name="connsiteY2" fmla="*/ 84224 h 84223"/>
                <a:gd name="connsiteX3" fmla="*/ 424123 w 424123"/>
                <a:gd name="connsiteY3" fmla="*/ 0 h 84223"/>
                <a:gd name="connsiteX4" fmla="*/ 414936 w 424123"/>
                <a:gd name="connsiteY4" fmla="*/ 1192 h 84223"/>
                <a:gd name="connsiteX5" fmla="*/ 46236 w 424123"/>
                <a:gd name="connsiteY5" fmla="*/ 72597 h 8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23" h="84223">
                  <a:moveTo>
                    <a:pt x="46236" y="72597"/>
                  </a:moveTo>
                  <a:lnTo>
                    <a:pt x="0" y="84224"/>
                  </a:lnTo>
                  <a:lnTo>
                    <a:pt x="424123" y="84224"/>
                  </a:lnTo>
                  <a:lnTo>
                    <a:pt x="424123" y="0"/>
                  </a:lnTo>
                  <a:lnTo>
                    <a:pt x="414936" y="1192"/>
                  </a:lnTo>
                  <a:cubicBezTo>
                    <a:pt x="289994" y="18370"/>
                    <a:pt x="166791" y="42230"/>
                    <a:pt x="46236" y="72597"/>
                  </a:cubicBezTo>
                  <a:close/>
                </a:path>
              </a:pathLst>
            </a:custGeom>
            <a:grpFill/>
            <a:ln w="15577" cap="flat">
              <a:noFill/>
              <a:prstDash val="solid"/>
              <a:miter/>
            </a:ln>
          </p:spPr>
          <p:txBody>
            <a:bodyPr rtlCol="0" anchor="ctr"/>
            <a:lstStyle/>
            <a:p>
              <a:endParaRPr lang="fr-FR"/>
            </a:p>
          </p:txBody>
        </p:sp>
        <p:sp>
          <p:nvSpPr>
            <p:cNvPr id="73" name="Forme libre 222">
              <a:extLst>
                <a:ext uri="{FF2B5EF4-FFF2-40B4-BE49-F238E27FC236}">
                  <a16:creationId xmlns:a16="http://schemas.microsoft.com/office/drawing/2014/main" id="{40A18348-EBD3-7067-3D39-FDA41800B0CC}"/>
                </a:ext>
              </a:extLst>
            </p:cNvPr>
            <p:cNvSpPr/>
            <p:nvPr/>
          </p:nvSpPr>
          <p:spPr>
            <a:xfrm>
              <a:off x="880008" y="3638909"/>
              <a:ext cx="1254447" cy="591105"/>
            </a:xfrm>
            <a:custGeom>
              <a:avLst/>
              <a:gdLst>
                <a:gd name="connsiteX0" fmla="*/ 1245603 w 1254447"/>
                <a:gd name="connsiteY0" fmla="*/ 210876 h 591105"/>
                <a:gd name="connsiteX1" fmla="*/ 1051316 w 1254447"/>
                <a:gd name="connsiteY1" fmla="*/ 236382 h 591105"/>
                <a:gd name="connsiteX2" fmla="*/ 1051316 w 1254447"/>
                <a:gd name="connsiteY2" fmla="*/ 172419 h 591105"/>
                <a:gd name="connsiteX3" fmla="*/ 1128303 w 1254447"/>
                <a:gd name="connsiteY3" fmla="*/ 153339 h 591105"/>
                <a:gd name="connsiteX4" fmla="*/ 1152428 w 1254447"/>
                <a:gd name="connsiteY4" fmla="*/ 89757 h 591105"/>
                <a:gd name="connsiteX5" fmla="*/ 1068238 w 1254447"/>
                <a:gd name="connsiteY5" fmla="*/ 105748 h 591105"/>
                <a:gd name="connsiteX6" fmla="*/ 1051316 w 1254447"/>
                <a:gd name="connsiteY6" fmla="*/ 125221 h 591105"/>
                <a:gd name="connsiteX7" fmla="*/ 1051316 w 1254447"/>
                <a:gd name="connsiteY7" fmla="*/ 108252 h 591105"/>
                <a:gd name="connsiteX8" fmla="*/ 1079676 w 1254447"/>
                <a:gd name="connsiteY8" fmla="*/ 61746 h 591105"/>
                <a:gd name="connsiteX9" fmla="*/ 1036331 w 1254447"/>
                <a:gd name="connsiteY9" fmla="*/ 0 h 591105"/>
                <a:gd name="connsiteX10" fmla="*/ 992986 w 1254447"/>
                <a:gd name="connsiteY10" fmla="*/ 61734 h 591105"/>
                <a:gd name="connsiteX11" fmla="*/ 1020065 w 1254447"/>
                <a:gd name="connsiteY11" fmla="*/ 107215 h 591105"/>
                <a:gd name="connsiteX12" fmla="*/ 1020065 w 1254447"/>
                <a:gd name="connsiteY12" fmla="*/ 107215 h 591105"/>
                <a:gd name="connsiteX13" fmla="*/ 1020065 w 1254447"/>
                <a:gd name="connsiteY13" fmla="*/ 125221 h 591105"/>
                <a:gd name="connsiteX14" fmla="*/ 1003142 w 1254447"/>
                <a:gd name="connsiteY14" fmla="*/ 105748 h 591105"/>
                <a:gd name="connsiteX15" fmla="*/ 918952 w 1254447"/>
                <a:gd name="connsiteY15" fmla="*/ 89852 h 591105"/>
                <a:gd name="connsiteX16" fmla="*/ 943078 w 1254447"/>
                <a:gd name="connsiteY16" fmla="*/ 153435 h 591105"/>
                <a:gd name="connsiteX17" fmla="*/ 1020065 w 1254447"/>
                <a:gd name="connsiteY17" fmla="*/ 172419 h 591105"/>
                <a:gd name="connsiteX18" fmla="*/ 1020065 w 1254447"/>
                <a:gd name="connsiteY18" fmla="*/ 241391 h 591105"/>
                <a:gd name="connsiteX19" fmla="*/ 19876 w 1254447"/>
                <a:gd name="connsiteY19" fmla="*/ 580290 h 591105"/>
                <a:gd name="connsiteX20" fmla="*/ 0 w 1254447"/>
                <a:gd name="connsiteY20" fmla="*/ 591105 h 591105"/>
                <a:gd name="connsiteX21" fmla="*/ 299854 w 1254447"/>
                <a:gd name="connsiteY21" fmla="*/ 591105 h 591105"/>
                <a:gd name="connsiteX22" fmla="*/ 301666 w 1254447"/>
                <a:gd name="connsiteY22" fmla="*/ 590306 h 591105"/>
                <a:gd name="connsiteX23" fmla="*/ 1247822 w 1254447"/>
                <a:gd name="connsiteY23" fmla="*/ 336645 h 591105"/>
                <a:gd name="connsiteX24" fmla="*/ 1254447 w 1254447"/>
                <a:gd name="connsiteY24" fmla="*/ 335870 h 591105"/>
                <a:gd name="connsiteX25" fmla="*/ 1254447 w 1254447"/>
                <a:gd name="connsiteY25" fmla="*/ 209981 h 5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4447" h="591105">
                  <a:moveTo>
                    <a:pt x="1245603" y="210876"/>
                  </a:moveTo>
                  <a:cubicBezTo>
                    <a:pt x="1180414" y="217494"/>
                    <a:pt x="1115646" y="226163"/>
                    <a:pt x="1051316" y="236382"/>
                  </a:cubicBezTo>
                  <a:lnTo>
                    <a:pt x="1051316" y="172419"/>
                  </a:lnTo>
                  <a:cubicBezTo>
                    <a:pt x="1069801" y="172097"/>
                    <a:pt x="1106552" y="169342"/>
                    <a:pt x="1128303" y="153339"/>
                  </a:cubicBezTo>
                  <a:cubicBezTo>
                    <a:pt x="1158225" y="131398"/>
                    <a:pt x="1152428" y="89757"/>
                    <a:pt x="1152428" y="89757"/>
                  </a:cubicBezTo>
                  <a:cubicBezTo>
                    <a:pt x="1152428" y="89757"/>
                    <a:pt x="1098192" y="83795"/>
                    <a:pt x="1068238" y="105748"/>
                  </a:cubicBezTo>
                  <a:cubicBezTo>
                    <a:pt x="1060950" y="111312"/>
                    <a:pt x="1055197" y="117934"/>
                    <a:pt x="1051316" y="125221"/>
                  </a:cubicBezTo>
                  <a:lnTo>
                    <a:pt x="1051316" y="108252"/>
                  </a:lnTo>
                  <a:cubicBezTo>
                    <a:pt x="1067829" y="95879"/>
                    <a:pt x="1077906" y="79356"/>
                    <a:pt x="1079676" y="61746"/>
                  </a:cubicBezTo>
                  <a:cubicBezTo>
                    <a:pt x="1079676" y="30074"/>
                    <a:pt x="1036331" y="0"/>
                    <a:pt x="1036331" y="0"/>
                  </a:cubicBezTo>
                  <a:cubicBezTo>
                    <a:pt x="1036331" y="0"/>
                    <a:pt x="992986" y="30074"/>
                    <a:pt x="992986" y="61734"/>
                  </a:cubicBezTo>
                  <a:cubicBezTo>
                    <a:pt x="994609" y="78874"/>
                    <a:pt x="1004214" y="95007"/>
                    <a:pt x="1020065" y="107215"/>
                  </a:cubicBezTo>
                  <a:lnTo>
                    <a:pt x="1020065" y="107215"/>
                  </a:lnTo>
                  <a:lnTo>
                    <a:pt x="1020065" y="125221"/>
                  </a:lnTo>
                  <a:cubicBezTo>
                    <a:pt x="1016183" y="117934"/>
                    <a:pt x="1010430" y="111312"/>
                    <a:pt x="1003142" y="105748"/>
                  </a:cubicBezTo>
                  <a:cubicBezTo>
                    <a:pt x="973235" y="83795"/>
                    <a:pt x="918952" y="89852"/>
                    <a:pt x="918952" y="89852"/>
                  </a:cubicBezTo>
                  <a:cubicBezTo>
                    <a:pt x="918952" y="89852"/>
                    <a:pt x="913155" y="131493"/>
                    <a:pt x="943078" y="153435"/>
                  </a:cubicBezTo>
                  <a:cubicBezTo>
                    <a:pt x="964828" y="169390"/>
                    <a:pt x="1001580" y="172144"/>
                    <a:pt x="1020065" y="172419"/>
                  </a:cubicBezTo>
                  <a:lnTo>
                    <a:pt x="1020065" y="241391"/>
                  </a:lnTo>
                  <a:cubicBezTo>
                    <a:pt x="660233" y="301959"/>
                    <a:pt x="320071" y="417216"/>
                    <a:pt x="19876" y="580290"/>
                  </a:cubicBezTo>
                  <a:lnTo>
                    <a:pt x="0" y="591105"/>
                  </a:lnTo>
                  <a:lnTo>
                    <a:pt x="299854" y="591105"/>
                  </a:lnTo>
                  <a:lnTo>
                    <a:pt x="301666" y="590306"/>
                  </a:lnTo>
                  <a:cubicBezTo>
                    <a:pt x="593682" y="461661"/>
                    <a:pt x="914538" y="375641"/>
                    <a:pt x="1247822" y="336645"/>
                  </a:cubicBezTo>
                  <a:lnTo>
                    <a:pt x="1254447" y="335870"/>
                  </a:lnTo>
                  <a:lnTo>
                    <a:pt x="1254447" y="209981"/>
                  </a:lnTo>
                  <a:close/>
                </a:path>
              </a:pathLst>
            </a:custGeom>
            <a:grpFill/>
            <a:ln w="15577" cap="flat">
              <a:noFill/>
              <a:prstDash val="solid"/>
              <a:miter/>
            </a:ln>
          </p:spPr>
          <p:txBody>
            <a:bodyPr rtlCol="0" anchor="ctr"/>
            <a:lstStyle/>
            <a:p>
              <a:endParaRPr lang="fr-FR"/>
            </a:p>
          </p:txBody>
        </p:sp>
        <p:sp>
          <p:nvSpPr>
            <p:cNvPr id="74" name="Forme libre 224">
              <a:extLst>
                <a:ext uri="{FF2B5EF4-FFF2-40B4-BE49-F238E27FC236}">
                  <a16:creationId xmlns:a16="http://schemas.microsoft.com/office/drawing/2014/main" id="{32C7AC3E-D737-710F-99F5-DCAA97380657}"/>
                </a:ext>
              </a:extLst>
            </p:cNvPr>
            <p:cNvSpPr/>
            <p:nvPr/>
          </p:nvSpPr>
          <p:spPr>
            <a:xfrm>
              <a:off x="790739" y="4150548"/>
              <a:ext cx="132269" cy="79513"/>
            </a:xfrm>
            <a:custGeom>
              <a:avLst/>
              <a:gdLst>
                <a:gd name="connsiteX0" fmla="*/ 132270 w 132269"/>
                <a:gd name="connsiteY0" fmla="*/ 12163 h 79513"/>
                <a:gd name="connsiteX1" fmla="*/ 112504 w 132269"/>
                <a:gd name="connsiteY1" fmla="*/ 10041 h 79513"/>
                <a:gd name="connsiteX2" fmla="*/ 0 w 132269"/>
                <a:gd name="connsiteY2" fmla="*/ 0 h 79513"/>
                <a:gd name="connsiteX3" fmla="*/ 0 w 132269"/>
                <a:gd name="connsiteY3" fmla="*/ 79514 h 79513"/>
                <a:gd name="connsiteX4" fmla="*/ 11266 w 132269"/>
                <a:gd name="connsiteY4" fmla="*/ 79514 h 79513"/>
                <a:gd name="connsiteX5" fmla="*/ 13360 w 132269"/>
                <a:gd name="connsiteY5" fmla="*/ 78321 h 79513"/>
                <a:gd name="connsiteX6" fmla="*/ 115926 w 132269"/>
                <a:gd name="connsiteY6" fmla="*/ 20880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69" h="79513">
                  <a:moveTo>
                    <a:pt x="132270" y="12163"/>
                  </a:moveTo>
                  <a:lnTo>
                    <a:pt x="112504" y="10041"/>
                  </a:lnTo>
                  <a:cubicBezTo>
                    <a:pt x="78534" y="6392"/>
                    <a:pt x="42439" y="3184"/>
                    <a:pt x="0" y="0"/>
                  </a:cubicBezTo>
                  <a:lnTo>
                    <a:pt x="0" y="79514"/>
                  </a:lnTo>
                  <a:lnTo>
                    <a:pt x="11266" y="79514"/>
                  </a:lnTo>
                  <a:lnTo>
                    <a:pt x="13360" y="78321"/>
                  </a:lnTo>
                  <a:cubicBezTo>
                    <a:pt x="53049" y="55152"/>
                    <a:pt x="85643" y="36895"/>
                    <a:pt x="115926" y="20880"/>
                  </a:cubicBezTo>
                  <a:close/>
                </a:path>
              </a:pathLst>
            </a:custGeom>
            <a:grpFill/>
            <a:ln w="15577" cap="flat">
              <a:noFill/>
              <a:prstDash val="solid"/>
              <a:miter/>
            </a:ln>
          </p:spPr>
          <p:txBody>
            <a:bodyPr rtlCol="0" anchor="ctr"/>
            <a:lstStyle/>
            <a:p>
              <a:endParaRPr lang="fr-FR"/>
            </a:p>
          </p:txBody>
        </p:sp>
        <p:sp>
          <p:nvSpPr>
            <p:cNvPr id="75" name="Forme libre 225">
              <a:extLst>
                <a:ext uri="{FF2B5EF4-FFF2-40B4-BE49-F238E27FC236}">
                  <a16:creationId xmlns:a16="http://schemas.microsoft.com/office/drawing/2014/main" id="{380EABC0-4A1B-4EE1-F693-FC8D8712D190}"/>
                </a:ext>
              </a:extLst>
            </p:cNvPr>
            <p:cNvSpPr/>
            <p:nvPr/>
          </p:nvSpPr>
          <p:spPr>
            <a:xfrm>
              <a:off x="790661" y="3867170"/>
              <a:ext cx="593378" cy="174445"/>
            </a:xfrm>
            <a:custGeom>
              <a:avLst/>
              <a:gdLst>
                <a:gd name="connsiteX0" fmla="*/ 395138 w 593378"/>
                <a:gd name="connsiteY0" fmla="*/ 174446 h 174445"/>
                <a:gd name="connsiteX1" fmla="*/ 397825 w 593378"/>
                <a:gd name="connsiteY1" fmla="*/ 173361 h 174445"/>
                <a:gd name="connsiteX2" fmla="*/ 574972 w 593378"/>
                <a:gd name="connsiteY2" fmla="*/ 107847 h 174445"/>
                <a:gd name="connsiteX3" fmla="*/ 593379 w 593378"/>
                <a:gd name="connsiteY3" fmla="*/ 101658 h 174445"/>
                <a:gd name="connsiteX4" fmla="*/ 574331 w 593378"/>
                <a:gd name="connsiteY4" fmla="*/ 96792 h 174445"/>
                <a:gd name="connsiteX5" fmla="*/ 0 w 593378"/>
                <a:gd name="connsiteY5" fmla="*/ 0 h 174445"/>
                <a:gd name="connsiteX6" fmla="*/ 0 w 593378"/>
                <a:gd name="connsiteY6" fmla="*/ 118913 h 174445"/>
                <a:gd name="connsiteX7" fmla="*/ 392200 w 593378"/>
                <a:gd name="connsiteY7" fmla="*/ 173862 h 17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78" h="174445">
                  <a:moveTo>
                    <a:pt x="395138" y="174446"/>
                  </a:moveTo>
                  <a:lnTo>
                    <a:pt x="397825" y="173361"/>
                  </a:lnTo>
                  <a:cubicBezTo>
                    <a:pt x="455765" y="149953"/>
                    <a:pt x="515361" y="127916"/>
                    <a:pt x="574972" y="107847"/>
                  </a:cubicBezTo>
                  <a:lnTo>
                    <a:pt x="593379" y="101658"/>
                  </a:lnTo>
                  <a:lnTo>
                    <a:pt x="574331" y="96792"/>
                  </a:lnTo>
                  <a:cubicBezTo>
                    <a:pt x="388000" y="48876"/>
                    <a:pt x="195444" y="16424"/>
                    <a:pt x="0" y="0"/>
                  </a:cubicBezTo>
                  <a:lnTo>
                    <a:pt x="0" y="118913"/>
                  </a:lnTo>
                  <a:cubicBezTo>
                    <a:pt x="132290" y="130034"/>
                    <a:pt x="263362" y="148398"/>
                    <a:pt x="392200" y="173862"/>
                  </a:cubicBezTo>
                  <a:close/>
                </a:path>
              </a:pathLst>
            </a:custGeom>
            <a:grpFill/>
            <a:ln w="15577" cap="flat">
              <a:noFill/>
              <a:prstDash val="solid"/>
              <a:miter/>
            </a:ln>
          </p:spPr>
          <p:txBody>
            <a:bodyPr rtlCol="0" anchor="ctr"/>
            <a:lstStyle/>
            <a:p>
              <a:endParaRPr lang="fr-FR"/>
            </a:p>
          </p:txBody>
        </p:sp>
        <p:sp>
          <p:nvSpPr>
            <p:cNvPr id="76" name="Forme libre 226">
              <a:extLst>
                <a:ext uri="{FF2B5EF4-FFF2-40B4-BE49-F238E27FC236}">
                  <a16:creationId xmlns:a16="http://schemas.microsoft.com/office/drawing/2014/main" id="{D935015D-5866-5EE1-8818-54C205EC3293}"/>
                </a:ext>
              </a:extLst>
            </p:cNvPr>
            <p:cNvSpPr/>
            <p:nvPr/>
          </p:nvSpPr>
          <p:spPr>
            <a:xfrm>
              <a:off x="790661" y="3514546"/>
              <a:ext cx="850949" cy="440723"/>
            </a:xfrm>
            <a:custGeom>
              <a:avLst/>
              <a:gdLst>
                <a:gd name="connsiteX0" fmla="*/ 265634 w 850949"/>
                <a:gd name="connsiteY0" fmla="*/ 172466 h 440723"/>
                <a:gd name="connsiteX1" fmla="*/ 265634 w 850949"/>
                <a:gd name="connsiteY1" fmla="*/ 237682 h 440723"/>
                <a:gd name="connsiteX2" fmla="*/ 0 w 850949"/>
                <a:gd name="connsiteY2" fmla="*/ 207549 h 440723"/>
                <a:gd name="connsiteX3" fmla="*/ 0 w 850949"/>
                <a:gd name="connsiteY3" fmla="*/ 328679 h 440723"/>
                <a:gd name="connsiteX4" fmla="*/ 632833 w 850949"/>
                <a:gd name="connsiteY4" fmla="*/ 439948 h 440723"/>
                <a:gd name="connsiteX5" fmla="*/ 635661 w 850949"/>
                <a:gd name="connsiteY5" fmla="*/ 440723 h 440723"/>
                <a:gd name="connsiteX6" fmla="*/ 638443 w 850949"/>
                <a:gd name="connsiteY6" fmla="*/ 439877 h 440723"/>
                <a:gd name="connsiteX7" fmla="*/ 831543 w 850949"/>
                <a:gd name="connsiteY7" fmla="*/ 385596 h 440723"/>
                <a:gd name="connsiteX8" fmla="*/ 850950 w 850949"/>
                <a:gd name="connsiteY8" fmla="*/ 380766 h 440723"/>
                <a:gd name="connsiteX9" fmla="*/ 832199 w 850949"/>
                <a:gd name="connsiteY9" fmla="*/ 374482 h 440723"/>
                <a:gd name="connsiteX10" fmla="*/ 296885 w 850949"/>
                <a:gd name="connsiteY10" fmla="*/ 242655 h 440723"/>
                <a:gd name="connsiteX11" fmla="*/ 296885 w 850949"/>
                <a:gd name="connsiteY11" fmla="*/ 172466 h 440723"/>
                <a:gd name="connsiteX12" fmla="*/ 373872 w 850949"/>
                <a:gd name="connsiteY12" fmla="*/ 153387 h 440723"/>
                <a:gd name="connsiteX13" fmla="*/ 397997 w 850949"/>
                <a:gd name="connsiteY13" fmla="*/ 89817 h 440723"/>
                <a:gd name="connsiteX14" fmla="*/ 313807 w 850949"/>
                <a:gd name="connsiteY14" fmla="*/ 105748 h 440723"/>
                <a:gd name="connsiteX15" fmla="*/ 296885 w 850949"/>
                <a:gd name="connsiteY15" fmla="*/ 125221 h 440723"/>
                <a:gd name="connsiteX16" fmla="*/ 296885 w 850949"/>
                <a:gd name="connsiteY16" fmla="*/ 108252 h 440723"/>
                <a:gd name="connsiteX17" fmla="*/ 325245 w 850949"/>
                <a:gd name="connsiteY17" fmla="*/ 61746 h 440723"/>
                <a:gd name="connsiteX18" fmla="*/ 281900 w 850949"/>
                <a:gd name="connsiteY18" fmla="*/ 0 h 440723"/>
                <a:gd name="connsiteX19" fmla="*/ 238555 w 850949"/>
                <a:gd name="connsiteY19" fmla="*/ 61746 h 440723"/>
                <a:gd name="connsiteX20" fmla="*/ 265634 w 850949"/>
                <a:gd name="connsiteY20" fmla="*/ 107179 h 440723"/>
                <a:gd name="connsiteX21" fmla="*/ 265634 w 850949"/>
                <a:gd name="connsiteY21" fmla="*/ 107179 h 440723"/>
                <a:gd name="connsiteX22" fmla="*/ 265634 w 850949"/>
                <a:gd name="connsiteY22" fmla="*/ 125173 h 440723"/>
                <a:gd name="connsiteX23" fmla="*/ 248711 w 850949"/>
                <a:gd name="connsiteY23" fmla="*/ 105700 h 440723"/>
                <a:gd name="connsiteX24" fmla="*/ 164521 w 850949"/>
                <a:gd name="connsiteY24" fmla="*/ 89817 h 440723"/>
                <a:gd name="connsiteX25" fmla="*/ 188647 w 850949"/>
                <a:gd name="connsiteY25" fmla="*/ 153387 h 440723"/>
                <a:gd name="connsiteX26" fmla="*/ 265634 w 850949"/>
                <a:gd name="connsiteY26" fmla="*/ 172466 h 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0949" h="440723">
                  <a:moveTo>
                    <a:pt x="265634" y="172466"/>
                  </a:moveTo>
                  <a:lnTo>
                    <a:pt x="265634" y="237682"/>
                  </a:lnTo>
                  <a:cubicBezTo>
                    <a:pt x="177985" y="224327"/>
                    <a:pt x="89440" y="214283"/>
                    <a:pt x="0" y="207549"/>
                  </a:cubicBezTo>
                  <a:lnTo>
                    <a:pt x="0" y="328679"/>
                  </a:lnTo>
                  <a:cubicBezTo>
                    <a:pt x="215932" y="346703"/>
                    <a:pt x="428336" y="384049"/>
                    <a:pt x="632833" y="439948"/>
                  </a:cubicBezTo>
                  <a:lnTo>
                    <a:pt x="635661" y="440723"/>
                  </a:lnTo>
                  <a:lnTo>
                    <a:pt x="638443" y="439877"/>
                  </a:lnTo>
                  <a:cubicBezTo>
                    <a:pt x="701648" y="420034"/>
                    <a:pt x="766572" y="401718"/>
                    <a:pt x="831543" y="385596"/>
                  </a:cubicBezTo>
                  <a:lnTo>
                    <a:pt x="850950" y="380766"/>
                  </a:lnTo>
                  <a:lnTo>
                    <a:pt x="832199" y="374482"/>
                  </a:lnTo>
                  <a:cubicBezTo>
                    <a:pt x="660204" y="316551"/>
                    <a:pt x="480809" y="272372"/>
                    <a:pt x="296885" y="242655"/>
                  </a:cubicBezTo>
                  <a:lnTo>
                    <a:pt x="296885" y="172466"/>
                  </a:lnTo>
                  <a:cubicBezTo>
                    <a:pt x="315370" y="172144"/>
                    <a:pt x="352121" y="169402"/>
                    <a:pt x="373872" y="153387"/>
                  </a:cubicBezTo>
                  <a:cubicBezTo>
                    <a:pt x="403794" y="131445"/>
                    <a:pt x="397997" y="89817"/>
                    <a:pt x="397997" y="89817"/>
                  </a:cubicBezTo>
                  <a:cubicBezTo>
                    <a:pt x="397997" y="89817"/>
                    <a:pt x="343761" y="83806"/>
                    <a:pt x="313807" y="105748"/>
                  </a:cubicBezTo>
                  <a:cubicBezTo>
                    <a:pt x="306524" y="111314"/>
                    <a:pt x="300769" y="117935"/>
                    <a:pt x="296885" y="125221"/>
                  </a:cubicBezTo>
                  <a:lnTo>
                    <a:pt x="296885" y="108252"/>
                  </a:lnTo>
                  <a:cubicBezTo>
                    <a:pt x="313401" y="95880"/>
                    <a:pt x="323478" y="79356"/>
                    <a:pt x="325245" y="61746"/>
                  </a:cubicBezTo>
                  <a:cubicBezTo>
                    <a:pt x="325245" y="30086"/>
                    <a:pt x="281900" y="0"/>
                    <a:pt x="281900" y="0"/>
                  </a:cubicBezTo>
                  <a:cubicBezTo>
                    <a:pt x="281900" y="0"/>
                    <a:pt x="238555" y="30086"/>
                    <a:pt x="238555" y="61746"/>
                  </a:cubicBezTo>
                  <a:cubicBezTo>
                    <a:pt x="240192" y="78870"/>
                    <a:pt x="249797" y="94983"/>
                    <a:pt x="265634" y="107179"/>
                  </a:cubicBezTo>
                  <a:lnTo>
                    <a:pt x="265634" y="107179"/>
                  </a:lnTo>
                  <a:lnTo>
                    <a:pt x="265634" y="125173"/>
                  </a:lnTo>
                  <a:cubicBezTo>
                    <a:pt x="261749" y="117887"/>
                    <a:pt x="255994" y="111267"/>
                    <a:pt x="248711" y="105700"/>
                  </a:cubicBezTo>
                  <a:cubicBezTo>
                    <a:pt x="218804" y="83759"/>
                    <a:pt x="164521" y="89817"/>
                    <a:pt x="164521" y="89817"/>
                  </a:cubicBezTo>
                  <a:cubicBezTo>
                    <a:pt x="164521" y="89817"/>
                    <a:pt x="158724" y="131445"/>
                    <a:pt x="188647" y="153387"/>
                  </a:cubicBezTo>
                  <a:cubicBezTo>
                    <a:pt x="210398" y="169402"/>
                    <a:pt x="247149" y="172144"/>
                    <a:pt x="265634" y="172466"/>
                  </a:cubicBezTo>
                  <a:close/>
                </a:path>
              </a:pathLst>
            </a:custGeom>
            <a:grpFill/>
            <a:ln w="15577" cap="flat">
              <a:noFill/>
              <a:prstDash val="solid"/>
              <a:miter/>
            </a:ln>
          </p:spPr>
          <p:txBody>
            <a:bodyPr rtlCol="0" anchor="ctr"/>
            <a:lstStyle/>
            <a:p>
              <a:endParaRPr lang="fr-FR"/>
            </a:p>
          </p:txBody>
        </p:sp>
        <p:sp>
          <p:nvSpPr>
            <p:cNvPr id="77" name="Forme libre 227">
              <a:extLst>
                <a:ext uri="{FF2B5EF4-FFF2-40B4-BE49-F238E27FC236}">
                  <a16:creationId xmlns:a16="http://schemas.microsoft.com/office/drawing/2014/main" id="{4AADFA2A-6594-7A7E-F71D-287CD4BC02FF}"/>
                </a:ext>
              </a:extLst>
            </p:cNvPr>
            <p:cNvSpPr/>
            <p:nvPr/>
          </p:nvSpPr>
          <p:spPr>
            <a:xfrm>
              <a:off x="790661" y="4010064"/>
              <a:ext cx="355042" cy="133234"/>
            </a:xfrm>
            <a:custGeom>
              <a:avLst/>
              <a:gdLst>
                <a:gd name="connsiteX0" fmla="*/ 170318 w 355042"/>
                <a:gd name="connsiteY0" fmla="*/ 133234 h 133234"/>
                <a:gd name="connsiteX1" fmla="*/ 172849 w 355042"/>
                <a:gd name="connsiteY1" fmla="*/ 131970 h 133234"/>
                <a:gd name="connsiteX2" fmla="*/ 337636 w 355042"/>
                <a:gd name="connsiteY2" fmla="*/ 55497 h 133234"/>
                <a:gd name="connsiteX3" fmla="*/ 355043 w 355042"/>
                <a:gd name="connsiteY3" fmla="*/ 48044 h 133234"/>
                <a:gd name="connsiteX4" fmla="*/ 335636 w 355042"/>
                <a:gd name="connsiteY4" fmla="*/ 44467 h 133234"/>
                <a:gd name="connsiteX5" fmla="*/ 0 w 355042"/>
                <a:gd name="connsiteY5" fmla="*/ 0 h 133234"/>
                <a:gd name="connsiteX6" fmla="*/ 0 w 355042"/>
                <a:gd name="connsiteY6" fmla="*/ 116444 h 133234"/>
                <a:gd name="connsiteX7" fmla="*/ 167380 w 355042"/>
                <a:gd name="connsiteY7" fmla="*/ 13286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42" h="133234">
                  <a:moveTo>
                    <a:pt x="170318" y="133234"/>
                  </a:moveTo>
                  <a:lnTo>
                    <a:pt x="172849" y="131970"/>
                  </a:lnTo>
                  <a:cubicBezTo>
                    <a:pt x="226211" y="105211"/>
                    <a:pt x="281665" y="79502"/>
                    <a:pt x="337636" y="55497"/>
                  </a:cubicBezTo>
                  <a:lnTo>
                    <a:pt x="355043" y="48044"/>
                  </a:lnTo>
                  <a:lnTo>
                    <a:pt x="335636" y="44467"/>
                  </a:lnTo>
                  <a:cubicBezTo>
                    <a:pt x="225073" y="24354"/>
                    <a:pt x="112977" y="9503"/>
                    <a:pt x="0" y="0"/>
                  </a:cubicBezTo>
                  <a:lnTo>
                    <a:pt x="0" y="116444"/>
                  </a:lnTo>
                  <a:cubicBezTo>
                    <a:pt x="55908" y="120654"/>
                    <a:pt x="112160" y="126115"/>
                    <a:pt x="167380" y="132865"/>
                  </a:cubicBezTo>
                  <a:close/>
                </a:path>
              </a:pathLst>
            </a:custGeom>
            <a:grpFill/>
            <a:ln w="15577" cap="flat">
              <a:noFill/>
              <a:prstDash val="solid"/>
              <a:miter/>
            </a:ln>
          </p:spPr>
          <p:txBody>
            <a:bodyPr rtlCol="0" anchor="ctr"/>
            <a:lstStyle/>
            <a:p>
              <a:endParaRPr lang="fr-FR"/>
            </a:p>
          </p:txBody>
        </p:sp>
      </p:grpSp>
      <p:sp>
        <p:nvSpPr>
          <p:cNvPr id="78" name="Rectangle : coins arrondis 77">
            <a:extLst>
              <a:ext uri="{FF2B5EF4-FFF2-40B4-BE49-F238E27FC236}">
                <a16:creationId xmlns:a16="http://schemas.microsoft.com/office/drawing/2014/main" id="{30FFB2E0-1562-2C5F-D123-D62B4797116B}"/>
              </a:ext>
            </a:extLst>
          </p:cNvPr>
          <p:cNvSpPr/>
          <p:nvPr/>
        </p:nvSpPr>
        <p:spPr>
          <a:xfrm>
            <a:off x="7907446" y="4738126"/>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avec coins arrondis en haut 78">
            <a:extLst>
              <a:ext uri="{FF2B5EF4-FFF2-40B4-BE49-F238E27FC236}">
                <a16:creationId xmlns:a16="http://schemas.microsoft.com/office/drawing/2014/main" id="{97E9CD56-0E09-B922-F086-B3926A3B6A07}"/>
              </a:ext>
            </a:extLst>
          </p:cNvPr>
          <p:cNvSpPr/>
          <p:nvPr/>
        </p:nvSpPr>
        <p:spPr>
          <a:xfrm rot="10800000">
            <a:off x="7926031" y="5963845"/>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a:extLst>
              <a:ext uri="{FF2B5EF4-FFF2-40B4-BE49-F238E27FC236}">
                <a16:creationId xmlns:a16="http://schemas.microsoft.com/office/drawing/2014/main" id="{D6D4B6B0-1443-B83B-18F7-A3FC23A05E31}"/>
              </a:ext>
            </a:extLst>
          </p:cNvPr>
          <p:cNvSpPr txBox="1"/>
          <p:nvPr/>
        </p:nvSpPr>
        <p:spPr>
          <a:xfrm>
            <a:off x="7918427" y="5964870"/>
            <a:ext cx="1183544"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Ecotoxicity, freshwater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1" name="Graphique 80">
            <a:extLst>
              <a:ext uri="{FF2B5EF4-FFF2-40B4-BE49-F238E27FC236}">
                <a16:creationId xmlns:a16="http://schemas.microsoft.com/office/drawing/2014/main" id="{CE8F5CC8-B149-8E8C-A612-3C60F4D7AD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240460" y="5024123"/>
            <a:ext cx="875032" cy="777806"/>
          </a:xfrm>
          <a:prstGeom prst="rect">
            <a:avLst/>
          </a:prstGeom>
        </p:spPr>
      </p:pic>
      <p:sp>
        <p:nvSpPr>
          <p:cNvPr id="82" name="Rectangle : coins arrondis 81">
            <a:extLst>
              <a:ext uri="{FF2B5EF4-FFF2-40B4-BE49-F238E27FC236}">
                <a16:creationId xmlns:a16="http://schemas.microsoft.com/office/drawing/2014/main" id="{33E27DCF-AFA2-BD2E-2A0C-E05DFD9879D6}"/>
              </a:ext>
            </a:extLst>
          </p:cNvPr>
          <p:cNvSpPr/>
          <p:nvPr/>
        </p:nvSpPr>
        <p:spPr>
          <a:xfrm>
            <a:off x="2516405" y="4738126"/>
            <a:ext cx="1608094" cy="1654660"/>
          </a:xfrm>
          <a:prstGeom prst="roundRect">
            <a:avLst>
              <a:gd name="adj" fmla="val 6589"/>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avec coins arrondis en haut 82">
            <a:extLst>
              <a:ext uri="{FF2B5EF4-FFF2-40B4-BE49-F238E27FC236}">
                <a16:creationId xmlns:a16="http://schemas.microsoft.com/office/drawing/2014/main" id="{1ED4CF52-66F4-1313-265F-3D43457C5CF0}"/>
              </a:ext>
            </a:extLst>
          </p:cNvPr>
          <p:cNvSpPr/>
          <p:nvPr/>
        </p:nvSpPr>
        <p:spPr>
          <a:xfrm rot="10800000">
            <a:off x="2534990" y="5963845"/>
            <a:ext cx="1608095" cy="417054"/>
          </a:xfrm>
          <a:prstGeom prst="round2Same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A33CD8E8-D758-9368-15DD-6DAB85F929BC}"/>
              </a:ext>
            </a:extLst>
          </p:cNvPr>
          <p:cNvSpPr txBox="1"/>
          <p:nvPr/>
        </p:nvSpPr>
        <p:spPr>
          <a:xfrm>
            <a:off x="2497819" y="5977323"/>
            <a:ext cx="1471786"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5" name="Graphique 84">
            <a:extLst>
              <a:ext uri="{FF2B5EF4-FFF2-40B4-BE49-F238E27FC236}">
                <a16:creationId xmlns:a16="http://schemas.microsoft.com/office/drawing/2014/main" id="{AA3AE981-A0C1-AF50-13C6-D67E252DF20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929851" y="4958934"/>
            <a:ext cx="756467" cy="907760"/>
          </a:xfrm>
          <a:prstGeom prst="rect">
            <a:avLst/>
          </a:prstGeom>
        </p:spPr>
      </p:pic>
      <p:pic>
        <p:nvPicPr>
          <p:cNvPr id="86" name="Graphique 85">
            <a:extLst>
              <a:ext uri="{FF2B5EF4-FFF2-40B4-BE49-F238E27FC236}">
                <a16:creationId xmlns:a16="http://schemas.microsoft.com/office/drawing/2014/main" id="{0F1A06CB-A5D6-D31D-A71E-FA7AB44A8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98743" y="4977771"/>
            <a:ext cx="832916" cy="832916"/>
          </a:xfrm>
          <a:prstGeom prst="rect">
            <a:avLst/>
          </a:prstGeom>
        </p:spPr>
      </p:pic>
      <p:grpSp>
        <p:nvGrpSpPr>
          <p:cNvPr id="92" name="Groupe 91">
            <a:extLst>
              <a:ext uri="{FF2B5EF4-FFF2-40B4-BE49-F238E27FC236}">
                <a16:creationId xmlns:a16="http://schemas.microsoft.com/office/drawing/2014/main" id="{893C8E3C-4303-456E-9F69-E60A8E14041B}"/>
              </a:ext>
            </a:extLst>
          </p:cNvPr>
          <p:cNvGrpSpPr/>
          <p:nvPr/>
        </p:nvGrpSpPr>
        <p:grpSpPr>
          <a:xfrm>
            <a:off x="1641141" y="788007"/>
            <a:ext cx="4642338" cy="4776772"/>
            <a:chOff x="2429388" y="1726905"/>
            <a:chExt cx="2418597" cy="2488634"/>
          </a:xfrm>
          <a:scene3d>
            <a:camera prst="perspectiveFront">
              <a:rot lat="0" lon="21594000" rev="0"/>
            </a:camera>
            <a:lightRig rig="threePt" dir="t"/>
          </a:scene3d>
        </p:grpSpPr>
        <p:sp>
          <p:nvSpPr>
            <p:cNvPr id="93" name="Rectangle : coins arrondis 92">
              <a:extLst>
                <a:ext uri="{FF2B5EF4-FFF2-40B4-BE49-F238E27FC236}">
                  <a16:creationId xmlns:a16="http://schemas.microsoft.com/office/drawing/2014/main" id="{25EC6B54-0598-400C-BAC3-6A77921AAC2F}"/>
                </a:ext>
              </a:extLst>
            </p:cNvPr>
            <p:cNvSpPr/>
            <p:nvPr/>
          </p:nvSpPr>
          <p:spPr>
            <a:xfrm>
              <a:off x="2429388" y="1726905"/>
              <a:ext cx="2418597" cy="2488634"/>
            </a:xfrm>
            <a:prstGeom prst="roundRect">
              <a:avLst>
                <a:gd name="adj" fmla="val 6589"/>
              </a:avLst>
            </a:prstGeom>
            <a:solidFill>
              <a:schemeClr val="bg1"/>
            </a:solidFill>
            <a:ln w="76200">
              <a:solidFill>
                <a:srgbClr val="0084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ZoneTexte 93">
              <a:extLst>
                <a:ext uri="{FF2B5EF4-FFF2-40B4-BE49-F238E27FC236}">
                  <a16:creationId xmlns:a16="http://schemas.microsoft.com/office/drawing/2014/main" id="{5E847D7E-AA35-4367-9B4A-580406BC226E}"/>
                </a:ext>
              </a:extLst>
            </p:cNvPr>
            <p:cNvSpPr txBox="1"/>
            <p:nvPr/>
          </p:nvSpPr>
          <p:spPr>
            <a:xfrm>
              <a:off x="2475173" y="2466128"/>
              <a:ext cx="1816100" cy="192417"/>
            </a:xfrm>
            <a:prstGeom prst="rect">
              <a:avLst/>
            </a:prstGeom>
            <a:noFill/>
          </p:spPr>
          <p:txBody>
            <a:bodyPr wrap="square" rtlCol="0">
              <a:spAutoFit/>
            </a:bodyPr>
            <a:lstStyle/>
            <a:p>
              <a:r>
                <a:rPr lang="en-US" b="1" dirty="0">
                  <a:solidFill>
                    <a:srgbClr val="00843C"/>
                  </a:solidFill>
                </a:rPr>
                <a:t>Unit : </a:t>
              </a:r>
              <a:r>
                <a:rPr lang="en-US" dirty="0">
                  <a:solidFill>
                    <a:schemeClr val="tx1">
                      <a:lumMod val="75000"/>
                      <a:lumOff val="25000"/>
                    </a:schemeClr>
                  </a:solidFill>
                </a:rPr>
                <a:t>m</a:t>
              </a:r>
              <a:r>
                <a:rPr lang="en-US" baseline="30000" dirty="0">
                  <a:solidFill>
                    <a:schemeClr val="tx1">
                      <a:lumMod val="75000"/>
                      <a:lumOff val="25000"/>
                    </a:schemeClr>
                  </a:solidFill>
                </a:rPr>
                <a:t>3</a:t>
              </a:r>
              <a:r>
                <a:rPr lang="en-US" dirty="0">
                  <a:solidFill>
                    <a:schemeClr val="tx1">
                      <a:lumMod val="75000"/>
                      <a:lumOff val="25000"/>
                    </a:schemeClr>
                  </a:solidFill>
                </a:rPr>
                <a:t> water equivalent</a:t>
              </a:r>
            </a:p>
          </p:txBody>
        </p:sp>
        <p:sp>
          <p:nvSpPr>
            <p:cNvPr id="95" name="ZoneTexte 94">
              <a:extLst>
                <a:ext uri="{FF2B5EF4-FFF2-40B4-BE49-F238E27FC236}">
                  <a16:creationId xmlns:a16="http://schemas.microsoft.com/office/drawing/2014/main" id="{33F45C8A-D6DD-43FF-858A-70A7FF2D4794}"/>
                </a:ext>
              </a:extLst>
            </p:cNvPr>
            <p:cNvSpPr txBox="1"/>
            <p:nvPr/>
          </p:nvSpPr>
          <p:spPr>
            <a:xfrm>
              <a:off x="2463601" y="1824908"/>
              <a:ext cx="2171896" cy="192417"/>
            </a:xfrm>
            <a:prstGeom prst="rect">
              <a:avLst/>
            </a:prstGeom>
            <a:noFill/>
          </p:spPr>
          <p:txBody>
            <a:bodyPr wrap="square" rtlCol="0">
              <a:spAutoFit/>
            </a:bodyPr>
            <a:lstStyle/>
            <a:p>
              <a:r>
                <a:rPr lang="en-US" b="1" dirty="0">
                  <a:solidFill>
                    <a:srgbClr val="00843C"/>
                  </a:solidFill>
                  <a:latin typeface="Biome" panose="020B0604020202020204" pitchFamily="34" charset="0"/>
                  <a:ea typeface="STHupo" panose="02010800040101010101" pitchFamily="2" charset="-122"/>
                  <a:cs typeface="Biome" panose="020B0604020202020204" pitchFamily="34" charset="0"/>
                </a:rPr>
                <a:t>Water use</a:t>
              </a:r>
            </a:p>
          </p:txBody>
        </p:sp>
        <p:sp>
          <p:nvSpPr>
            <p:cNvPr id="96" name="ZoneTexte 95">
              <a:extLst>
                <a:ext uri="{FF2B5EF4-FFF2-40B4-BE49-F238E27FC236}">
                  <a16:creationId xmlns:a16="http://schemas.microsoft.com/office/drawing/2014/main" id="{6AA1A95B-6F6A-4CD7-B8B9-88C6B4A020BC}"/>
                </a:ext>
              </a:extLst>
            </p:cNvPr>
            <p:cNvSpPr txBox="1"/>
            <p:nvPr/>
          </p:nvSpPr>
          <p:spPr>
            <a:xfrm>
              <a:off x="2475173" y="2724602"/>
              <a:ext cx="1886146" cy="192417"/>
            </a:xfrm>
            <a:prstGeom prst="rect">
              <a:avLst/>
            </a:prstGeom>
            <a:noFill/>
          </p:spPr>
          <p:txBody>
            <a:bodyPr wrap="square" rtlCol="0">
              <a:spAutoFit/>
            </a:bodyPr>
            <a:lstStyle/>
            <a:p>
              <a:r>
                <a:rPr lang="en-US" b="1" dirty="0" err="1">
                  <a:solidFill>
                    <a:srgbClr val="00843C"/>
                  </a:solidFill>
                </a:rPr>
                <a:t>Localisation</a:t>
              </a:r>
              <a:r>
                <a:rPr lang="en-US" b="1" dirty="0">
                  <a:solidFill>
                    <a:srgbClr val="00843C"/>
                  </a:solidFill>
                </a:rPr>
                <a:t> : </a:t>
              </a:r>
              <a:r>
                <a:rPr lang="en-US" dirty="0">
                  <a:solidFill>
                    <a:schemeClr val="tx1">
                      <a:lumMod val="75000"/>
                      <a:lumOff val="25000"/>
                    </a:schemeClr>
                  </a:solidFill>
                </a:rPr>
                <a:t>Local</a:t>
              </a:r>
            </a:p>
          </p:txBody>
        </p:sp>
        <p:sp>
          <p:nvSpPr>
            <p:cNvPr id="97" name="ZoneTexte 96">
              <a:extLst>
                <a:ext uri="{FF2B5EF4-FFF2-40B4-BE49-F238E27FC236}">
                  <a16:creationId xmlns:a16="http://schemas.microsoft.com/office/drawing/2014/main" id="{EA4BCA26-2EB3-41A0-8F6B-910A36A14FE0}"/>
                </a:ext>
              </a:extLst>
            </p:cNvPr>
            <p:cNvSpPr txBox="1"/>
            <p:nvPr/>
          </p:nvSpPr>
          <p:spPr>
            <a:xfrm>
              <a:off x="2476301" y="3095289"/>
              <a:ext cx="2324300" cy="689494"/>
            </a:xfrm>
            <a:prstGeom prst="rect">
              <a:avLst/>
            </a:prstGeom>
            <a:noFill/>
          </p:spPr>
          <p:txBody>
            <a:bodyPr wrap="square" rtlCol="0">
              <a:spAutoFit/>
            </a:bodyPr>
            <a:lstStyle/>
            <a:p>
              <a:pPr algn="just"/>
              <a:r>
                <a:rPr lang="en-US" sz="2000" b="0" i="0" dirty="0">
                  <a:solidFill>
                    <a:srgbClr val="0D0D0D"/>
                  </a:solidFill>
                  <a:effectLst/>
                  <a:latin typeface="Söhne"/>
                </a:rPr>
                <a:t>Consequences are lack of wate</a:t>
              </a:r>
              <a:r>
                <a:rPr lang="en-US" sz="2000" dirty="0">
                  <a:solidFill>
                    <a:srgbClr val="0D0D0D"/>
                  </a:solidFill>
                  <a:latin typeface="Söhne"/>
                </a:rPr>
                <a:t>r for humans, plants or animals, and withdrawal of water from rivers, lakes and groundwater</a:t>
              </a:r>
              <a:r>
                <a:rPr lang="en-US" sz="2000" b="0" i="0" dirty="0">
                  <a:solidFill>
                    <a:srgbClr val="0D0D0D"/>
                  </a:solidFill>
                  <a:effectLst/>
                  <a:latin typeface="Söhne"/>
                </a:rPr>
                <a:t>.</a:t>
              </a:r>
              <a:endParaRPr lang="en-US" sz="2000" dirty="0">
                <a:solidFill>
                  <a:schemeClr val="tx1">
                    <a:lumMod val="75000"/>
                    <a:lumOff val="25000"/>
                  </a:schemeClr>
                </a:solidFill>
              </a:endParaRPr>
            </a:p>
          </p:txBody>
        </p:sp>
      </p:grpSp>
      <p:cxnSp>
        <p:nvCxnSpPr>
          <p:cNvPr id="4" name="Connecteur droit 3">
            <a:extLst>
              <a:ext uri="{FF2B5EF4-FFF2-40B4-BE49-F238E27FC236}">
                <a16:creationId xmlns:a16="http://schemas.microsoft.com/office/drawing/2014/main" id="{BC2C2AFD-561F-4BCA-8DFB-46E3E2F6EFEE}"/>
              </a:ext>
            </a:extLst>
          </p:cNvPr>
          <p:cNvCxnSpPr>
            <a:cxnSpLocks/>
          </p:cNvCxnSpPr>
          <p:nvPr/>
        </p:nvCxnSpPr>
        <p:spPr>
          <a:xfrm>
            <a:off x="6125156" y="819725"/>
            <a:ext cx="1859188" cy="174145"/>
          </a:xfrm>
          <a:prstGeom prst="line">
            <a:avLst/>
          </a:prstGeom>
          <a:ln w="76200">
            <a:solidFill>
              <a:srgbClr val="00843C"/>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039CCB87-D414-4C68-B34D-57E290CAEF80}"/>
              </a:ext>
            </a:extLst>
          </p:cNvPr>
          <p:cNvCxnSpPr>
            <a:cxnSpLocks/>
          </p:cNvCxnSpPr>
          <p:nvPr/>
        </p:nvCxnSpPr>
        <p:spPr>
          <a:xfrm flipH="1">
            <a:off x="6242214" y="2660012"/>
            <a:ext cx="1796282" cy="2752802"/>
          </a:xfrm>
          <a:prstGeom prst="line">
            <a:avLst/>
          </a:prstGeom>
          <a:ln w="76200">
            <a:solidFill>
              <a:srgbClr val="0084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823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 coins arrondis 90">
            <a:extLst>
              <a:ext uri="{FF2B5EF4-FFF2-40B4-BE49-F238E27FC236}">
                <a16:creationId xmlns:a16="http://schemas.microsoft.com/office/drawing/2014/main" id="{BBFE476D-C456-2B16-3365-FCEB1D207F7B}"/>
              </a:ext>
            </a:extLst>
          </p:cNvPr>
          <p:cNvSpPr/>
          <p:nvPr/>
        </p:nvSpPr>
        <p:spPr>
          <a:xfrm>
            <a:off x="516071" y="269056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0" name="Rectangle : coins arrondis 89">
            <a:extLst>
              <a:ext uri="{FF2B5EF4-FFF2-40B4-BE49-F238E27FC236}">
                <a16:creationId xmlns:a16="http://schemas.microsoft.com/office/drawing/2014/main" id="{A3F72779-F00B-8998-BE11-45E8DC4A89AE}"/>
              </a:ext>
            </a:extLst>
          </p:cNvPr>
          <p:cNvSpPr/>
          <p:nvPr/>
        </p:nvSpPr>
        <p:spPr>
          <a:xfrm>
            <a:off x="9559221" y="786165"/>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9" name="Rectangle : coins arrondis 88">
            <a:extLst>
              <a:ext uri="{FF2B5EF4-FFF2-40B4-BE49-F238E27FC236}">
                <a16:creationId xmlns:a16="http://schemas.microsoft.com/office/drawing/2014/main" id="{14D4CC7F-C8D3-1926-09FB-437DC8711901}"/>
              </a:ext>
            </a:extLst>
          </p:cNvPr>
          <p:cNvSpPr/>
          <p:nvPr/>
        </p:nvSpPr>
        <p:spPr>
          <a:xfrm>
            <a:off x="2327828" y="268099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8" name="Rectangle : coins arrondis 87">
            <a:extLst>
              <a:ext uri="{FF2B5EF4-FFF2-40B4-BE49-F238E27FC236}">
                <a16:creationId xmlns:a16="http://schemas.microsoft.com/office/drawing/2014/main" id="{1F142C81-D3B4-FE42-21C5-9AD0141D2141}"/>
              </a:ext>
            </a:extLst>
          </p:cNvPr>
          <p:cNvSpPr/>
          <p:nvPr/>
        </p:nvSpPr>
        <p:spPr>
          <a:xfrm>
            <a:off x="7728637"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7" name="Rectangle : coins arrondis 86">
            <a:extLst>
              <a:ext uri="{FF2B5EF4-FFF2-40B4-BE49-F238E27FC236}">
                <a16:creationId xmlns:a16="http://schemas.microsoft.com/office/drawing/2014/main" id="{645D79AA-8FAB-787B-FD2F-8BA32B3A14C9}"/>
              </a:ext>
            </a:extLst>
          </p:cNvPr>
          <p:cNvSpPr/>
          <p:nvPr/>
        </p:nvSpPr>
        <p:spPr>
          <a:xfrm>
            <a:off x="525230"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16 impacts, 5 very critical for electronics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58</a:t>
            </a:fld>
            <a:endParaRPr lang="fr-FR" dirty="0"/>
          </a:p>
        </p:txBody>
      </p:sp>
      <p:grpSp>
        <p:nvGrpSpPr>
          <p:cNvPr id="6" name="Groupe 5">
            <a:extLst>
              <a:ext uri="{FF2B5EF4-FFF2-40B4-BE49-F238E27FC236}">
                <a16:creationId xmlns:a16="http://schemas.microsoft.com/office/drawing/2014/main" id="{9BC5FEBC-DBC5-EBA8-D6A1-565CE58B1B5E}"/>
              </a:ext>
            </a:extLst>
          </p:cNvPr>
          <p:cNvGrpSpPr/>
          <p:nvPr/>
        </p:nvGrpSpPr>
        <p:grpSpPr>
          <a:xfrm>
            <a:off x="704811" y="993870"/>
            <a:ext cx="1634864" cy="1654660"/>
            <a:chOff x="633842" y="993870"/>
            <a:chExt cx="1634864" cy="1654660"/>
          </a:xfrm>
        </p:grpSpPr>
        <p:sp>
          <p:nvSpPr>
            <p:cNvPr id="7" name="Rectangle : coins arrondis 6">
              <a:extLst>
                <a:ext uri="{FF2B5EF4-FFF2-40B4-BE49-F238E27FC236}">
                  <a16:creationId xmlns:a16="http://schemas.microsoft.com/office/drawing/2014/main" id="{FBC065C9-8372-FD04-1C2B-9CDF59C51951}"/>
                </a:ext>
              </a:extLst>
            </p:cNvPr>
            <p:cNvSpPr/>
            <p:nvPr/>
          </p:nvSpPr>
          <p:spPr>
            <a:xfrm>
              <a:off x="642026" y="993870"/>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avec coins arrondis en haut 7">
              <a:extLst>
                <a:ext uri="{FF2B5EF4-FFF2-40B4-BE49-F238E27FC236}">
                  <a16:creationId xmlns:a16="http://schemas.microsoft.com/office/drawing/2014/main" id="{E09F84CC-6AED-F15E-EF72-856B77A6EDB4}"/>
                </a:ext>
              </a:extLst>
            </p:cNvPr>
            <p:cNvSpPr/>
            <p:nvPr/>
          </p:nvSpPr>
          <p:spPr>
            <a:xfrm rot="10800000">
              <a:off x="660611" y="2219589"/>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C78D8DBD-DCF3-29FA-0425-87DA763FFB83}"/>
                </a:ext>
              </a:extLst>
            </p:cNvPr>
            <p:cNvSpPr txBox="1"/>
            <p:nvPr/>
          </p:nvSpPr>
          <p:spPr>
            <a:xfrm>
              <a:off x="633842" y="2308797"/>
              <a:ext cx="1568994"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Climate change</a:t>
              </a:r>
            </a:p>
          </p:txBody>
        </p:sp>
        <p:pic>
          <p:nvPicPr>
            <p:cNvPr id="11" name="Graphique 10">
              <a:extLst>
                <a:ext uri="{FF2B5EF4-FFF2-40B4-BE49-F238E27FC236}">
                  <a16:creationId xmlns:a16="http://schemas.microsoft.com/office/drawing/2014/main" id="{51AC5957-249B-485F-09B3-7A8B205D7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22" y="1191298"/>
              <a:ext cx="521701" cy="834722"/>
            </a:xfrm>
            <a:prstGeom prst="rect">
              <a:avLst/>
            </a:prstGeom>
          </p:spPr>
        </p:pic>
      </p:grpSp>
      <p:sp>
        <p:nvSpPr>
          <p:cNvPr id="12" name="Rectangle : coins arrondis 11">
            <a:extLst>
              <a:ext uri="{FF2B5EF4-FFF2-40B4-BE49-F238E27FC236}">
                <a16:creationId xmlns:a16="http://schemas.microsoft.com/office/drawing/2014/main" id="{7DB31369-BAEC-B693-E429-EDF8C3187DF3}"/>
              </a:ext>
            </a:extLst>
          </p:cNvPr>
          <p:cNvSpPr/>
          <p:nvPr/>
        </p:nvSpPr>
        <p:spPr>
          <a:xfrm>
            <a:off x="4311214" y="993870"/>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avec coins arrondis en haut 12">
            <a:extLst>
              <a:ext uri="{FF2B5EF4-FFF2-40B4-BE49-F238E27FC236}">
                <a16:creationId xmlns:a16="http://schemas.microsoft.com/office/drawing/2014/main" id="{D446742E-009A-C26C-1CC9-0299FF479BC1}"/>
              </a:ext>
            </a:extLst>
          </p:cNvPr>
          <p:cNvSpPr/>
          <p:nvPr/>
        </p:nvSpPr>
        <p:spPr>
          <a:xfrm rot="10800000">
            <a:off x="4329799" y="2219589"/>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7BCC374-E5CF-7A2C-3D67-B90D41F8A748}"/>
              </a:ext>
            </a:extLst>
          </p:cNvPr>
          <p:cNvSpPr txBox="1"/>
          <p:nvPr/>
        </p:nvSpPr>
        <p:spPr>
          <a:xfrm>
            <a:off x="4326220" y="2306700"/>
            <a:ext cx="156163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Ozone depletion</a:t>
            </a:r>
          </a:p>
        </p:txBody>
      </p:sp>
      <p:pic>
        <p:nvPicPr>
          <p:cNvPr id="15" name="Graphique 14">
            <a:extLst>
              <a:ext uri="{FF2B5EF4-FFF2-40B4-BE49-F238E27FC236}">
                <a16:creationId xmlns:a16="http://schemas.microsoft.com/office/drawing/2014/main" id="{34AE64E3-13C5-EB21-911B-6B0AB0F6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188" y="1280022"/>
            <a:ext cx="749785" cy="749785"/>
          </a:xfrm>
          <a:prstGeom prst="rect">
            <a:avLst/>
          </a:prstGeom>
        </p:spPr>
      </p:pic>
      <p:sp>
        <p:nvSpPr>
          <p:cNvPr id="16" name="Rectangle : coins arrondis 15">
            <a:extLst>
              <a:ext uri="{FF2B5EF4-FFF2-40B4-BE49-F238E27FC236}">
                <a16:creationId xmlns:a16="http://schemas.microsoft.com/office/drawing/2014/main" id="{A4089214-2340-D769-3972-8B5BABE5FE5A}"/>
              </a:ext>
            </a:extLst>
          </p:cNvPr>
          <p:cNvSpPr/>
          <p:nvPr/>
        </p:nvSpPr>
        <p:spPr>
          <a:xfrm>
            <a:off x="6104036" y="993870"/>
            <a:ext cx="1608094" cy="1654660"/>
          </a:xfrm>
          <a:prstGeom prst="roundRect">
            <a:avLst>
              <a:gd name="adj" fmla="val 6589"/>
            </a:avLst>
          </a:prstGeom>
          <a:solidFill>
            <a:schemeClr val="bg1"/>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avec coins arrondis en haut 16">
            <a:extLst>
              <a:ext uri="{FF2B5EF4-FFF2-40B4-BE49-F238E27FC236}">
                <a16:creationId xmlns:a16="http://schemas.microsoft.com/office/drawing/2014/main" id="{8141C327-99DC-AAB9-9320-89EA5CFD8A48}"/>
              </a:ext>
            </a:extLst>
          </p:cNvPr>
          <p:cNvSpPr/>
          <p:nvPr/>
        </p:nvSpPr>
        <p:spPr>
          <a:xfrm rot="10800000">
            <a:off x="6122621" y="2219589"/>
            <a:ext cx="1608095" cy="417054"/>
          </a:xfrm>
          <a:prstGeom prst="round2Same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C1D4AD18-24D7-8935-BB05-10C5C51779B0}"/>
              </a:ext>
            </a:extLst>
          </p:cNvPr>
          <p:cNvSpPr txBox="1"/>
          <p:nvPr/>
        </p:nvSpPr>
        <p:spPr>
          <a:xfrm>
            <a:off x="6103737" y="2243545"/>
            <a:ext cx="1687458"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Photochemical ozone formation, human health</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19" name="Graphique 18">
            <a:extLst>
              <a:ext uri="{FF2B5EF4-FFF2-40B4-BE49-F238E27FC236}">
                <a16:creationId xmlns:a16="http://schemas.microsoft.com/office/drawing/2014/main" id="{2A7A07C7-3DBF-7987-36E0-3A263C898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288" y="1215655"/>
            <a:ext cx="1035590" cy="828472"/>
          </a:xfrm>
          <a:prstGeom prst="rect">
            <a:avLst/>
          </a:prstGeom>
        </p:spPr>
      </p:pic>
      <p:sp>
        <p:nvSpPr>
          <p:cNvPr id="20" name="Rectangle : coins arrondis 19">
            <a:extLst>
              <a:ext uri="{FF2B5EF4-FFF2-40B4-BE49-F238E27FC236}">
                <a16:creationId xmlns:a16="http://schemas.microsoft.com/office/drawing/2014/main" id="{A2D9B5B3-3028-B317-868C-A5F419672806}"/>
              </a:ext>
            </a:extLst>
          </p:cNvPr>
          <p:cNvSpPr/>
          <p:nvPr/>
        </p:nvSpPr>
        <p:spPr>
          <a:xfrm>
            <a:off x="7928017" y="993870"/>
            <a:ext cx="1608094" cy="1654660"/>
          </a:xfrm>
          <a:prstGeom prst="roundRect">
            <a:avLst>
              <a:gd name="adj" fmla="val 6589"/>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7CCA5170-BE61-3009-2B92-8F45F9467D2D}"/>
              </a:ext>
            </a:extLst>
          </p:cNvPr>
          <p:cNvSpPr/>
          <p:nvPr/>
        </p:nvSpPr>
        <p:spPr>
          <a:xfrm rot="10800000">
            <a:off x="7946602" y="2219589"/>
            <a:ext cx="1608095" cy="417054"/>
          </a:xfrm>
          <a:prstGeom prst="round2Same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B4005AE-FDFF-5D22-5787-99B966FCB8D7}"/>
              </a:ext>
            </a:extLst>
          </p:cNvPr>
          <p:cNvSpPr txBox="1"/>
          <p:nvPr/>
        </p:nvSpPr>
        <p:spPr>
          <a:xfrm>
            <a:off x="7927718" y="2309534"/>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Water use</a:t>
            </a:r>
          </a:p>
        </p:txBody>
      </p:sp>
      <p:pic>
        <p:nvPicPr>
          <p:cNvPr id="23" name="Graphique 22">
            <a:extLst>
              <a:ext uri="{FF2B5EF4-FFF2-40B4-BE49-F238E27FC236}">
                <a16:creationId xmlns:a16="http://schemas.microsoft.com/office/drawing/2014/main" id="{AF8D1D30-A331-326A-B231-03A3DD9D17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7321" y="1267072"/>
            <a:ext cx="509486" cy="679315"/>
          </a:xfrm>
          <a:prstGeom prst="rect">
            <a:avLst/>
          </a:prstGeom>
        </p:spPr>
      </p:pic>
      <p:sp>
        <p:nvSpPr>
          <p:cNvPr id="24" name="Rectangle : coins arrondis 23">
            <a:extLst>
              <a:ext uri="{FF2B5EF4-FFF2-40B4-BE49-F238E27FC236}">
                <a16:creationId xmlns:a16="http://schemas.microsoft.com/office/drawing/2014/main" id="{395CD0AE-CBD6-D596-B7F5-1F6E05BF8BDA}"/>
              </a:ext>
            </a:extLst>
          </p:cNvPr>
          <p:cNvSpPr/>
          <p:nvPr/>
        </p:nvSpPr>
        <p:spPr>
          <a:xfrm>
            <a:off x="2505817" y="993870"/>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avec coins arrondis en haut 24">
            <a:extLst>
              <a:ext uri="{FF2B5EF4-FFF2-40B4-BE49-F238E27FC236}">
                <a16:creationId xmlns:a16="http://schemas.microsoft.com/office/drawing/2014/main" id="{08C12FE6-AD3F-FE1B-C657-FCE2BBDB1402}"/>
              </a:ext>
            </a:extLst>
          </p:cNvPr>
          <p:cNvSpPr/>
          <p:nvPr/>
        </p:nvSpPr>
        <p:spPr>
          <a:xfrm rot="10800000">
            <a:off x="2524402" y="2219589"/>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C89D6735-2853-4553-29D8-6AD3BD8E9A67}"/>
              </a:ext>
            </a:extLst>
          </p:cNvPr>
          <p:cNvSpPr txBox="1"/>
          <p:nvPr/>
        </p:nvSpPr>
        <p:spPr>
          <a:xfrm>
            <a:off x="2513109" y="2303305"/>
            <a:ext cx="1456496" cy="261610"/>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Particulate matter</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27" name="Graphique 26">
            <a:extLst>
              <a:ext uri="{FF2B5EF4-FFF2-40B4-BE49-F238E27FC236}">
                <a16:creationId xmlns:a16="http://schemas.microsoft.com/office/drawing/2014/main" id="{1A3B7B98-5D2B-1CF6-6392-4FC59524A7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4875" y="1297256"/>
            <a:ext cx="946420" cy="757136"/>
          </a:xfrm>
          <a:prstGeom prst="rect">
            <a:avLst/>
          </a:prstGeom>
        </p:spPr>
      </p:pic>
      <p:sp>
        <p:nvSpPr>
          <p:cNvPr id="28" name="Ellipse 27">
            <a:extLst>
              <a:ext uri="{FF2B5EF4-FFF2-40B4-BE49-F238E27FC236}">
                <a16:creationId xmlns:a16="http://schemas.microsoft.com/office/drawing/2014/main" id="{C448D15F-3348-9241-E548-556F256531A1}"/>
              </a:ext>
            </a:extLst>
          </p:cNvPr>
          <p:cNvSpPr/>
          <p:nvPr/>
        </p:nvSpPr>
        <p:spPr>
          <a:xfrm>
            <a:off x="2834875" y="119129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866693EF-3B18-E558-963F-0B78B714126A}"/>
              </a:ext>
            </a:extLst>
          </p:cNvPr>
          <p:cNvSpPr/>
          <p:nvPr/>
        </p:nvSpPr>
        <p:spPr>
          <a:xfrm>
            <a:off x="2841835" y="1413610"/>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56D352E-2F88-9131-57E7-3DF0182EF661}"/>
              </a:ext>
            </a:extLst>
          </p:cNvPr>
          <p:cNvSpPr/>
          <p:nvPr/>
        </p:nvSpPr>
        <p:spPr>
          <a:xfrm>
            <a:off x="3015850" y="1266752"/>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5A3F885-FDBE-6E8E-0A96-B52E5559CA8F}"/>
              </a:ext>
            </a:extLst>
          </p:cNvPr>
          <p:cNvSpPr/>
          <p:nvPr/>
        </p:nvSpPr>
        <p:spPr>
          <a:xfrm>
            <a:off x="3474393" y="121517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D5CD53-9814-126F-69E7-2D46CD0B5593}"/>
              </a:ext>
            </a:extLst>
          </p:cNvPr>
          <p:cNvSpPr/>
          <p:nvPr/>
        </p:nvSpPr>
        <p:spPr>
          <a:xfrm>
            <a:off x="3697242" y="1323867"/>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983B7A99-BFCC-5B52-1253-801D2784655C}"/>
              </a:ext>
            </a:extLst>
          </p:cNvPr>
          <p:cNvSpPr/>
          <p:nvPr/>
        </p:nvSpPr>
        <p:spPr>
          <a:xfrm>
            <a:off x="3192490" y="114437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DB52C273-A0B7-8E69-9922-B933449C8852}"/>
              </a:ext>
            </a:extLst>
          </p:cNvPr>
          <p:cNvSpPr/>
          <p:nvPr/>
        </p:nvSpPr>
        <p:spPr>
          <a:xfrm>
            <a:off x="3781295" y="115954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1E23BF0D-B77A-C17D-DECC-4702849BFBFC}"/>
              </a:ext>
            </a:extLst>
          </p:cNvPr>
          <p:cNvSpPr/>
          <p:nvPr/>
        </p:nvSpPr>
        <p:spPr>
          <a:xfrm>
            <a:off x="3771323" y="1520214"/>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606CDF-137D-C621-77CA-7EDF0A980F1D}"/>
              </a:ext>
            </a:extLst>
          </p:cNvPr>
          <p:cNvSpPr/>
          <p:nvPr/>
        </p:nvSpPr>
        <p:spPr>
          <a:xfrm>
            <a:off x="9720839" y="993870"/>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68961193-C688-0143-9B72-9D85A918B302}"/>
              </a:ext>
            </a:extLst>
          </p:cNvPr>
          <p:cNvSpPr/>
          <p:nvPr/>
        </p:nvSpPr>
        <p:spPr>
          <a:xfrm rot="10800000">
            <a:off x="9739424" y="2219589"/>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FA940175-CEF2-3C95-1753-9228BC5DCE2B}"/>
              </a:ext>
            </a:extLst>
          </p:cNvPr>
          <p:cNvSpPr txBox="1"/>
          <p:nvPr/>
        </p:nvSpPr>
        <p:spPr>
          <a:xfrm>
            <a:off x="9691220" y="2302988"/>
            <a:ext cx="163695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fossils</a:t>
            </a:r>
          </a:p>
        </p:txBody>
      </p:sp>
      <p:pic>
        <p:nvPicPr>
          <p:cNvPr id="39" name="Graphique 38">
            <a:extLst>
              <a:ext uri="{FF2B5EF4-FFF2-40B4-BE49-F238E27FC236}">
                <a16:creationId xmlns:a16="http://schemas.microsoft.com/office/drawing/2014/main" id="{B668E967-3F23-0C54-D60F-4977EDE56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57313" y="1201493"/>
            <a:ext cx="935145" cy="863210"/>
          </a:xfrm>
          <a:prstGeom prst="rect">
            <a:avLst/>
          </a:prstGeom>
        </p:spPr>
      </p:pic>
      <p:sp>
        <p:nvSpPr>
          <p:cNvPr id="40" name="Rectangle : coins arrondis 39">
            <a:extLst>
              <a:ext uri="{FF2B5EF4-FFF2-40B4-BE49-F238E27FC236}">
                <a16:creationId xmlns:a16="http://schemas.microsoft.com/office/drawing/2014/main" id="{43A58BDB-C267-F9D4-751A-7BAAF2187B03}"/>
              </a:ext>
            </a:extLst>
          </p:cNvPr>
          <p:cNvSpPr/>
          <p:nvPr/>
        </p:nvSpPr>
        <p:spPr>
          <a:xfrm>
            <a:off x="2505054" y="2864941"/>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1E28BE70-7746-1F63-211A-283B9E45F86C}"/>
              </a:ext>
            </a:extLst>
          </p:cNvPr>
          <p:cNvSpPr/>
          <p:nvPr/>
        </p:nvSpPr>
        <p:spPr>
          <a:xfrm rot="10800000">
            <a:off x="2523639" y="4090660"/>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376DEE5-9BB0-2AE3-A187-2A3B6D05230C}"/>
              </a:ext>
            </a:extLst>
          </p:cNvPr>
          <p:cNvSpPr txBox="1"/>
          <p:nvPr/>
        </p:nvSpPr>
        <p:spPr>
          <a:xfrm>
            <a:off x="2499440" y="4098668"/>
            <a:ext cx="159512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minerals and metals</a:t>
            </a:r>
          </a:p>
        </p:txBody>
      </p:sp>
      <p:pic>
        <p:nvPicPr>
          <p:cNvPr id="43" name="Graphique 42" descr="Travail avec un remplissage uni">
            <a:extLst>
              <a:ext uri="{FF2B5EF4-FFF2-40B4-BE49-F238E27FC236}">
                <a16:creationId xmlns:a16="http://schemas.microsoft.com/office/drawing/2014/main" id="{D94F8C76-4802-930B-1781-1247E2CF0F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187" y="3046969"/>
            <a:ext cx="914400" cy="914400"/>
          </a:xfrm>
          <a:prstGeom prst="rect">
            <a:avLst/>
          </a:prstGeom>
        </p:spPr>
      </p:pic>
      <p:sp>
        <p:nvSpPr>
          <p:cNvPr id="44" name="Rectangle : coins arrondis 43">
            <a:extLst>
              <a:ext uri="{FF2B5EF4-FFF2-40B4-BE49-F238E27FC236}">
                <a16:creationId xmlns:a16="http://schemas.microsoft.com/office/drawing/2014/main" id="{B805BB29-D834-29FC-04C5-928586778DC2}"/>
              </a:ext>
            </a:extLst>
          </p:cNvPr>
          <p:cNvSpPr/>
          <p:nvPr/>
        </p:nvSpPr>
        <p:spPr>
          <a:xfrm>
            <a:off x="4310451" y="2864941"/>
            <a:ext cx="1608094"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10EF9B25-C07F-8CE7-E7AC-1116D4F303C9}"/>
              </a:ext>
            </a:extLst>
          </p:cNvPr>
          <p:cNvSpPr/>
          <p:nvPr/>
        </p:nvSpPr>
        <p:spPr>
          <a:xfrm rot="10800000">
            <a:off x="4329036" y="4090660"/>
            <a:ext cx="1608095" cy="417054"/>
          </a:xfrm>
          <a:prstGeom prst="round2Same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5CD932E4-8F0A-C011-2747-D774EDBFB0EF}"/>
              </a:ext>
            </a:extLst>
          </p:cNvPr>
          <p:cNvSpPr txBox="1"/>
          <p:nvPr/>
        </p:nvSpPr>
        <p:spPr>
          <a:xfrm>
            <a:off x="4313519" y="4199129"/>
            <a:ext cx="1122331"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Acidification</a:t>
            </a:r>
          </a:p>
        </p:txBody>
      </p:sp>
      <p:pic>
        <p:nvPicPr>
          <p:cNvPr id="47" name="Graphique 46">
            <a:extLst>
              <a:ext uri="{FF2B5EF4-FFF2-40B4-BE49-F238E27FC236}">
                <a16:creationId xmlns:a16="http://schemas.microsoft.com/office/drawing/2014/main" id="{70358B5C-7A46-C60C-60F3-1717850A8D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3111" y="3165421"/>
            <a:ext cx="677496" cy="677496"/>
          </a:xfrm>
          <a:prstGeom prst="rect">
            <a:avLst/>
          </a:prstGeom>
        </p:spPr>
      </p:pic>
      <p:sp>
        <p:nvSpPr>
          <p:cNvPr id="48" name="Rectangle : coins arrondis 47">
            <a:extLst>
              <a:ext uri="{FF2B5EF4-FFF2-40B4-BE49-F238E27FC236}">
                <a16:creationId xmlns:a16="http://schemas.microsoft.com/office/drawing/2014/main" id="{52069AB4-0338-079A-194E-C198CB6F7D21}"/>
              </a:ext>
            </a:extLst>
          </p:cNvPr>
          <p:cNvSpPr/>
          <p:nvPr/>
        </p:nvSpPr>
        <p:spPr>
          <a:xfrm>
            <a:off x="6103273" y="2864941"/>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avec coins arrondis en haut 48">
            <a:extLst>
              <a:ext uri="{FF2B5EF4-FFF2-40B4-BE49-F238E27FC236}">
                <a16:creationId xmlns:a16="http://schemas.microsoft.com/office/drawing/2014/main" id="{DFF0AD4E-E5E7-E8E4-F739-1CC752AE1611}"/>
              </a:ext>
            </a:extLst>
          </p:cNvPr>
          <p:cNvSpPr/>
          <p:nvPr/>
        </p:nvSpPr>
        <p:spPr>
          <a:xfrm rot="10800000">
            <a:off x="6121858" y="4090660"/>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74350AC4-A192-266B-7189-42A37C8874BC}"/>
              </a:ext>
            </a:extLst>
          </p:cNvPr>
          <p:cNvSpPr txBox="1"/>
          <p:nvPr/>
        </p:nvSpPr>
        <p:spPr>
          <a:xfrm>
            <a:off x="6097387" y="4112498"/>
            <a:ext cx="1608094" cy="415498"/>
          </a:xfrm>
          <a:prstGeom prst="rect">
            <a:avLst/>
          </a:prstGeom>
          <a:noFill/>
        </p:spPr>
        <p:txBody>
          <a:bodyPr wrap="square" rtlCol="0">
            <a:spAutoFit/>
          </a:bodyPr>
          <a:lstStyle/>
          <a:p>
            <a:r>
              <a:rPr lang="en-US" sz="1050" dirty="0" err="1">
                <a:solidFill>
                  <a:schemeClr val="bg1"/>
                </a:solidFill>
                <a:latin typeface="Biome" panose="020B0604020202020204" pitchFamily="34" charset="0"/>
                <a:ea typeface="STHupo" panose="02010800040101010101" pitchFamily="2" charset="-122"/>
                <a:cs typeface="Biome" panose="020B0604020202020204" pitchFamily="34" charset="0"/>
              </a:rPr>
              <a:t>Ionising</a:t>
            </a:r>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 radiation, human health</a:t>
            </a:r>
          </a:p>
        </p:txBody>
      </p:sp>
      <p:pic>
        <p:nvPicPr>
          <p:cNvPr id="51" name="Graphique 50">
            <a:extLst>
              <a:ext uri="{FF2B5EF4-FFF2-40B4-BE49-F238E27FC236}">
                <a16:creationId xmlns:a16="http://schemas.microsoft.com/office/drawing/2014/main" id="{A12134B2-AFFD-2552-641C-70E97D1C69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03320" y="3072564"/>
            <a:ext cx="807999" cy="807999"/>
          </a:xfrm>
          <a:prstGeom prst="rect">
            <a:avLst/>
          </a:prstGeom>
        </p:spPr>
      </p:pic>
      <p:sp>
        <p:nvSpPr>
          <p:cNvPr id="52" name="Rectangle : coins arrondis 51">
            <a:extLst>
              <a:ext uri="{FF2B5EF4-FFF2-40B4-BE49-F238E27FC236}">
                <a16:creationId xmlns:a16="http://schemas.microsoft.com/office/drawing/2014/main" id="{EAFF51AD-C4E4-598A-D170-70455C17AF94}"/>
              </a:ext>
            </a:extLst>
          </p:cNvPr>
          <p:cNvSpPr/>
          <p:nvPr/>
        </p:nvSpPr>
        <p:spPr>
          <a:xfrm>
            <a:off x="9720076" y="2864941"/>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 avec coins arrondis en haut 52">
            <a:extLst>
              <a:ext uri="{FF2B5EF4-FFF2-40B4-BE49-F238E27FC236}">
                <a16:creationId xmlns:a16="http://schemas.microsoft.com/office/drawing/2014/main" id="{C59E9C82-4A26-CD7D-E4D1-A8D464186054}"/>
              </a:ext>
            </a:extLst>
          </p:cNvPr>
          <p:cNvSpPr/>
          <p:nvPr/>
        </p:nvSpPr>
        <p:spPr>
          <a:xfrm rot="10800000">
            <a:off x="9738661" y="4090660"/>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4B274876-5F99-D672-A1DA-068C7D37D063}"/>
              </a:ext>
            </a:extLst>
          </p:cNvPr>
          <p:cNvSpPr txBox="1"/>
          <p:nvPr/>
        </p:nvSpPr>
        <p:spPr>
          <a:xfrm>
            <a:off x="9714192" y="4105490"/>
            <a:ext cx="1296240"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Eutrophication, marine</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55" name="Graphique 54" descr="Corail avec un remplissage uni">
            <a:extLst>
              <a:ext uri="{FF2B5EF4-FFF2-40B4-BE49-F238E27FC236}">
                <a16:creationId xmlns:a16="http://schemas.microsoft.com/office/drawing/2014/main" id="{2AB3C77D-28B6-7F3E-08F5-9DD983EB29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54216" y="3014518"/>
            <a:ext cx="914400" cy="914400"/>
          </a:xfrm>
          <a:prstGeom prst="rect">
            <a:avLst/>
          </a:prstGeom>
        </p:spPr>
      </p:pic>
      <p:sp>
        <p:nvSpPr>
          <p:cNvPr id="56" name="Rectangle : coins arrondis 55">
            <a:extLst>
              <a:ext uri="{FF2B5EF4-FFF2-40B4-BE49-F238E27FC236}">
                <a16:creationId xmlns:a16="http://schemas.microsoft.com/office/drawing/2014/main" id="{18A4AB4E-D999-5604-C206-F07F973E8D38}"/>
              </a:ext>
            </a:extLst>
          </p:cNvPr>
          <p:cNvSpPr/>
          <p:nvPr/>
        </p:nvSpPr>
        <p:spPr>
          <a:xfrm>
            <a:off x="7927254"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 avec coins arrondis en haut 56">
            <a:extLst>
              <a:ext uri="{FF2B5EF4-FFF2-40B4-BE49-F238E27FC236}">
                <a16:creationId xmlns:a16="http://schemas.microsoft.com/office/drawing/2014/main" id="{1DB1ED5D-9123-248C-565D-A4088E142F1A}"/>
              </a:ext>
            </a:extLst>
          </p:cNvPr>
          <p:cNvSpPr/>
          <p:nvPr/>
        </p:nvSpPr>
        <p:spPr>
          <a:xfrm rot="10800000">
            <a:off x="7945839"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BC92C523-1EFF-6E39-261A-4C6E5DC97C25}"/>
              </a:ext>
            </a:extLst>
          </p:cNvPr>
          <p:cNvSpPr txBox="1"/>
          <p:nvPr/>
        </p:nvSpPr>
        <p:spPr>
          <a:xfrm>
            <a:off x="7908795" y="4112498"/>
            <a:ext cx="132329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freshwater</a:t>
            </a:r>
          </a:p>
        </p:txBody>
      </p:sp>
      <p:pic>
        <p:nvPicPr>
          <p:cNvPr id="59" name="Graphique 58" descr="Algues marines avec un remplissage uni">
            <a:extLst>
              <a:ext uri="{FF2B5EF4-FFF2-40B4-BE49-F238E27FC236}">
                <a16:creationId xmlns:a16="http://schemas.microsoft.com/office/drawing/2014/main" id="{FD4C033D-0A97-49D0-EA41-0514657B1F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62173" y="3020601"/>
            <a:ext cx="914400" cy="914400"/>
          </a:xfrm>
          <a:prstGeom prst="rect">
            <a:avLst/>
          </a:prstGeom>
        </p:spPr>
      </p:pic>
      <p:sp>
        <p:nvSpPr>
          <p:cNvPr id="60" name="Rectangle : coins arrondis 59">
            <a:extLst>
              <a:ext uri="{FF2B5EF4-FFF2-40B4-BE49-F238E27FC236}">
                <a16:creationId xmlns:a16="http://schemas.microsoft.com/office/drawing/2014/main" id="{9DC5772E-7650-9E61-07C5-802AE0989D57}"/>
              </a:ext>
            </a:extLst>
          </p:cNvPr>
          <p:cNvSpPr/>
          <p:nvPr/>
        </p:nvSpPr>
        <p:spPr>
          <a:xfrm>
            <a:off x="4309227" y="4738126"/>
            <a:ext cx="1608094"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 avec coins arrondis en haut 60">
            <a:extLst>
              <a:ext uri="{FF2B5EF4-FFF2-40B4-BE49-F238E27FC236}">
                <a16:creationId xmlns:a16="http://schemas.microsoft.com/office/drawing/2014/main" id="{02B708E5-B0F0-0BEF-4274-8ADDFD7DBCAA}"/>
              </a:ext>
            </a:extLst>
          </p:cNvPr>
          <p:cNvSpPr/>
          <p:nvPr/>
        </p:nvSpPr>
        <p:spPr>
          <a:xfrm rot="10800000">
            <a:off x="4327812" y="5963845"/>
            <a:ext cx="1608095"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8C908C1C-095B-61C9-B97E-C88D127C72CD}"/>
              </a:ext>
            </a:extLst>
          </p:cNvPr>
          <p:cNvSpPr txBox="1"/>
          <p:nvPr/>
        </p:nvSpPr>
        <p:spPr>
          <a:xfrm>
            <a:off x="4303216" y="5980259"/>
            <a:ext cx="147178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non-cancer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3" name="Rectangle : coins arrondis 62">
            <a:extLst>
              <a:ext uri="{FF2B5EF4-FFF2-40B4-BE49-F238E27FC236}">
                <a16:creationId xmlns:a16="http://schemas.microsoft.com/office/drawing/2014/main" id="{6F0BEA14-8137-D787-3E9E-27F80CF25252}"/>
              </a:ext>
            </a:extLst>
          </p:cNvPr>
          <p:cNvSpPr/>
          <p:nvPr/>
        </p:nvSpPr>
        <p:spPr>
          <a:xfrm>
            <a:off x="6114624" y="4738126"/>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arrondis en haut 63">
            <a:extLst>
              <a:ext uri="{FF2B5EF4-FFF2-40B4-BE49-F238E27FC236}">
                <a16:creationId xmlns:a16="http://schemas.microsoft.com/office/drawing/2014/main" id="{39BB8BC4-4440-06C0-415F-16E5D84DB336}"/>
              </a:ext>
            </a:extLst>
          </p:cNvPr>
          <p:cNvSpPr/>
          <p:nvPr/>
        </p:nvSpPr>
        <p:spPr>
          <a:xfrm rot="10800000">
            <a:off x="6133209" y="5963845"/>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a:extLst>
              <a:ext uri="{FF2B5EF4-FFF2-40B4-BE49-F238E27FC236}">
                <a16:creationId xmlns:a16="http://schemas.microsoft.com/office/drawing/2014/main" id="{8A33EDB5-357B-BDD3-521E-64464671E854}"/>
              </a:ext>
            </a:extLst>
          </p:cNvPr>
          <p:cNvSpPr txBox="1"/>
          <p:nvPr/>
        </p:nvSpPr>
        <p:spPr>
          <a:xfrm>
            <a:off x="6103737" y="5980259"/>
            <a:ext cx="1286599"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terrestrial</a:t>
            </a:r>
          </a:p>
        </p:txBody>
      </p:sp>
      <p:pic>
        <p:nvPicPr>
          <p:cNvPr id="66" name="Graphique 65">
            <a:extLst>
              <a:ext uri="{FF2B5EF4-FFF2-40B4-BE49-F238E27FC236}">
                <a16:creationId xmlns:a16="http://schemas.microsoft.com/office/drawing/2014/main" id="{F2A70858-F1B7-7857-357E-117A2320633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34471" y="5006869"/>
            <a:ext cx="968400" cy="774720"/>
          </a:xfrm>
          <a:prstGeom prst="rect">
            <a:avLst/>
          </a:prstGeom>
        </p:spPr>
      </p:pic>
      <p:sp>
        <p:nvSpPr>
          <p:cNvPr id="67" name="Rectangle : coins arrondis 66">
            <a:extLst>
              <a:ext uri="{FF2B5EF4-FFF2-40B4-BE49-F238E27FC236}">
                <a16:creationId xmlns:a16="http://schemas.microsoft.com/office/drawing/2014/main" id="{427D4CB3-C369-1778-8B48-4512DB4A6C4B}"/>
              </a:ext>
            </a:extLst>
          </p:cNvPr>
          <p:cNvSpPr/>
          <p:nvPr/>
        </p:nvSpPr>
        <p:spPr>
          <a:xfrm>
            <a:off x="712232"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 avec coins arrondis en haut 67">
            <a:extLst>
              <a:ext uri="{FF2B5EF4-FFF2-40B4-BE49-F238E27FC236}">
                <a16:creationId xmlns:a16="http://schemas.microsoft.com/office/drawing/2014/main" id="{25D7B7CE-3B58-282C-2FCE-B7EFF3F7FA3F}"/>
              </a:ext>
            </a:extLst>
          </p:cNvPr>
          <p:cNvSpPr/>
          <p:nvPr/>
        </p:nvSpPr>
        <p:spPr>
          <a:xfrm rot="10800000">
            <a:off x="730817"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D5AF92B0-B40F-72DC-9775-5B966230F734}"/>
              </a:ext>
            </a:extLst>
          </p:cNvPr>
          <p:cNvSpPr txBox="1"/>
          <p:nvPr/>
        </p:nvSpPr>
        <p:spPr>
          <a:xfrm>
            <a:off x="693650" y="4161910"/>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Land use</a:t>
            </a:r>
          </a:p>
        </p:txBody>
      </p:sp>
      <p:grpSp>
        <p:nvGrpSpPr>
          <p:cNvPr id="70" name="Groupe 69">
            <a:extLst>
              <a:ext uri="{FF2B5EF4-FFF2-40B4-BE49-F238E27FC236}">
                <a16:creationId xmlns:a16="http://schemas.microsoft.com/office/drawing/2014/main" id="{DD9A3A88-5074-A38A-5AA5-72E774814618}"/>
              </a:ext>
            </a:extLst>
          </p:cNvPr>
          <p:cNvGrpSpPr/>
          <p:nvPr/>
        </p:nvGrpSpPr>
        <p:grpSpPr>
          <a:xfrm>
            <a:off x="761805" y="3304334"/>
            <a:ext cx="1512000" cy="762204"/>
            <a:chOff x="790661" y="3514546"/>
            <a:chExt cx="1343794" cy="715515"/>
          </a:xfrm>
          <a:solidFill>
            <a:schemeClr val="accent6">
              <a:lumMod val="75000"/>
            </a:schemeClr>
          </a:solidFill>
        </p:grpSpPr>
        <p:sp>
          <p:nvSpPr>
            <p:cNvPr id="71" name="Forme libre 220">
              <a:extLst>
                <a:ext uri="{FF2B5EF4-FFF2-40B4-BE49-F238E27FC236}">
                  <a16:creationId xmlns:a16="http://schemas.microsoft.com/office/drawing/2014/main" id="{FDBA392E-F96A-B772-ED23-16F5F282EA89}"/>
                </a:ext>
              </a:extLst>
            </p:cNvPr>
            <p:cNvSpPr/>
            <p:nvPr/>
          </p:nvSpPr>
          <p:spPr>
            <a:xfrm>
              <a:off x="1242973" y="3998795"/>
              <a:ext cx="891482" cy="231266"/>
            </a:xfrm>
            <a:custGeom>
              <a:avLst/>
              <a:gdLst>
                <a:gd name="connsiteX0" fmla="*/ 27392 w 891482"/>
                <a:gd name="connsiteY0" fmla="*/ 220058 h 231266"/>
                <a:gd name="connsiteX1" fmla="*/ 0 w 891482"/>
                <a:gd name="connsiteY1" fmla="*/ 231267 h 231266"/>
                <a:gd name="connsiteX2" fmla="*/ 377778 w 891482"/>
                <a:gd name="connsiteY2" fmla="*/ 231267 h 231266"/>
                <a:gd name="connsiteX3" fmla="*/ 379137 w 891482"/>
                <a:gd name="connsiteY3" fmla="*/ 230873 h 231266"/>
                <a:gd name="connsiteX4" fmla="*/ 885029 w 891482"/>
                <a:gd name="connsiteY4" fmla="*/ 123694 h 231266"/>
                <a:gd name="connsiteX5" fmla="*/ 891482 w 891482"/>
                <a:gd name="connsiteY5" fmla="*/ 122824 h 231266"/>
                <a:gd name="connsiteX6" fmla="*/ 891482 w 891482"/>
                <a:gd name="connsiteY6" fmla="*/ 0 h 231266"/>
                <a:gd name="connsiteX7" fmla="*/ 882451 w 891482"/>
                <a:gd name="connsiteY7" fmla="*/ 1085 h 231266"/>
                <a:gd name="connsiteX8" fmla="*/ 27392 w 891482"/>
                <a:gd name="connsiteY8" fmla="*/ 220058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482" h="231266">
                  <a:moveTo>
                    <a:pt x="27392" y="220058"/>
                  </a:moveTo>
                  <a:lnTo>
                    <a:pt x="0" y="231267"/>
                  </a:lnTo>
                  <a:lnTo>
                    <a:pt x="377778" y="231267"/>
                  </a:lnTo>
                  <a:lnTo>
                    <a:pt x="379137" y="230873"/>
                  </a:lnTo>
                  <a:cubicBezTo>
                    <a:pt x="542871" y="182842"/>
                    <a:pt x="712283" y="146950"/>
                    <a:pt x="885029" y="123694"/>
                  </a:cubicBezTo>
                  <a:lnTo>
                    <a:pt x="891482" y="122824"/>
                  </a:lnTo>
                  <a:lnTo>
                    <a:pt x="891482" y="0"/>
                  </a:lnTo>
                  <a:lnTo>
                    <a:pt x="882451" y="1085"/>
                  </a:lnTo>
                  <a:cubicBezTo>
                    <a:pt x="583302" y="36796"/>
                    <a:pt x="294213" y="110829"/>
                    <a:pt x="27392" y="220058"/>
                  </a:cubicBezTo>
                  <a:close/>
                </a:path>
              </a:pathLst>
            </a:custGeom>
            <a:grpFill/>
            <a:ln w="15577" cap="flat">
              <a:noFill/>
              <a:prstDash val="solid"/>
              <a:miter/>
            </a:ln>
          </p:spPr>
          <p:txBody>
            <a:bodyPr rtlCol="0" anchor="ctr"/>
            <a:lstStyle/>
            <a:p>
              <a:endParaRPr lang="fr-FR"/>
            </a:p>
          </p:txBody>
        </p:sp>
        <p:sp>
          <p:nvSpPr>
            <p:cNvPr id="72" name="Forme libre 221">
              <a:extLst>
                <a:ext uri="{FF2B5EF4-FFF2-40B4-BE49-F238E27FC236}">
                  <a16:creationId xmlns:a16="http://schemas.microsoft.com/office/drawing/2014/main" id="{1B64C175-34EF-0371-0749-34C99737AD0D}"/>
                </a:ext>
              </a:extLst>
            </p:cNvPr>
            <p:cNvSpPr/>
            <p:nvPr/>
          </p:nvSpPr>
          <p:spPr>
            <a:xfrm>
              <a:off x="1710332" y="4145838"/>
              <a:ext cx="424123" cy="84223"/>
            </a:xfrm>
            <a:custGeom>
              <a:avLst/>
              <a:gdLst>
                <a:gd name="connsiteX0" fmla="*/ 46236 w 424123"/>
                <a:gd name="connsiteY0" fmla="*/ 72597 h 84223"/>
                <a:gd name="connsiteX1" fmla="*/ 0 w 424123"/>
                <a:gd name="connsiteY1" fmla="*/ 84224 h 84223"/>
                <a:gd name="connsiteX2" fmla="*/ 424123 w 424123"/>
                <a:gd name="connsiteY2" fmla="*/ 84224 h 84223"/>
                <a:gd name="connsiteX3" fmla="*/ 424123 w 424123"/>
                <a:gd name="connsiteY3" fmla="*/ 0 h 84223"/>
                <a:gd name="connsiteX4" fmla="*/ 414936 w 424123"/>
                <a:gd name="connsiteY4" fmla="*/ 1192 h 84223"/>
                <a:gd name="connsiteX5" fmla="*/ 46236 w 424123"/>
                <a:gd name="connsiteY5" fmla="*/ 72597 h 8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23" h="84223">
                  <a:moveTo>
                    <a:pt x="46236" y="72597"/>
                  </a:moveTo>
                  <a:lnTo>
                    <a:pt x="0" y="84224"/>
                  </a:lnTo>
                  <a:lnTo>
                    <a:pt x="424123" y="84224"/>
                  </a:lnTo>
                  <a:lnTo>
                    <a:pt x="424123" y="0"/>
                  </a:lnTo>
                  <a:lnTo>
                    <a:pt x="414936" y="1192"/>
                  </a:lnTo>
                  <a:cubicBezTo>
                    <a:pt x="289994" y="18370"/>
                    <a:pt x="166791" y="42230"/>
                    <a:pt x="46236" y="72597"/>
                  </a:cubicBezTo>
                  <a:close/>
                </a:path>
              </a:pathLst>
            </a:custGeom>
            <a:grpFill/>
            <a:ln w="15577" cap="flat">
              <a:noFill/>
              <a:prstDash val="solid"/>
              <a:miter/>
            </a:ln>
          </p:spPr>
          <p:txBody>
            <a:bodyPr rtlCol="0" anchor="ctr"/>
            <a:lstStyle/>
            <a:p>
              <a:endParaRPr lang="fr-FR"/>
            </a:p>
          </p:txBody>
        </p:sp>
        <p:sp>
          <p:nvSpPr>
            <p:cNvPr id="73" name="Forme libre 222">
              <a:extLst>
                <a:ext uri="{FF2B5EF4-FFF2-40B4-BE49-F238E27FC236}">
                  <a16:creationId xmlns:a16="http://schemas.microsoft.com/office/drawing/2014/main" id="{40A18348-EBD3-7067-3D39-FDA41800B0CC}"/>
                </a:ext>
              </a:extLst>
            </p:cNvPr>
            <p:cNvSpPr/>
            <p:nvPr/>
          </p:nvSpPr>
          <p:spPr>
            <a:xfrm>
              <a:off x="880008" y="3638909"/>
              <a:ext cx="1254447" cy="591105"/>
            </a:xfrm>
            <a:custGeom>
              <a:avLst/>
              <a:gdLst>
                <a:gd name="connsiteX0" fmla="*/ 1245603 w 1254447"/>
                <a:gd name="connsiteY0" fmla="*/ 210876 h 591105"/>
                <a:gd name="connsiteX1" fmla="*/ 1051316 w 1254447"/>
                <a:gd name="connsiteY1" fmla="*/ 236382 h 591105"/>
                <a:gd name="connsiteX2" fmla="*/ 1051316 w 1254447"/>
                <a:gd name="connsiteY2" fmla="*/ 172419 h 591105"/>
                <a:gd name="connsiteX3" fmla="*/ 1128303 w 1254447"/>
                <a:gd name="connsiteY3" fmla="*/ 153339 h 591105"/>
                <a:gd name="connsiteX4" fmla="*/ 1152428 w 1254447"/>
                <a:gd name="connsiteY4" fmla="*/ 89757 h 591105"/>
                <a:gd name="connsiteX5" fmla="*/ 1068238 w 1254447"/>
                <a:gd name="connsiteY5" fmla="*/ 105748 h 591105"/>
                <a:gd name="connsiteX6" fmla="*/ 1051316 w 1254447"/>
                <a:gd name="connsiteY6" fmla="*/ 125221 h 591105"/>
                <a:gd name="connsiteX7" fmla="*/ 1051316 w 1254447"/>
                <a:gd name="connsiteY7" fmla="*/ 108252 h 591105"/>
                <a:gd name="connsiteX8" fmla="*/ 1079676 w 1254447"/>
                <a:gd name="connsiteY8" fmla="*/ 61746 h 591105"/>
                <a:gd name="connsiteX9" fmla="*/ 1036331 w 1254447"/>
                <a:gd name="connsiteY9" fmla="*/ 0 h 591105"/>
                <a:gd name="connsiteX10" fmla="*/ 992986 w 1254447"/>
                <a:gd name="connsiteY10" fmla="*/ 61734 h 591105"/>
                <a:gd name="connsiteX11" fmla="*/ 1020065 w 1254447"/>
                <a:gd name="connsiteY11" fmla="*/ 107215 h 591105"/>
                <a:gd name="connsiteX12" fmla="*/ 1020065 w 1254447"/>
                <a:gd name="connsiteY12" fmla="*/ 107215 h 591105"/>
                <a:gd name="connsiteX13" fmla="*/ 1020065 w 1254447"/>
                <a:gd name="connsiteY13" fmla="*/ 125221 h 591105"/>
                <a:gd name="connsiteX14" fmla="*/ 1003142 w 1254447"/>
                <a:gd name="connsiteY14" fmla="*/ 105748 h 591105"/>
                <a:gd name="connsiteX15" fmla="*/ 918952 w 1254447"/>
                <a:gd name="connsiteY15" fmla="*/ 89852 h 591105"/>
                <a:gd name="connsiteX16" fmla="*/ 943078 w 1254447"/>
                <a:gd name="connsiteY16" fmla="*/ 153435 h 591105"/>
                <a:gd name="connsiteX17" fmla="*/ 1020065 w 1254447"/>
                <a:gd name="connsiteY17" fmla="*/ 172419 h 591105"/>
                <a:gd name="connsiteX18" fmla="*/ 1020065 w 1254447"/>
                <a:gd name="connsiteY18" fmla="*/ 241391 h 591105"/>
                <a:gd name="connsiteX19" fmla="*/ 19876 w 1254447"/>
                <a:gd name="connsiteY19" fmla="*/ 580290 h 591105"/>
                <a:gd name="connsiteX20" fmla="*/ 0 w 1254447"/>
                <a:gd name="connsiteY20" fmla="*/ 591105 h 591105"/>
                <a:gd name="connsiteX21" fmla="*/ 299854 w 1254447"/>
                <a:gd name="connsiteY21" fmla="*/ 591105 h 591105"/>
                <a:gd name="connsiteX22" fmla="*/ 301666 w 1254447"/>
                <a:gd name="connsiteY22" fmla="*/ 590306 h 591105"/>
                <a:gd name="connsiteX23" fmla="*/ 1247822 w 1254447"/>
                <a:gd name="connsiteY23" fmla="*/ 336645 h 591105"/>
                <a:gd name="connsiteX24" fmla="*/ 1254447 w 1254447"/>
                <a:gd name="connsiteY24" fmla="*/ 335870 h 591105"/>
                <a:gd name="connsiteX25" fmla="*/ 1254447 w 1254447"/>
                <a:gd name="connsiteY25" fmla="*/ 209981 h 5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4447" h="591105">
                  <a:moveTo>
                    <a:pt x="1245603" y="210876"/>
                  </a:moveTo>
                  <a:cubicBezTo>
                    <a:pt x="1180414" y="217494"/>
                    <a:pt x="1115646" y="226163"/>
                    <a:pt x="1051316" y="236382"/>
                  </a:cubicBezTo>
                  <a:lnTo>
                    <a:pt x="1051316" y="172419"/>
                  </a:lnTo>
                  <a:cubicBezTo>
                    <a:pt x="1069801" y="172097"/>
                    <a:pt x="1106552" y="169342"/>
                    <a:pt x="1128303" y="153339"/>
                  </a:cubicBezTo>
                  <a:cubicBezTo>
                    <a:pt x="1158225" y="131398"/>
                    <a:pt x="1152428" y="89757"/>
                    <a:pt x="1152428" y="89757"/>
                  </a:cubicBezTo>
                  <a:cubicBezTo>
                    <a:pt x="1152428" y="89757"/>
                    <a:pt x="1098192" y="83795"/>
                    <a:pt x="1068238" y="105748"/>
                  </a:cubicBezTo>
                  <a:cubicBezTo>
                    <a:pt x="1060950" y="111312"/>
                    <a:pt x="1055197" y="117934"/>
                    <a:pt x="1051316" y="125221"/>
                  </a:cubicBezTo>
                  <a:lnTo>
                    <a:pt x="1051316" y="108252"/>
                  </a:lnTo>
                  <a:cubicBezTo>
                    <a:pt x="1067829" y="95879"/>
                    <a:pt x="1077906" y="79356"/>
                    <a:pt x="1079676" y="61746"/>
                  </a:cubicBezTo>
                  <a:cubicBezTo>
                    <a:pt x="1079676" y="30074"/>
                    <a:pt x="1036331" y="0"/>
                    <a:pt x="1036331" y="0"/>
                  </a:cubicBezTo>
                  <a:cubicBezTo>
                    <a:pt x="1036331" y="0"/>
                    <a:pt x="992986" y="30074"/>
                    <a:pt x="992986" y="61734"/>
                  </a:cubicBezTo>
                  <a:cubicBezTo>
                    <a:pt x="994609" y="78874"/>
                    <a:pt x="1004214" y="95007"/>
                    <a:pt x="1020065" y="107215"/>
                  </a:cubicBezTo>
                  <a:lnTo>
                    <a:pt x="1020065" y="107215"/>
                  </a:lnTo>
                  <a:lnTo>
                    <a:pt x="1020065" y="125221"/>
                  </a:lnTo>
                  <a:cubicBezTo>
                    <a:pt x="1016183" y="117934"/>
                    <a:pt x="1010430" y="111312"/>
                    <a:pt x="1003142" y="105748"/>
                  </a:cubicBezTo>
                  <a:cubicBezTo>
                    <a:pt x="973235" y="83795"/>
                    <a:pt x="918952" y="89852"/>
                    <a:pt x="918952" y="89852"/>
                  </a:cubicBezTo>
                  <a:cubicBezTo>
                    <a:pt x="918952" y="89852"/>
                    <a:pt x="913155" y="131493"/>
                    <a:pt x="943078" y="153435"/>
                  </a:cubicBezTo>
                  <a:cubicBezTo>
                    <a:pt x="964828" y="169390"/>
                    <a:pt x="1001580" y="172144"/>
                    <a:pt x="1020065" y="172419"/>
                  </a:cubicBezTo>
                  <a:lnTo>
                    <a:pt x="1020065" y="241391"/>
                  </a:lnTo>
                  <a:cubicBezTo>
                    <a:pt x="660233" y="301959"/>
                    <a:pt x="320071" y="417216"/>
                    <a:pt x="19876" y="580290"/>
                  </a:cubicBezTo>
                  <a:lnTo>
                    <a:pt x="0" y="591105"/>
                  </a:lnTo>
                  <a:lnTo>
                    <a:pt x="299854" y="591105"/>
                  </a:lnTo>
                  <a:lnTo>
                    <a:pt x="301666" y="590306"/>
                  </a:lnTo>
                  <a:cubicBezTo>
                    <a:pt x="593682" y="461661"/>
                    <a:pt x="914538" y="375641"/>
                    <a:pt x="1247822" y="336645"/>
                  </a:cubicBezTo>
                  <a:lnTo>
                    <a:pt x="1254447" y="335870"/>
                  </a:lnTo>
                  <a:lnTo>
                    <a:pt x="1254447" y="209981"/>
                  </a:lnTo>
                  <a:close/>
                </a:path>
              </a:pathLst>
            </a:custGeom>
            <a:grpFill/>
            <a:ln w="15577" cap="flat">
              <a:noFill/>
              <a:prstDash val="solid"/>
              <a:miter/>
            </a:ln>
          </p:spPr>
          <p:txBody>
            <a:bodyPr rtlCol="0" anchor="ctr"/>
            <a:lstStyle/>
            <a:p>
              <a:endParaRPr lang="fr-FR"/>
            </a:p>
          </p:txBody>
        </p:sp>
        <p:sp>
          <p:nvSpPr>
            <p:cNvPr id="74" name="Forme libre 224">
              <a:extLst>
                <a:ext uri="{FF2B5EF4-FFF2-40B4-BE49-F238E27FC236}">
                  <a16:creationId xmlns:a16="http://schemas.microsoft.com/office/drawing/2014/main" id="{32C7AC3E-D737-710F-99F5-DCAA97380657}"/>
                </a:ext>
              </a:extLst>
            </p:cNvPr>
            <p:cNvSpPr/>
            <p:nvPr/>
          </p:nvSpPr>
          <p:spPr>
            <a:xfrm>
              <a:off x="790739" y="4150548"/>
              <a:ext cx="132269" cy="79513"/>
            </a:xfrm>
            <a:custGeom>
              <a:avLst/>
              <a:gdLst>
                <a:gd name="connsiteX0" fmla="*/ 132270 w 132269"/>
                <a:gd name="connsiteY0" fmla="*/ 12163 h 79513"/>
                <a:gd name="connsiteX1" fmla="*/ 112504 w 132269"/>
                <a:gd name="connsiteY1" fmla="*/ 10041 h 79513"/>
                <a:gd name="connsiteX2" fmla="*/ 0 w 132269"/>
                <a:gd name="connsiteY2" fmla="*/ 0 h 79513"/>
                <a:gd name="connsiteX3" fmla="*/ 0 w 132269"/>
                <a:gd name="connsiteY3" fmla="*/ 79514 h 79513"/>
                <a:gd name="connsiteX4" fmla="*/ 11266 w 132269"/>
                <a:gd name="connsiteY4" fmla="*/ 79514 h 79513"/>
                <a:gd name="connsiteX5" fmla="*/ 13360 w 132269"/>
                <a:gd name="connsiteY5" fmla="*/ 78321 h 79513"/>
                <a:gd name="connsiteX6" fmla="*/ 115926 w 132269"/>
                <a:gd name="connsiteY6" fmla="*/ 20880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69" h="79513">
                  <a:moveTo>
                    <a:pt x="132270" y="12163"/>
                  </a:moveTo>
                  <a:lnTo>
                    <a:pt x="112504" y="10041"/>
                  </a:lnTo>
                  <a:cubicBezTo>
                    <a:pt x="78534" y="6392"/>
                    <a:pt x="42439" y="3184"/>
                    <a:pt x="0" y="0"/>
                  </a:cubicBezTo>
                  <a:lnTo>
                    <a:pt x="0" y="79514"/>
                  </a:lnTo>
                  <a:lnTo>
                    <a:pt x="11266" y="79514"/>
                  </a:lnTo>
                  <a:lnTo>
                    <a:pt x="13360" y="78321"/>
                  </a:lnTo>
                  <a:cubicBezTo>
                    <a:pt x="53049" y="55152"/>
                    <a:pt x="85643" y="36895"/>
                    <a:pt x="115926" y="20880"/>
                  </a:cubicBezTo>
                  <a:close/>
                </a:path>
              </a:pathLst>
            </a:custGeom>
            <a:grpFill/>
            <a:ln w="15577" cap="flat">
              <a:noFill/>
              <a:prstDash val="solid"/>
              <a:miter/>
            </a:ln>
          </p:spPr>
          <p:txBody>
            <a:bodyPr rtlCol="0" anchor="ctr"/>
            <a:lstStyle/>
            <a:p>
              <a:endParaRPr lang="fr-FR"/>
            </a:p>
          </p:txBody>
        </p:sp>
        <p:sp>
          <p:nvSpPr>
            <p:cNvPr id="75" name="Forme libre 225">
              <a:extLst>
                <a:ext uri="{FF2B5EF4-FFF2-40B4-BE49-F238E27FC236}">
                  <a16:creationId xmlns:a16="http://schemas.microsoft.com/office/drawing/2014/main" id="{380EABC0-4A1B-4EE1-F693-FC8D8712D190}"/>
                </a:ext>
              </a:extLst>
            </p:cNvPr>
            <p:cNvSpPr/>
            <p:nvPr/>
          </p:nvSpPr>
          <p:spPr>
            <a:xfrm>
              <a:off x="790661" y="3867170"/>
              <a:ext cx="593378" cy="174445"/>
            </a:xfrm>
            <a:custGeom>
              <a:avLst/>
              <a:gdLst>
                <a:gd name="connsiteX0" fmla="*/ 395138 w 593378"/>
                <a:gd name="connsiteY0" fmla="*/ 174446 h 174445"/>
                <a:gd name="connsiteX1" fmla="*/ 397825 w 593378"/>
                <a:gd name="connsiteY1" fmla="*/ 173361 h 174445"/>
                <a:gd name="connsiteX2" fmla="*/ 574972 w 593378"/>
                <a:gd name="connsiteY2" fmla="*/ 107847 h 174445"/>
                <a:gd name="connsiteX3" fmla="*/ 593379 w 593378"/>
                <a:gd name="connsiteY3" fmla="*/ 101658 h 174445"/>
                <a:gd name="connsiteX4" fmla="*/ 574331 w 593378"/>
                <a:gd name="connsiteY4" fmla="*/ 96792 h 174445"/>
                <a:gd name="connsiteX5" fmla="*/ 0 w 593378"/>
                <a:gd name="connsiteY5" fmla="*/ 0 h 174445"/>
                <a:gd name="connsiteX6" fmla="*/ 0 w 593378"/>
                <a:gd name="connsiteY6" fmla="*/ 118913 h 174445"/>
                <a:gd name="connsiteX7" fmla="*/ 392200 w 593378"/>
                <a:gd name="connsiteY7" fmla="*/ 173862 h 17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78" h="174445">
                  <a:moveTo>
                    <a:pt x="395138" y="174446"/>
                  </a:moveTo>
                  <a:lnTo>
                    <a:pt x="397825" y="173361"/>
                  </a:lnTo>
                  <a:cubicBezTo>
                    <a:pt x="455765" y="149953"/>
                    <a:pt x="515361" y="127916"/>
                    <a:pt x="574972" y="107847"/>
                  </a:cubicBezTo>
                  <a:lnTo>
                    <a:pt x="593379" y="101658"/>
                  </a:lnTo>
                  <a:lnTo>
                    <a:pt x="574331" y="96792"/>
                  </a:lnTo>
                  <a:cubicBezTo>
                    <a:pt x="388000" y="48876"/>
                    <a:pt x="195444" y="16424"/>
                    <a:pt x="0" y="0"/>
                  </a:cubicBezTo>
                  <a:lnTo>
                    <a:pt x="0" y="118913"/>
                  </a:lnTo>
                  <a:cubicBezTo>
                    <a:pt x="132290" y="130034"/>
                    <a:pt x="263362" y="148398"/>
                    <a:pt x="392200" y="173862"/>
                  </a:cubicBezTo>
                  <a:close/>
                </a:path>
              </a:pathLst>
            </a:custGeom>
            <a:grpFill/>
            <a:ln w="15577" cap="flat">
              <a:noFill/>
              <a:prstDash val="solid"/>
              <a:miter/>
            </a:ln>
          </p:spPr>
          <p:txBody>
            <a:bodyPr rtlCol="0" anchor="ctr"/>
            <a:lstStyle/>
            <a:p>
              <a:endParaRPr lang="fr-FR"/>
            </a:p>
          </p:txBody>
        </p:sp>
        <p:sp>
          <p:nvSpPr>
            <p:cNvPr id="76" name="Forme libre 226">
              <a:extLst>
                <a:ext uri="{FF2B5EF4-FFF2-40B4-BE49-F238E27FC236}">
                  <a16:creationId xmlns:a16="http://schemas.microsoft.com/office/drawing/2014/main" id="{D935015D-5866-5EE1-8818-54C205EC3293}"/>
                </a:ext>
              </a:extLst>
            </p:cNvPr>
            <p:cNvSpPr/>
            <p:nvPr/>
          </p:nvSpPr>
          <p:spPr>
            <a:xfrm>
              <a:off x="790661" y="3514546"/>
              <a:ext cx="850949" cy="440723"/>
            </a:xfrm>
            <a:custGeom>
              <a:avLst/>
              <a:gdLst>
                <a:gd name="connsiteX0" fmla="*/ 265634 w 850949"/>
                <a:gd name="connsiteY0" fmla="*/ 172466 h 440723"/>
                <a:gd name="connsiteX1" fmla="*/ 265634 w 850949"/>
                <a:gd name="connsiteY1" fmla="*/ 237682 h 440723"/>
                <a:gd name="connsiteX2" fmla="*/ 0 w 850949"/>
                <a:gd name="connsiteY2" fmla="*/ 207549 h 440723"/>
                <a:gd name="connsiteX3" fmla="*/ 0 w 850949"/>
                <a:gd name="connsiteY3" fmla="*/ 328679 h 440723"/>
                <a:gd name="connsiteX4" fmla="*/ 632833 w 850949"/>
                <a:gd name="connsiteY4" fmla="*/ 439948 h 440723"/>
                <a:gd name="connsiteX5" fmla="*/ 635661 w 850949"/>
                <a:gd name="connsiteY5" fmla="*/ 440723 h 440723"/>
                <a:gd name="connsiteX6" fmla="*/ 638443 w 850949"/>
                <a:gd name="connsiteY6" fmla="*/ 439877 h 440723"/>
                <a:gd name="connsiteX7" fmla="*/ 831543 w 850949"/>
                <a:gd name="connsiteY7" fmla="*/ 385596 h 440723"/>
                <a:gd name="connsiteX8" fmla="*/ 850950 w 850949"/>
                <a:gd name="connsiteY8" fmla="*/ 380766 h 440723"/>
                <a:gd name="connsiteX9" fmla="*/ 832199 w 850949"/>
                <a:gd name="connsiteY9" fmla="*/ 374482 h 440723"/>
                <a:gd name="connsiteX10" fmla="*/ 296885 w 850949"/>
                <a:gd name="connsiteY10" fmla="*/ 242655 h 440723"/>
                <a:gd name="connsiteX11" fmla="*/ 296885 w 850949"/>
                <a:gd name="connsiteY11" fmla="*/ 172466 h 440723"/>
                <a:gd name="connsiteX12" fmla="*/ 373872 w 850949"/>
                <a:gd name="connsiteY12" fmla="*/ 153387 h 440723"/>
                <a:gd name="connsiteX13" fmla="*/ 397997 w 850949"/>
                <a:gd name="connsiteY13" fmla="*/ 89817 h 440723"/>
                <a:gd name="connsiteX14" fmla="*/ 313807 w 850949"/>
                <a:gd name="connsiteY14" fmla="*/ 105748 h 440723"/>
                <a:gd name="connsiteX15" fmla="*/ 296885 w 850949"/>
                <a:gd name="connsiteY15" fmla="*/ 125221 h 440723"/>
                <a:gd name="connsiteX16" fmla="*/ 296885 w 850949"/>
                <a:gd name="connsiteY16" fmla="*/ 108252 h 440723"/>
                <a:gd name="connsiteX17" fmla="*/ 325245 w 850949"/>
                <a:gd name="connsiteY17" fmla="*/ 61746 h 440723"/>
                <a:gd name="connsiteX18" fmla="*/ 281900 w 850949"/>
                <a:gd name="connsiteY18" fmla="*/ 0 h 440723"/>
                <a:gd name="connsiteX19" fmla="*/ 238555 w 850949"/>
                <a:gd name="connsiteY19" fmla="*/ 61746 h 440723"/>
                <a:gd name="connsiteX20" fmla="*/ 265634 w 850949"/>
                <a:gd name="connsiteY20" fmla="*/ 107179 h 440723"/>
                <a:gd name="connsiteX21" fmla="*/ 265634 w 850949"/>
                <a:gd name="connsiteY21" fmla="*/ 107179 h 440723"/>
                <a:gd name="connsiteX22" fmla="*/ 265634 w 850949"/>
                <a:gd name="connsiteY22" fmla="*/ 125173 h 440723"/>
                <a:gd name="connsiteX23" fmla="*/ 248711 w 850949"/>
                <a:gd name="connsiteY23" fmla="*/ 105700 h 440723"/>
                <a:gd name="connsiteX24" fmla="*/ 164521 w 850949"/>
                <a:gd name="connsiteY24" fmla="*/ 89817 h 440723"/>
                <a:gd name="connsiteX25" fmla="*/ 188647 w 850949"/>
                <a:gd name="connsiteY25" fmla="*/ 153387 h 440723"/>
                <a:gd name="connsiteX26" fmla="*/ 265634 w 850949"/>
                <a:gd name="connsiteY26" fmla="*/ 172466 h 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0949" h="440723">
                  <a:moveTo>
                    <a:pt x="265634" y="172466"/>
                  </a:moveTo>
                  <a:lnTo>
                    <a:pt x="265634" y="237682"/>
                  </a:lnTo>
                  <a:cubicBezTo>
                    <a:pt x="177985" y="224327"/>
                    <a:pt x="89440" y="214283"/>
                    <a:pt x="0" y="207549"/>
                  </a:cubicBezTo>
                  <a:lnTo>
                    <a:pt x="0" y="328679"/>
                  </a:lnTo>
                  <a:cubicBezTo>
                    <a:pt x="215932" y="346703"/>
                    <a:pt x="428336" y="384049"/>
                    <a:pt x="632833" y="439948"/>
                  </a:cubicBezTo>
                  <a:lnTo>
                    <a:pt x="635661" y="440723"/>
                  </a:lnTo>
                  <a:lnTo>
                    <a:pt x="638443" y="439877"/>
                  </a:lnTo>
                  <a:cubicBezTo>
                    <a:pt x="701648" y="420034"/>
                    <a:pt x="766572" y="401718"/>
                    <a:pt x="831543" y="385596"/>
                  </a:cubicBezTo>
                  <a:lnTo>
                    <a:pt x="850950" y="380766"/>
                  </a:lnTo>
                  <a:lnTo>
                    <a:pt x="832199" y="374482"/>
                  </a:lnTo>
                  <a:cubicBezTo>
                    <a:pt x="660204" y="316551"/>
                    <a:pt x="480809" y="272372"/>
                    <a:pt x="296885" y="242655"/>
                  </a:cubicBezTo>
                  <a:lnTo>
                    <a:pt x="296885" y="172466"/>
                  </a:lnTo>
                  <a:cubicBezTo>
                    <a:pt x="315370" y="172144"/>
                    <a:pt x="352121" y="169402"/>
                    <a:pt x="373872" y="153387"/>
                  </a:cubicBezTo>
                  <a:cubicBezTo>
                    <a:pt x="403794" y="131445"/>
                    <a:pt x="397997" y="89817"/>
                    <a:pt x="397997" y="89817"/>
                  </a:cubicBezTo>
                  <a:cubicBezTo>
                    <a:pt x="397997" y="89817"/>
                    <a:pt x="343761" y="83806"/>
                    <a:pt x="313807" y="105748"/>
                  </a:cubicBezTo>
                  <a:cubicBezTo>
                    <a:pt x="306524" y="111314"/>
                    <a:pt x="300769" y="117935"/>
                    <a:pt x="296885" y="125221"/>
                  </a:cubicBezTo>
                  <a:lnTo>
                    <a:pt x="296885" y="108252"/>
                  </a:lnTo>
                  <a:cubicBezTo>
                    <a:pt x="313401" y="95880"/>
                    <a:pt x="323478" y="79356"/>
                    <a:pt x="325245" y="61746"/>
                  </a:cubicBezTo>
                  <a:cubicBezTo>
                    <a:pt x="325245" y="30086"/>
                    <a:pt x="281900" y="0"/>
                    <a:pt x="281900" y="0"/>
                  </a:cubicBezTo>
                  <a:cubicBezTo>
                    <a:pt x="281900" y="0"/>
                    <a:pt x="238555" y="30086"/>
                    <a:pt x="238555" y="61746"/>
                  </a:cubicBezTo>
                  <a:cubicBezTo>
                    <a:pt x="240192" y="78870"/>
                    <a:pt x="249797" y="94983"/>
                    <a:pt x="265634" y="107179"/>
                  </a:cubicBezTo>
                  <a:lnTo>
                    <a:pt x="265634" y="107179"/>
                  </a:lnTo>
                  <a:lnTo>
                    <a:pt x="265634" y="125173"/>
                  </a:lnTo>
                  <a:cubicBezTo>
                    <a:pt x="261749" y="117887"/>
                    <a:pt x="255994" y="111267"/>
                    <a:pt x="248711" y="105700"/>
                  </a:cubicBezTo>
                  <a:cubicBezTo>
                    <a:pt x="218804" y="83759"/>
                    <a:pt x="164521" y="89817"/>
                    <a:pt x="164521" y="89817"/>
                  </a:cubicBezTo>
                  <a:cubicBezTo>
                    <a:pt x="164521" y="89817"/>
                    <a:pt x="158724" y="131445"/>
                    <a:pt x="188647" y="153387"/>
                  </a:cubicBezTo>
                  <a:cubicBezTo>
                    <a:pt x="210398" y="169402"/>
                    <a:pt x="247149" y="172144"/>
                    <a:pt x="265634" y="172466"/>
                  </a:cubicBezTo>
                  <a:close/>
                </a:path>
              </a:pathLst>
            </a:custGeom>
            <a:grpFill/>
            <a:ln w="15577" cap="flat">
              <a:noFill/>
              <a:prstDash val="solid"/>
              <a:miter/>
            </a:ln>
          </p:spPr>
          <p:txBody>
            <a:bodyPr rtlCol="0" anchor="ctr"/>
            <a:lstStyle/>
            <a:p>
              <a:endParaRPr lang="fr-FR"/>
            </a:p>
          </p:txBody>
        </p:sp>
        <p:sp>
          <p:nvSpPr>
            <p:cNvPr id="77" name="Forme libre 227">
              <a:extLst>
                <a:ext uri="{FF2B5EF4-FFF2-40B4-BE49-F238E27FC236}">
                  <a16:creationId xmlns:a16="http://schemas.microsoft.com/office/drawing/2014/main" id="{4AADFA2A-6594-7A7E-F71D-287CD4BC02FF}"/>
                </a:ext>
              </a:extLst>
            </p:cNvPr>
            <p:cNvSpPr/>
            <p:nvPr/>
          </p:nvSpPr>
          <p:spPr>
            <a:xfrm>
              <a:off x="790661" y="4010064"/>
              <a:ext cx="355042" cy="133234"/>
            </a:xfrm>
            <a:custGeom>
              <a:avLst/>
              <a:gdLst>
                <a:gd name="connsiteX0" fmla="*/ 170318 w 355042"/>
                <a:gd name="connsiteY0" fmla="*/ 133234 h 133234"/>
                <a:gd name="connsiteX1" fmla="*/ 172849 w 355042"/>
                <a:gd name="connsiteY1" fmla="*/ 131970 h 133234"/>
                <a:gd name="connsiteX2" fmla="*/ 337636 w 355042"/>
                <a:gd name="connsiteY2" fmla="*/ 55497 h 133234"/>
                <a:gd name="connsiteX3" fmla="*/ 355043 w 355042"/>
                <a:gd name="connsiteY3" fmla="*/ 48044 h 133234"/>
                <a:gd name="connsiteX4" fmla="*/ 335636 w 355042"/>
                <a:gd name="connsiteY4" fmla="*/ 44467 h 133234"/>
                <a:gd name="connsiteX5" fmla="*/ 0 w 355042"/>
                <a:gd name="connsiteY5" fmla="*/ 0 h 133234"/>
                <a:gd name="connsiteX6" fmla="*/ 0 w 355042"/>
                <a:gd name="connsiteY6" fmla="*/ 116444 h 133234"/>
                <a:gd name="connsiteX7" fmla="*/ 167380 w 355042"/>
                <a:gd name="connsiteY7" fmla="*/ 13286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42" h="133234">
                  <a:moveTo>
                    <a:pt x="170318" y="133234"/>
                  </a:moveTo>
                  <a:lnTo>
                    <a:pt x="172849" y="131970"/>
                  </a:lnTo>
                  <a:cubicBezTo>
                    <a:pt x="226211" y="105211"/>
                    <a:pt x="281665" y="79502"/>
                    <a:pt x="337636" y="55497"/>
                  </a:cubicBezTo>
                  <a:lnTo>
                    <a:pt x="355043" y="48044"/>
                  </a:lnTo>
                  <a:lnTo>
                    <a:pt x="335636" y="44467"/>
                  </a:lnTo>
                  <a:cubicBezTo>
                    <a:pt x="225073" y="24354"/>
                    <a:pt x="112977" y="9503"/>
                    <a:pt x="0" y="0"/>
                  </a:cubicBezTo>
                  <a:lnTo>
                    <a:pt x="0" y="116444"/>
                  </a:lnTo>
                  <a:cubicBezTo>
                    <a:pt x="55908" y="120654"/>
                    <a:pt x="112160" y="126115"/>
                    <a:pt x="167380" y="132865"/>
                  </a:cubicBezTo>
                  <a:close/>
                </a:path>
              </a:pathLst>
            </a:custGeom>
            <a:grpFill/>
            <a:ln w="15577" cap="flat">
              <a:noFill/>
              <a:prstDash val="solid"/>
              <a:miter/>
            </a:ln>
          </p:spPr>
          <p:txBody>
            <a:bodyPr rtlCol="0" anchor="ctr"/>
            <a:lstStyle/>
            <a:p>
              <a:endParaRPr lang="fr-FR"/>
            </a:p>
          </p:txBody>
        </p:sp>
      </p:grpSp>
      <p:sp>
        <p:nvSpPr>
          <p:cNvPr id="78" name="Rectangle : coins arrondis 77">
            <a:extLst>
              <a:ext uri="{FF2B5EF4-FFF2-40B4-BE49-F238E27FC236}">
                <a16:creationId xmlns:a16="http://schemas.microsoft.com/office/drawing/2014/main" id="{30FFB2E0-1562-2C5F-D123-D62B4797116B}"/>
              </a:ext>
            </a:extLst>
          </p:cNvPr>
          <p:cNvSpPr/>
          <p:nvPr/>
        </p:nvSpPr>
        <p:spPr>
          <a:xfrm>
            <a:off x="7907446" y="4738126"/>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avec coins arrondis en haut 78">
            <a:extLst>
              <a:ext uri="{FF2B5EF4-FFF2-40B4-BE49-F238E27FC236}">
                <a16:creationId xmlns:a16="http://schemas.microsoft.com/office/drawing/2014/main" id="{97E9CD56-0E09-B922-F086-B3926A3B6A07}"/>
              </a:ext>
            </a:extLst>
          </p:cNvPr>
          <p:cNvSpPr/>
          <p:nvPr/>
        </p:nvSpPr>
        <p:spPr>
          <a:xfrm rot="10800000">
            <a:off x="7926031" y="5963845"/>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a:extLst>
              <a:ext uri="{FF2B5EF4-FFF2-40B4-BE49-F238E27FC236}">
                <a16:creationId xmlns:a16="http://schemas.microsoft.com/office/drawing/2014/main" id="{D6D4B6B0-1443-B83B-18F7-A3FC23A05E31}"/>
              </a:ext>
            </a:extLst>
          </p:cNvPr>
          <p:cNvSpPr txBox="1"/>
          <p:nvPr/>
        </p:nvSpPr>
        <p:spPr>
          <a:xfrm>
            <a:off x="7918427" y="5964870"/>
            <a:ext cx="1183544"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Ecotoxicity, freshwater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1" name="Graphique 80">
            <a:extLst>
              <a:ext uri="{FF2B5EF4-FFF2-40B4-BE49-F238E27FC236}">
                <a16:creationId xmlns:a16="http://schemas.microsoft.com/office/drawing/2014/main" id="{CE8F5CC8-B149-8E8C-A612-3C60F4D7AD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240460" y="5024123"/>
            <a:ext cx="875032" cy="777806"/>
          </a:xfrm>
          <a:prstGeom prst="rect">
            <a:avLst/>
          </a:prstGeom>
        </p:spPr>
      </p:pic>
      <p:sp>
        <p:nvSpPr>
          <p:cNvPr id="82" name="Rectangle : coins arrondis 81">
            <a:extLst>
              <a:ext uri="{FF2B5EF4-FFF2-40B4-BE49-F238E27FC236}">
                <a16:creationId xmlns:a16="http://schemas.microsoft.com/office/drawing/2014/main" id="{33E27DCF-AFA2-BD2E-2A0C-E05DFD9879D6}"/>
              </a:ext>
            </a:extLst>
          </p:cNvPr>
          <p:cNvSpPr/>
          <p:nvPr/>
        </p:nvSpPr>
        <p:spPr>
          <a:xfrm>
            <a:off x="2516405" y="4738126"/>
            <a:ext cx="1608094" cy="1654660"/>
          </a:xfrm>
          <a:prstGeom prst="roundRect">
            <a:avLst>
              <a:gd name="adj" fmla="val 6589"/>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avec coins arrondis en haut 82">
            <a:extLst>
              <a:ext uri="{FF2B5EF4-FFF2-40B4-BE49-F238E27FC236}">
                <a16:creationId xmlns:a16="http://schemas.microsoft.com/office/drawing/2014/main" id="{1ED4CF52-66F4-1313-265F-3D43457C5CF0}"/>
              </a:ext>
            </a:extLst>
          </p:cNvPr>
          <p:cNvSpPr/>
          <p:nvPr/>
        </p:nvSpPr>
        <p:spPr>
          <a:xfrm rot="10800000">
            <a:off x="2534990" y="5963845"/>
            <a:ext cx="1608095" cy="417054"/>
          </a:xfrm>
          <a:prstGeom prst="round2Same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A33CD8E8-D758-9368-15DD-6DAB85F929BC}"/>
              </a:ext>
            </a:extLst>
          </p:cNvPr>
          <p:cNvSpPr txBox="1"/>
          <p:nvPr/>
        </p:nvSpPr>
        <p:spPr>
          <a:xfrm>
            <a:off x="2497819" y="5977323"/>
            <a:ext cx="1471786"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5" name="Graphique 84">
            <a:extLst>
              <a:ext uri="{FF2B5EF4-FFF2-40B4-BE49-F238E27FC236}">
                <a16:creationId xmlns:a16="http://schemas.microsoft.com/office/drawing/2014/main" id="{AA3AE981-A0C1-AF50-13C6-D67E252DF20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929851" y="4958934"/>
            <a:ext cx="756467" cy="907760"/>
          </a:xfrm>
          <a:prstGeom prst="rect">
            <a:avLst/>
          </a:prstGeom>
        </p:spPr>
      </p:pic>
      <p:pic>
        <p:nvPicPr>
          <p:cNvPr id="86" name="Graphique 85">
            <a:extLst>
              <a:ext uri="{FF2B5EF4-FFF2-40B4-BE49-F238E27FC236}">
                <a16:creationId xmlns:a16="http://schemas.microsoft.com/office/drawing/2014/main" id="{0F1A06CB-A5D6-D31D-A71E-FA7AB44A8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98743" y="4977771"/>
            <a:ext cx="832916" cy="832916"/>
          </a:xfrm>
          <a:prstGeom prst="rect">
            <a:avLst/>
          </a:prstGeom>
        </p:spPr>
      </p:pic>
      <p:grpSp>
        <p:nvGrpSpPr>
          <p:cNvPr id="92" name="Groupe 91">
            <a:extLst>
              <a:ext uri="{FF2B5EF4-FFF2-40B4-BE49-F238E27FC236}">
                <a16:creationId xmlns:a16="http://schemas.microsoft.com/office/drawing/2014/main" id="{893C8E3C-4303-456E-9F69-E60A8E14041B}"/>
              </a:ext>
            </a:extLst>
          </p:cNvPr>
          <p:cNvGrpSpPr/>
          <p:nvPr/>
        </p:nvGrpSpPr>
        <p:grpSpPr>
          <a:xfrm>
            <a:off x="2789731" y="788007"/>
            <a:ext cx="4642338" cy="4776772"/>
            <a:chOff x="2429388" y="1726905"/>
            <a:chExt cx="2418597" cy="2488634"/>
          </a:xfrm>
          <a:scene3d>
            <a:camera prst="perspectiveFront">
              <a:rot lat="0" lon="21594000" rev="0"/>
            </a:camera>
            <a:lightRig rig="threePt" dir="t"/>
          </a:scene3d>
        </p:grpSpPr>
        <p:sp>
          <p:nvSpPr>
            <p:cNvPr id="93" name="Rectangle : coins arrondis 92">
              <a:extLst>
                <a:ext uri="{FF2B5EF4-FFF2-40B4-BE49-F238E27FC236}">
                  <a16:creationId xmlns:a16="http://schemas.microsoft.com/office/drawing/2014/main" id="{25EC6B54-0598-400C-BAC3-6A77921AAC2F}"/>
                </a:ext>
              </a:extLst>
            </p:cNvPr>
            <p:cNvSpPr/>
            <p:nvPr/>
          </p:nvSpPr>
          <p:spPr>
            <a:xfrm>
              <a:off x="2429388" y="1726905"/>
              <a:ext cx="2418597" cy="2488634"/>
            </a:xfrm>
            <a:prstGeom prst="roundRect">
              <a:avLst>
                <a:gd name="adj" fmla="val 6589"/>
              </a:avLst>
            </a:prstGeom>
            <a:solidFill>
              <a:schemeClr val="bg1"/>
            </a:solidFill>
            <a:ln w="76200">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ZoneTexte 93">
              <a:extLst>
                <a:ext uri="{FF2B5EF4-FFF2-40B4-BE49-F238E27FC236}">
                  <a16:creationId xmlns:a16="http://schemas.microsoft.com/office/drawing/2014/main" id="{5E847D7E-AA35-4367-9B4A-580406BC226E}"/>
                </a:ext>
              </a:extLst>
            </p:cNvPr>
            <p:cNvSpPr txBox="1"/>
            <p:nvPr/>
          </p:nvSpPr>
          <p:spPr>
            <a:xfrm>
              <a:off x="2475173" y="2466128"/>
              <a:ext cx="1816100" cy="192417"/>
            </a:xfrm>
            <a:prstGeom prst="rect">
              <a:avLst/>
            </a:prstGeom>
            <a:noFill/>
          </p:spPr>
          <p:txBody>
            <a:bodyPr wrap="square" rtlCol="0">
              <a:spAutoFit/>
            </a:bodyPr>
            <a:lstStyle/>
            <a:p>
              <a:r>
                <a:rPr lang="en-US" b="1" dirty="0">
                  <a:solidFill>
                    <a:srgbClr val="404040"/>
                  </a:solidFill>
                </a:rPr>
                <a:t>Unit : </a:t>
              </a:r>
              <a:r>
                <a:rPr lang="en-US" dirty="0">
                  <a:solidFill>
                    <a:schemeClr val="tx1">
                      <a:lumMod val="75000"/>
                      <a:lumOff val="25000"/>
                    </a:schemeClr>
                  </a:solidFill>
                </a:rPr>
                <a:t>MJ</a:t>
              </a:r>
            </a:p>
          </p:txBody>
        </p:sp>
        <p:sp>
          <p:nvSpPr>
            <p:cNvPr id="95" name="ZoneTexte 94">
              <a:extLst>
                <a:ext uri="{FF2B5EF4-FFF2-40B4-BE49-F238E27FC236}">
                  <a16:creationId xmlns:a16="http://schemas.microsoft.com/office/drawing/2014/main" id="{33F45C8A-D6DD-43FF-858A-70A7FF2D4794}"/>
                </a:ext>
              </a:extLst>
            </p:cNvPr>
            <p:cNvSpPr txBox="1"/>
            <p:nvPr/>
          </p:nvSpPr>
          <p:spPr>
            <a:xfrm>
              <a:off x="2463601" y="1824908"/>
              <a:ext cx="2171896" cy="192417"/>
            </a:xfrm>
            <a:prstGeom prst="rect">
              <a:avLst/>
            </a:prstGeom>
            <a:noFill/>
          </p:spPr>
          <p:txBody>
            <a:bodyPr wrap="square" rtlCol="0">
              <a:spAutoFit/>
            </a:bodyPr>
            <a:lstStyle/>
            <a:p>
              <a:r>
                <a:rPr lang="en-US" b="1" dirty="0" err="1">
                  <a:solidFill>
                    <a:srgbClr val="404040"/>
                  </a:solidFill>
                  <a:latin typeface="Biome" panose="020B0604020202020204" pitchFamily="34" charset="0"/>
                  <a:ea typeface="STHupo" panose="02010800040101010101" pitchFamily="2" charset="-122"/>
                  <a:cs typeface="Biome" panose="020B0604020202020204" pitchFamily="34" charset="0"/>
                </a:rPr>
                <a:t>Ressource</a:t>
              </a:r>
              <a:r>
                <a:rPr lang="en-US" b="1" dirty="0">
                  <a:solidFill>
                    <a:srgbClr val="404040"/>
                  </a:solidFill>
                  <a:latin typeface="Biome" panose="020B0604020202020204" pitchFamily="34" charset="0"/>
                  <a:ea typeface="STHupo" panose="02010800040101010101" pitchFamily="2" charset="-122"/>
                  <a:cs typeface="Biome" panose="020B0604020202020204" pitchFamily="34" charset="0"/>
                </a:rPr>
                <a:t> use, fossils</a:t>
              </a:r>
            </a:p>
          </p:txBody>
        </p:sp>
        <p:sp>
          <p:nvSpPr>
            <p:cNvPr id="96" name="ZoneTexte 95">
              <a:extLst>
                <a:ext uri="{FF2B5EF4-FFF2-40B4-BE49-F238E27FC236}">
                  <a16:creationId xmlns:a16="http://schemas.microsoft.com/office/drawing/2014/main" id="{6AA1A95B-6F6A-4CD7-B8B9-88C6B4A020BC}"/>
                </a:ext>
              </a:extLst>
            </p:cNvPr>
            <p:cNvSpPr txBox="1"/>
            <p:nvPr/>
          </p:nvSpPr>
          <p:spPr>
            <a:xfrm>
              <a:off x="2475173" y="2724602"/>
              <a:ext cx="1886146" cy="192417"/>
            </a:xfrm>
            <a:prstGeom prst="rect">
              <a:avLst/>
            </a:prstGeom>
            <a:noFill/>
          </p:spPr>
          <p:txBody>
            <a:bodyPr wrap="square" rtlCol="0">
              <a:spAutoFit/>
            </a:bodyPr>
            <a:lstStyle/>
            <a:p>
              <a:r>
                <a:rPr lang="en-US" b="1" dirty="0" err="1">
                  <a:solidFill>
                    <a:srgbClr val="404040"/>
                  </a:solidFill>
                </a:rPr>
                <a:t>Localisation</a:t>
              </a:r>
              <a:r>
                <a:rPr lang="en-US" b="1" dirty="0">
                  <a:solidFill>
                    <a:srgbClr val="404040"/>
                  </a:solidFill>
                </a:rPr>
                <a:t> : </a:t>
              </a:r>
              <a:r>
                <a:rPr lang="en-US" dirty="0">
                  <a:solidFill>
                    <a:schemeClr val="tx1">
                      <a:lumMod val="75000"/>
                      <a:lumOff val="25000"/>
                    </a:schemeClr>
                  </a:solidFill>
                </a:rPr>
                <a:t>Local</a:t>
              </a:r>
            </a:p>
          </p:txBody>
        </p:sp>
        <p:sp>
          <p:nvSpPr>
            <p:cNvPr id="97" name="ZoneTexte 96">
              <a:extLst>
                <a:ext uri="{FF2B5EF4-FFF2-40B4-BE49-F238E27FC236}">
                  <a16:creationId xmlns:a16="http://schemas.microsoft.com/office/drawing/2014/main" id="{EA4BCA26-2EB3-41A0-8F6B-910A36A14FE0}"/>
                </a:ext>
              </a:extLst>
            </p:cNvPr>
            <p:cNvSpPr txBox="1"/>
            <p:nvPr/>
          </p:nvSpPr>
          <p:spPr>
            <a:xfrm>
              <a:off x="2476301" y="3095289"/>
              <a:ext cx="2324300" cy="529147"/>
            </a:xfrm>
            <a:prstGeom prst="rect">
              <a:avLst/>
            </a:prstGeom>
            <a:noFill/>
          </p:spPr>
          <p:txBody>
            <a:bodyPr wrap="square" rtlCol="0">
              <a:spAutoFit/>
            </a:bodyPr>
            <a:lstStyle/>
            <a:p>
              <a:pPr algn="just"/>
              <a:r>
                <a:rPr lang="en-US" sz="2000" b="0" i="0" dirty="0">
                  <a:solidFill>
                    <a:srgbClr val="0D0D0D"/>
                  </a:solidFill>
                  <a:effectLst/>
                  <a:latin typeface="Söhne"/>
                </a:rPr>
                <a:t>Consequences are depletion of oil</a:t>
              </a:r>
              <a:r>
                <a:rPr lang="en-US" sz="2000" dirty="0">
                  <a:solidFill>
                    <a:srgbClr val="0D0D0D"/>
                  </a:solidFill>
                  <a:latin typeface="Söhne"/>
                </a:rPr>
                <a:t>, gas and coal, no more usable for other means</a:t>
              </a:r>
              <a:r>
                <a:rPr lang="en-US" sz="2000" b="0" i="0" dirty="0">
                  <a:solidFill>
                    <a:srgbClr val="0D0D0D"/>
                  </a:solidFill>
                  <a:effectLst/>
                  <a:latin typeface="Söhne"/>
                </a:rPr>
                <a:t>.</a:t>
              </a:r>
              <a:endParaRPr lang="en-US" sz="2000" dirty="0">
                <a:solidFill>
                  <a:schemeClr val="tx1">
                    <a:lumMod val="75000"/>
                    <a:lumOff val="25000"/>
                  </a:schemeClr>
                </a:solidFill>
              </a:endParaRPr>
            </a:p>
          </p:txBody>
        </p:sp>
      </p:grpSp>
      <p:cxnSp>
        <p:nvCxnSpPr>
          <p:cNvPr id="4" name="Connecteur droit 3">
            <a:extLst>
              <a:ext uri="{FF2B5EF4-FFF2-40B4-BE49-F238E27FC236}">
                <a16:creationId xmlns:a16="http://schemas.microsoft.com/office/drawing/2014/main" id="{BC2C2AFD-561F-4BCA-8DFB-46E3E2F6EFEE}"/>
              </a:ext>
            </a:extLst>
          </p:cNvPr>
          <p:cNvCxnSpPr>
            <a:cxnSpLocks/>
          </p:cNvCxnSpPr>
          <p:nvPr/>
        </p:nvCxnSpPr>
        <p:spPr>
          <a:xfrm>
            <a:off x="7221514" y="803119"/>
            <a:ext cx="2594609" cy="210258"/>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039CCB87-D414-4C68-B34D-57E290CAEF80}"/>
              </a:ext>
            </a:extLst>
          </p:cNvPr>
          <p:cNvCxnSpPr>
            <a:cxnSpLocks/>
          </p:cNvCxnSpPr>
          <p:nvPr/>
        </p:nvCxnSpPr>
        <p:spPr>
          <a:xfrm flipH="1">
            <a:off x="7341118" y="2648530"/>
            <a:ext cx="2398306" cy="2822239"/>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25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 coins arrondis 90">
            <a:extLst>
              <a:ext uri="{FF2B5EF4-FFF2-40B4-BE49-F238E27FC236}">
                <a16:creationId xmlns:a16="http://schemas.microsoft.com/office/drawing/2014/main" id="{BBFE476D-C456-2B16-3365-FCEB1D207F7B}"/>
              </a:ext>
            </a:extLst>
          </p:cNvPr>
          <p:cNvSpPr/>
          <p:nvPr/>
        </p:nvSpPr>
        <p:spPr>
          <a:xfrm>
            <a:off x="516071" y="269056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0" name="Rectangle : coins arrondis 89">
            <a:extLst>
              <a:ext uri="{FF2B5EF4-FFF2-40B4-BE49-F238E27FC236}">
                <a16:creationId xmlns:a16="http://schemas.microsoft.com/office/drawing/2014/main" id="{A3F72779-F00B-8998-BE11-45E8DC4A89AE}"/>
              </a:ext>
            </a:extLst>
          </p:cNvPr>
          <p:cNvSpPr/>
          <p:nvPr/>
        </p:nvSpPr>
        <p:spPr>
          <a:xfrm>
            <a:off x="9559221" y="786165"/>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9" name="Rectangle : coins arrondis 88">
            <a:extLst>
              <a:ext uri="{FF2B5EF4-FFF2-40B4-BE49-F238E27FC236}">
                <a16:creationId xmlns:a16="http://schemas.microsoft.com/office/drawing/2014/main" id="{14D4CC7F-C8D3-1926-09FB-437DC8711901}"/>
              </a:ext>
            </a:extLst>
          </p:cNvPr>
          <p:cNvSpPr/>
          <p:nvPr/>
        </p:nvSpPr>
        <p:spPr>
          <a:xfrm>
            <a:off x="2327828" y="268099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8" name="Rectangle : coins arrondis 87">
            <a:extLst>
              <a:ext uri="{FF2B5EF4-FFF2-40B4-BE49-F238E27FC236}">
                <a16:creationId xmlns:a16="http://schemas.microsoft.com/office/drawing/2014/main" id="{1F142C81-D3B4-FE42-21C5-9AD0141D2141}"/>
              </a:ext>
            </a:extLst>
          </p:cNvPr>
          <p:cNvSpPr/>
          <p:nvPr/>
        </p:nvSpPr>
        <p:spPr>
          <a:xfrm>
            <a:off x="7728637"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7" name="Rectangle : coins arrondis 86">
            <a:extLst>
              <a:ext uri="{FF2B5EF4-FFF2-40B4-BE49-F238E27FC236}">
                <a16:creationId xmlns:a16="http://schemas.microsoft.com/office/drawing/2014/main" id="{645D79AA-8FAB-787B-FD2F-8BA32B3A14C9}"/>
              </a:ext>
            </a:extLst>
          </p:cNvPr>
          <p:cNvSpPr/>
          <p:nvPr/>
        </p:nvSpPr>
        <p:spPr>
          <a:xfrm>
            <a:off x="525230"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16 impacts, 5 very critical for electronics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59</a:t>
            </a:fld>
            <a:endParaRPr lang="fr-FR" dirty="0"/>
          </a:p>
        </p:txBody>
      </p:sp>
      <p:grpSp>
        <p:nvGrpSpPr>
          <p:cNvPr id="6" name="Groupe 5">
            <a:extLst>
              <a:ext uri="{FF2B5EF4-FFF2-40B4-BE49-F238E27FC236}">
                <a16:creationId xmlns:a16="http://schemas.microsoft.com/office/drawing/2014/main" id="{9BC5FEBC-DBC5-EBA8-D6A1-565CE58B1B5E}"/>
              </a:ext>
            </a:extLst>
          </p:cNvPr>
          <p:cNvGrpSpPr/>
          <p:nvPr/>
        </p:nvGrpSpPr>
        <p:grpSpPr>
          <a:xfrm>
            <a:off x="704811" y="993870"/>
            <a:ext cx="1634864" cy="1654660"/>
            <a:chOff x="633842" y="993870"/>
            <a:chExt cx="1634864" cy="1654660"/>
          </a:xfrm>
        </p:grpSpPr>
        <p:sp>
          <p:nvSpPr>
            <p:cNvPr id="7" name="Rectangle : coins arrondis 6">
              <a:extLst>
                <a:ext uri="{FF2B5EF4-FFF2-40B4-BE49-F238E27FC236}">
                  <a16:creationId xmlns:a16="http://schemas.microsoft.com/office/drawing/2014/main" id="{FBC065C9-8372-FD04-1C2B-9CDF59C51951}"/>
                </a:ext>
              </a:extLst>
            </p:cNvPr>
            <p:cNvSpPr/>
            <p:nvPr/>
          </p:nvSpPr>
          <p:spPr>
            <a:xfrm>
              <a:off x="642026" y="993870"/>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avec coins arrondis en haut 7">
              <a:extLst>
                <a:ext uri="{FF2B5EF4-FFF2-40B4-BE49-F238E27FC236}">
                  <a16:creationId xmlns:a16="http://schemas.microsoft.com/office/drawing/2014/main" id="{E09F84CC-6AED-F15E-EF72-856B77A6EDB4}"/>
                </a:ext>
              </a:extLst>
            </p:cNvPr>
            <p:cNvSpPr/>
            <p:nvPr/>
          </p:nvSpPr>
          <p:spPr>
            <a:xfrm rot="10800000">
              <a:off x="660611" y="2219589"/>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C78D8DBD-DCF3-29FA-0425-87DA763FFB83}"/>
                </a:ext>
              </a:extLst>
            </p:cNvPr>
            <p:cNvSpPr txBox="1"/>
            <p:nvPr/>
          </p:nvSpPr>
          <p:spPr>
            <a:xfrm>
              <a:off x="633842" y="2308797"/>
              <a:ext cx="1568994"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Climate change</a:t>
              </a:r>
            </a:p>
          </p:txBody>
        </p:sp>
        <p:pic>
          <p:nvPicPr>
            <p:cNvPr id="11" name="Graphique 10">
              <a:extLst>
                <a:ext uri="{FF2B5EF4-FFF2-40B4-BE49-F238E27FC236}">
                  <a16:creationId xmlns:a16="http://schemas.microsoft.com/office/drawing/2014/main" id="{51AC5957-249B-485F-09B3-7A8B205D7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22" y="1191298"/>
              <a:ext cx="521701" cy="834722"/>
            </a:xfrm>
            <a:prstGeom prst="rect">
              <a:avLst/>
            </a:prstGeom>
          </p:spPr>
        </p:pic>
      </p:grpSp>
      <p:sp>
        <p:nvSpPr>
          <p:cNvPr id="12" name="Rectangle : coins arrondis 11">
            <a:extLst>
              <a:ext uri="{FF2B5EF4-FFF2-40B4-BE49-F238E27FC236}">
                <a16:creationId xmlns:a16="http://schemas.microsoft.com/office/drawing/2014/main" id="{7DB31369-BAEC-B693-E429-EDF8C3187DF3}"/>
              </a:ext>
            </a:extLst>
          </p:cNvPr>
          <p:cNvSpPr/>
          <p:nvPr/>
        </p:nvSpPr>
        <p:spPr>
          <a:xfrm>
            <a:off x="4311214" y="993870"/>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avec coins arrondis en haut 12">
            <a:extLst>
              <a:ext uri="{FF2B5EF4-FFF2-40B4-BE49-F238E27FC236}">
                <a16:creationId xmlns:a16="http://schemas.microsoft.com/office/drawing/2014/main" id="{D446742E-009A-C26C-1CC9-0299FF479BC1}"/>
              </a:ext>
            </a:extLst>
          </p:cNvPr>
          <p:cNvSpPr/>
          <p:nvPr/>
        </p:nvSpPr>
        <p:spPr>
          <a:xfrm rot="10800000">
            <a:off x="4329799" y="2219589"/>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7BCC374-E5CF-7A2C-3D67-B90D41F8A748}"/>
              </a:ext>
            </a:extLst>
          </p:cNvPr>
          <p:cNvSpPr txBox="1"/>
          <p:nvPr/>
        </p:nvSpPr>
        <p:spPr>
          <a:xfrm>
            <a:off x="4326220" y="2306700"/>
            <a:ext cx="156163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Ozone depletion</a:t>
            </a:r>
          </a:p>
        </p:txBody>
      </p:sp>
      <p:pic>
        <p:nvPicPr>
          <p:cNvPr id="15" name="Graphique 14">
            <a:extLst>
              <a:ext uri="{FF2B5EF4-FFF2-40B4-BE49-F238E27FC236}">
                <a16:creationId xmlns:a16="http://schemas.microsoft.com/office/drawing/2014/main" id="{34AE64E3-13C5-EB21-911B-6B0AB0F6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188" y="1280022"/>
            <a:ext cx="749785" cy="749785"/>
          </a:xfrm>
          <a:prstGeom prst="rect">
            <a:avLst/>
          </a:prstGeom>
        </p:spPr>
      </p:pic>
      <p:sp>
        <p:nvSpPr>
          <p:cNvPr id="16" name="Rectangle : coins arrondis 15">
            <a:extLst>
              <a:ext uri="{FF2B5EF4-FFF2-40B4-BE49-F238E27FC236}">
                <a16:creationId xmlns:a16="http://schemas.microsoft.com/office/drawing/2014/main" id="{A4089214-2340-D769-3972-8B5BABE5FE5A}"/>
              </a:ext>
            </a:extLst>
          </p:cNvPr>
          <p:cNvSpPr/>
          <p:nvPr/>
        </p:nvSpPr>
        <p:spPr>
          <a:xfrm>
            <a:off x="6104036" y="993870"/>
            <a:ext cx="1608094" cy="1654660"/>
          </a:xfrm>
          <a:prstGeom prst="roundRect">
            <a:avLst>
              <a:gd name="adj" fmla="val 6589"/>
            </a:avLst>
          </a:prstGeom>
          <a:solidFill>
            <a:schemeClr val="bg1"/>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avec coins arrondis en haut 16">
            <a:extLst>
              <a:ext uri="{FF2B5EF4-FFF2-40B4-BE49-F238E27FC236}">
                <a16:creationId xmlns:a16="http://schemas.microsoft.com/office/drawing/2014/main" id="{8141C327-99DC-AAB9-9320-89EA5CFD8A48}"/>
              </a:ext>
            </a:extLst>
          </p:cNvPr>
          <p:cNvSpPr/>
          <p:nvPr/>
        </p:nvSpPr>
        <p:spPr>
          <a:xfrm rot="10800000">
            <a:off x="6122621" y="2219589"/>
            <a:ext cx="1608095" cy="417054"/>
          </a:xfrm>
          <a:prstGeom prst="round2Same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C1D4AD18-24D7-8935-BB05-10C5C51779B0}"/>
              </a:ext>
            </a:extLst>
          </p:cNvPr>
          <p:cNvSpPr txBox="1"/>
          <p:nvPr/>
        </p:nvSpPr>
        <p:spPr>
          <a:xfrm>
            <a:off x="6103737" y="2243545"/>
            <a:ext cx="1687458"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Photochemical ozone formation, human health</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19" name="Graphique 18">
            <a:extLst>
              <a:ext uri="{FF2B5EF4-FFF2-40B4-BE49-F238E27FC236}">
                <a16:creationId xmlns:a16="http://schemas.microsoft.com/office/drawing/2014/main" id="{2A7A07C7-3DBF-7987-36E0-3A263C898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288" y="1215655"/>
            <a:ext cx="1035590" cy="828472"/>
          </a:xfrm>
          <a:prstGeom prst="rect">
            <a:avLst/>
          </a:prstGeom>
        </p:spPr>
      </p:pic>
      <p:sp>
        <p:nvSpPr>
          <p:cNvPr id="20" name="Rectangle : coins arrondis 19">
            <a:extLst>
              <a:ext uri="{FF2B5EF4-FFF2-40B4-BE49-F238E27FC236}">
                <a16:creationId xmlns:a16="http://schemas.microsoft.com/office/drawing/2014/main" id="{A2D9B5B3-3028-B317-868C-A5F419672806}"/>
              </a:ext>
            </a:extLst>
          </p:cNvPr>
          <p:cNvSpPr/>
          <p:nvPr/>
        </p:nvSpPr>
        <p:spPr>
          <a:xfrm>
            <a:off x="7928017" y="993870"/>
            <a:ext cx="1608094" cy="1654660"/>
          </a:xfrm>
          <a:prstGeom prst="roundRect">
            <a:avLst>
              <a:gd name="adj" fmla="val 6589"/>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7CCA5170-BE61-3009-2B92-8F45F9467D2D}"/>
              </a:ext>
            </a:extLst>
          </p:cNvPr>
          <p:cNvSpPr/>
          <p:nvPr/>
        </p:nvSpPr>
        <p:spPr>
          <a:xfrm rot="10800000">
            <a:off x="7946602" y="2219589"/>
            <a:ext cx="1608095" cy="417054"/>
          </a:xfrm>
          <a:prstGeom prst="round2Same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B4005AE-FDFF-5D22-5787-99B966FCB8D7}"/>
              </a:ext>
            </a:extLst>
          </p:cNvPr>
          <p:cNvSpPr txBox="1"/>
          <p:nvPr/>
        </p:nvSpPr>
        <p:spPr>
          <a:xfrm>
            <a:off x="7927718" y="2309534"/>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Water use</a:t>
            </a:r>
          </a:p>
        </p:txBody>
      </p:sp>
      <p:pic>
        <p:nvPicPr>
          <p:cNvPr id="23" name="Graphique 22">
            <a:extLst>
              <a:ext uri="{FF2B5EF4-FFF2-40B4-BE49-F238E27FC236}">
                <a16:creationId xmlns:a16="http://schemas.microsoft.com/office/drawing/2014/main" id="{AF8D1D30-A331-326A-B231-03A3DD9D17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7321" y="1267072"/>
            <a:ext cx="509486" cy="679315"/>
          </a:xfrm>
          <a:prstGeom prst="rect">
            <a:avLst/>
          </a:prstGeom>
        </p:spPr>
      </p:pic>
      <p:sp>
        <p:nvSpPr>
          <p:cNvPr id="24" name="Rectangle : coins arrondis 23">
            <a:extLst>
              <a:ext uri="{FF2B5EF4-FFF2-40B4-BE49-F238E27FC236}">
                <a16:creationId xmlns:a16="http://schemas.microsoft.com/office/drawing/2014/main" id="{395CD0AE-CBD6-D596-B7F5-1F6E05BF8BDA}"/>
              </a:ext>
            </a:extLst>
          </p:cNvPr>
          <p:cNvSpPr/>
          <p:nvPr/>
        </p:nvSpPr>
        <p:spPr>
          <a:xfrm>
            <a:off x="2505817" y="993870"/>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avec coins arrondis en haut 24">
            <a:extLst>
              <a:ext uri="{FF2B5EF4-FFF2-40B4-BE49-F238E27FC236}">
                <a16:creationId xmlns:a16="http://schemas.microsoft.com/office/drawing/2014/main" id="{08C12FE6-AD3F-FE1B-C657-FCE2BBDB1402}"/>
              </a:ext>
            </a:extLst>
          </p:cNvPr>
          <p:cNvSpPr/>
          <p:nvPr/>
        </p:nvSpPr>
        <p:spPr>
          <a:xfrm rot="10800000">
            <a:off x="2524402" y="2219589"/>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C89D6735-2853-4553-29D8-6AD3BD8E9A67}"/>
              </a:ext>
            </a:extLst>
          </p:cNvPr>
          <p:cNvSpPr txBox="1"/>
          <p:nvPr/>
        </p:nvSpPr>
        <p:spPr>
          <a:xfrm>
            <a:off x="2513109" y="2303305"/>
            <a:ext cx="1456496" cy="261610"/>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Particulate matter</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27" name="Graphique 26">
            <a:extLst>
              <a:ext uri="{FF2B5EF4-FFF2-40B4-BE49-F238E27FC236}">
                <a16:creationId xmlns:a16="http://schemas.microsoft.com/office/drawing/2014/main" id="{1A3B7B98-5D2B-1CF6-6392-4FC59524A7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4875" y="1297256"/>
            <a:ext cx="946420" cy="757136"/>
          </a:xfrm>
          <a:prstGeom prst="rect">
            <a:avLst/>
          </a:prstGeom>
        </p:spPr>
      </p:pic>
      <p:sp>
        <p:nvSpPr>
          <p:cNvPr id="28" name="Ellipse 27">
            <a:extLst>
              <a:ext uri="{FF2B5EF4-FFF2-40B4-BE49-F238E27FC236}">
                <a16:creationId xmlns:a16="http://schemas.microsoft.com/office/drawing/2014/main" id="{C448D15F-3348-9241-E548-556F256531A1}"/>
              </a:ext>
            </a:extLst>
          </p:cNvPr>
          <p:cNvSpPr/>
          <p:nvPr/>
        </p:nvSpPr>
        <p:spPr>
          <a:xfrm>
            <a:off x="2834875" y="119129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866693EF-3B18-E558-963F-0B78B714126A}"/>
              </a:ext>
            </a:extLst>
          </p:cNvPr>
          <p:cNvSpPr/>
          <p:nvPr/>
        </p:nvSpPr>
        <p:spPr>
          <a:xfrm>
            <a:off x="2841835" y="1413610"/>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56D352E-2F88-9131-57E7-3DF0182EF661}"/>
              </a:ext>
            </a:extLst>
          </p:cNvPr>
          <p:cNvSpPr/>
          <p:nvPr/>
        </p:nvSpPr>
        <p:spPr>
          <a:xfrm>
            <a:off x="3015850" y="1266752"/>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5A3F885-FDBE-6E8E-0A96-B52E5559CA8F}"/>
              </a:ext>
            </a:extLst>
          </p:cNvPr>
          <p:cNvSpPr/>
          <p:nvPr/>
        </p:nvSpPr>
        <p:spPr>
          <a:xfrm>
            <a:off x="3474393" y="121517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D5CD53-9814-126F-69E7-2D46CD0B5593}"/>
              </a:ext>
            </a:extLst>
          </p:cNvPr>
          <p:cNvSpPr/>
          <p:nvPr/>
        </p:nvSpPr>
        <p:spPr>
          <a:xfrm>
            <a:off x="3697242" y="1323867"/>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983B7A99-BFCC-5B52-1253-801D2784655C}"/>
              </a:ext>
            </a:extLst>
          </p:cNvPr>
          <p:cNvSpPr/>
          <p:nvPr/>
        </p:nvSpPr>
        <p:spPr>
          <a:xfrm>
            <a:off x="3192490" y="114437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DB52C273-A0B7-8E69-9922-B933449C8852}"/>
              </a:ext>
            </a:extLst>
          </p:cNvPr>
          <p:cNvSpPr/>
          <p:nvPr/>
        </p:nvSpPr>
        <p:spPr>
          <a:xfrm>
            <a:off x="3781295" y="115954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1E23BF0D-B77A-C17D-DECC-4702849BFBFC}"/>
              </a:ext>
            </a:extLst>
          </p:cNvPr>
          <p:cNvSpPr/>
          <p:nvPr/>
        </p:nvSpPr>
        <p:spPr>
          <a:xfrm>
            <a:off x="3771323" y="1520214"/>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606CDF-137D-C621-77CA-7EDF0A980F1D}"/>
              </a:ext>
            </a:extLst>
          </p:cNvPr>
          <p:cNvSpPr/>
          <p:nvPr/>
        </p:nvSpPr>
        <p:spPr>
          <a:xfrm>
            <a:off x="9720839" y="993870"/>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68961193-C688-0143-9B72-9D85A918B302}"/>
              </a:ext>
            </a:extLst>
          </p:cNvPr>
          <p:cNvSpPr/>
          <p:nvPr/>
        </p:nvSpPr>
        <p:spPr>
          <a:xfrm rot="10800000">
            <a:off x="9739424" y="2219589"/>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FA940175-CEF2-3C95-1753-9228BC5DCE2B}"/>
              </a:ext>
            </a:extLst>
          </p:cNvPr>
          <p:cNvSpPr txBox="1"/>
          <p:nvPr/>
        </p:nvSpPr>
        <p:spPr>
          <a:xfrm>
            <a:off x="9691220" y="2302988"/>
            <a:ext cx="163695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fossils</a:t>
            </a:r>
          </a:p>
        </p:txBody>
      </p:sp>
      <p:pic>
        <p:nvPicPr>
          <p:cNvPr id="39" name="Graphique 38">
            <a:extLst>
              <a:ext uri="{FF2B5EF4-FFF2-40B4-BE49-F238E27FC236}">
                <a16:creationId xmlns:a16="http://schemas.microsoft.com/office/drawing/2014/main" id="{B668E967-3F23-0C54-D60F-4977EDE56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57313" y="1201493"/>
            <a:ext cx="935145" cy="863210"/>
          </a:xfrm>
          <a:prstGeom prst="rect">
            <a:avLst/>
          </a:prstGeom>
        </p:spPr>
      </p:pic>
      <p:sp>
        <p:nvSpPr>
          <p:cNvPr id="40" name="Rectangle : coins arrondis 39">
            <a:extLst>
              <a:ext uri="{FF2B5EF4-FFF2-40B4-BE49-F238E27FC236}">
                <a16:creationId xmlns:a16="http://schemas.microsoft.com/office/drawing/2014/main" id="{43A58BDB-C267-F9D4-751A-7BAAF2187B03}"/>
              </a:ext>
            </a:extLst>
          </p:cNvPr>
          <p:cNvSpPr/>
          <p:nvPr/>
        </p:nvSpPr>
        <p:spPr>
          <a:xfrm>
            <a:off x="2505054" y="2864941"/>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1E28BE70-7746-1F63-211A-283B9E45F86C}"/>
              </a:ext>
            </a:extLst>
          </p:cNvPr>
          <p:cNvSpPr/>
          <p:nvPr/>
        </p:nvSpPr>
        <p:spPr>
          <a:xfrm rot="10800000">
            <a:off x="2523639" y="4090660"/>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376DEE5-9BB0-2AE3-A187-2A3B6D05230C}"/>
              </a:ext>
            </a:extLst>
          </p:cNvPr>
          <p:cNvSpPr txBox="1"/>
          <p:nvPr/>
        </p:nvSpPr>
        <p:spPr>
          <a:xfrm>
            <a:off x="2499440" y="4098668"/>
            <a:ext cx="159512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minerals and metals</a:t>
            </a:r>
          </a:p>
        </p:txBody>
      </p:sp>
      <p:pic>
        <p:nvPicPr>
          <p:cNvPr id="43" name="Graphique 42" descr="Travail avec un remplissage uni">
            <a:extLst>
              <a:ext uri="{FF2B5EF4-FFF2-40B4-BE49-F238E27FC236}">
                <a16:creationId xmlns:a16="http://schemas.microsoft.com/office/drawing/2014/main" id="{D94F8C76-4802-930B-1781-1247E2CF0F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187" y="3046969"/>
            <a:ext cx="914400" cy="914400"/>
          </a:xfrm>
          <a:prstGeom prst="rect">
            <a:avLst/>
          </a:prstGeom>
        </p:spPr>
      </p:pic>
      <p:sp>
        <p:nvSpPr>
          <p:cNvPr id="44" name="Rectangle : coins arrondis 43">
            <a:extLst>
              <a:ext uri="{FF2B5EF4-FFF2-40B4-BE49-F238E27FC236}">
                <a16:creationId xmlns:a16="http://schemas.microsoft.com/office/drawing/2014/main" id="{B805BB29-D834-29FC-04C5-928586778DC2}"/>
              </a:ext>
            </a:extLst>
          </p:cNvPr>
          <p:cNvSpPr/>
          <p:nvPr/>
        </p:nvSpPr>
        <p:spPr>
          <a:xfrm>
            <a:off x="4310451" y="2864941"/>
            <a:ext cx="1608094"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10EF9B25-C07F-8CE7-E7AC-1116D4F303C9}"/>
              </a:ext>
            </a:extLst>
          </p:cNvPr>
          <p:cNvSpPr/>
          <p:nvPr/>
        </p:nvSpPr>
        <p:spPr>
          <a:xfrm rot="10800000">
            <a:off x="4329036" y="4090660"/>
            <a:ext cx="1608095" cy="417054"/>
          </a:xfrm>
          <a:prstGeom prst="round2Same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5CD932E4-8F0A-C011-2747-D774EDBFB0EF}"/>
              </a:ext>
            </a:extLst>
          </p:cNvPr>
          <p:cNvSpPr txBox="1"/>
          <p:nvPr/>
        </p:nvSpPr>
        <p:spPr>
          <a:xfrm>
            <a:off x="4313519" y="4199129"/>
            <a:ext cx="1122331"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Acidification</a:t>
            </a:r>
          </a:p>
        </p:txBody>
      </p:sp>
      <p:pic>
        <p:nvPicPr>
          <p:cNvPr id="47" name="Graphique 46">
            <a:extLst>
              <a:ext uri="{FF2B5EF4-FFF2-40B4-BE49-F238E27FC236}">
                <a16:creationId xmlns:a16="http://schemas.microsoft.com/office/drawing/2014/main" id="{70358B5C-7A46-C60C-60F3-1717850A8D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3111" y="3165421"/>
            <a:ext cx="677496" cy="677496"/>
          </a:xfrm>
          <a:prstGeom prst="rect">
            <a:avLst/>
          </a:prstGeom>
        </p:spPr>
      </p:pic>
      <p:sp>
        <p:nvSpPr>
          <p:cNvPr id="48" name="Rectangle : coins arrondis 47">
            <a:extLst>
              <a:ext uri="{FF2B5EF4-FFF2-40B4-BE49-F238E27FC236}">
                <a16:creationId xmlns:a16="http://schemas.microsoft.com/office/drawing/2014/main" id="{52069AB4-0338-079A-194E-C198CB6F7D21}"/>
              </a:ext>
            </a:extLst>
          </p:cNvPr>
          <p:cNvSpPr/>
          <p:nvPr/>
        </p:nvSpPr>
        <p:spPr>
          <a:xfrm>
            <a:off x="6103273" y="2864941"/>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avec coins arrondis en haut 48">
            <a:extLst>
              <a:ext uri="{FF2B5EF4-FFF2-40B4-BE49-F238E27FC236}">
                <a16:creationId xmlns:a16="http://schemas.microsoft.com/office/drawing/2014/main" id="{DFF0AD4E-E5E7-E8E4-F739-1CC752AE1611}"/>
              </a:ext>
            </a:extLst>
          </p:cNvPr>
          <p:cNvSpPr/>
          <p:nvPr/>
        </p:nvSpPr>
        <p:spPr>
          <a:xfrm rot="10800000">
            <a:off x="6121858" y="4090660"/>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74350AC4-A192-266B-7189-42A37C8874BC}"/>
              </a:ext>
            </a:extLst>
          </p:cNvPr>
          <p:cNvSpPr txBox="1"/>
          <p:nvPr/>
        </p:nvSpPr>
        <p:spPr>
          <a:xfrm>
            <a:off x="6097387" y="4112498"/>
            <a:ext cx="1608094" cy="415498"/>
          </a:xfrm>
          <a:prstGeom prst="rect">
            <a:avLst/>
          </a:prstGeom>
          <a:noFill/>
        </p:spPr>
        <p:txBody>
          <a:bodyPr wrap="square" rtlCol="0">
            <a:spAutoFit/>
          </a:bodyPr>
          <a:lstStyle/>
          <a:p>
            <a:r>
              <a:rPr lang="en-US" sz="1050" dirty="0" err="1">
                <a:solidFill>
                  <a:schemeClr val="bg1"/>
                </a:solidFill>
                <a:latin typeface="Biome" panose="020B0604020202020204" pitchFamily="34" charset="0"/>
                <a:ea typeface="STHupo" panose="02010800040101010101" pitchFamily="2" charset="-122"/>
                <a:cs typeface="Biome" panose="020B0604020202020204" pitchFamily="34" charset="0"/>
              </a:rPr>
              <a:t>Ionising</a:t>
            </a:r>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 radiation, human health</a:t>
            </a:r>
          </a:p>
        </p:txBody>
      </p:sp>
      <p:pic>
        <p:nvPicPr>
          <p:cNvPr id="51" name="Graphique 50">
            <a:extLst>
              <a:ext uri="{FF2B5EF4-FFF2-40B4-BE49-F238E27FC236}">
                <a16:creationId xmlns:a16="http://schemas.microsoft.com/office/drawing/2014/main" id="{A12134B2-AFFD-2552-641C-70E97D1C69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03320" y="3072564"/>
            <a:ext cx="807999" cy="807999"/>
          </a:xfrm>
          <a:prstGeom prst="rect">
            <a:avLst/>
          </a:prstGeom>
        </p:spPr>
      </p:pic>
      <p:sp>
        <p:nvSpPr>
          <p:cNvPr id="52" name="Rectangle : coins arrondis 51">
            <a:extLst>
              <a:ext uri="{FF2B5EF4-FFF2-40B4-BE49-F238E27FC236}">
                <a16:creationId xmlns:a16="http://schemas.microsoft.com/office/drawing/2014/main" id="{EAFF51AD-C4E4-598A-D170-70455C17AF94}"/>
              </a:ext>
            </a:extLst>
          </p:cNvPr>
          <p:cNvSpPr/>
          <p:nvPr/>
        </p:nvSpPr>
        <p:spPr>
          <a:xfrm>
            <a:off x="9720076" y="2864941"/>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 avec coins arrondis en haut 52">
            <a:extLst>
              <a:ext uri="{FF2B5EF4-FFF2-40B4-BE49-F238E27FC236}">
                <a16:creationId xmlns:a16="http://schemas.microsoft.com/office/drawing/2014/main" id="{C59E9C82-4A26-CD7D-E4D1-A8D464186054}"/>
              </a:ext>
            </a:extLst>
          </p:cNvPr>
          <p:cNvSpPr/>
          <p:nvPr/>
        </p:nvSpPr>
        <p:spPr>
          <a:xfrm rot="10800000">
            <a:off x="9738661" y="4090660"/>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4B274876-5F99-D672-A1DA-068C7D37D063}"/>
              </a:ext>
            </a:extLst>
          </p:cNvPr>
          <p:cNvSpPr txBox="1"/>
          <p:nvPr/>
        </p:nvSpPr>
        <p:spPr>
          <a:xfrm>
            <a:off x="9714192" y="4105490"/>
            <a:ext cx="1296240"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Eutrophication, marine</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55" name="Graphique 54" descr="Corail avec un remplissage uni">
            <a:extLst>
              <a:ext uri="{FF2B5EF4-FFF2-40B4-BE49-F238E27FC236}">
                <a16:creationId xmlns:a16="http://schemas.microsoft.com/office/drawing/2014/main" id="{2AB3C77D-28B6-7F3E-08F5-9DD983EB29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54216" y="3014518"/>
            <a:ext cx="914400" cy="914400"/>
          </a:xfrm>
          <a:prstGeom prst="rect">
            <a:avLst/>
          </a:prstGeom>
        </p:spPr>
      </p:pic>
      <p:sp>
        <p:nvSpPr>
          <p:cNvPr id="56" name="Rectangle : coins arrondis 55">
            <a:extLst>
              <a:ext uri="{FF2B5EF4-FFF2-40B4-BE49-F238E27FC236}">
                <a16:creationId xmlns:a16="http://schemas.microsoft.com/office/drawing/2014/main" id="{18A4AB4E-D999-5604-C206-F07F973E8D38}"/>
              </a:ext>
            </a:extLst>
          </p:cNvPr>
          <p:cNvSpPr/>
          <p:nvPr/>
        </p:nvSpPr>
        <p:spPr>
          <a:xfrm>
            <a:off x="7927254"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 avec coins arrondis en haut 56">
            <a:extLst>
              <a:ext uri="{FF2B5EF4-FFF2-40B4-BE49-F238E27FC236}">
                <a16:creationId xmlns:a16="http://schemas.microsoft.com/office/drawing/2014/main" id="{1DB1ED5D-9123-248C-565D-A4088E142F1A}"/>
              </a:ext>
            </a:extLst>
          </p:cNvPr>
          <p:cNvSpPr/>
          <p:nvPr/>
        </p:nvSpPr>
        <p:spPr>
          <a:xfrm rot="10800000">
            <a:off x="7945839"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BC92C523-1EFF-6E39-261A-4C6E5DC97C25}"/>
              </a:ext>
            </a:extLst>
          </p:cNvPr>
          <p:cNvSpPr txBox="1"/>
          <p:nvPr/>
        </p:nvSpPr>
        <p:spPr>
          <a:xfrm>
            <a:off x="7908795" y="4112498"/>
            <a:ext cx="132329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freshwater</a:t>
            </a:r>
          </a:p>
        </p:txBody>
      </p:sp>
      <p:pic>
        <p:nvPicPr>
          <p:cNvPr id="59" name="Graphique 58" descr="Algues marines avec un remplissage uni">
            <a:extLst>
              <a:ext uri="{FF2B5EF4-FFF2-40B4-BE49-F238E27FC236}">
                <a16:creationId xmlns:a16="http://schemas.microsoft.com/office/drawing/2014/main" id="{FD4C033D-0A97-49D0-EA41-0514657B1F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62173" y="3020601"/>
            <a:ext cx="914400" cy="914400"/>
          </a:xfrm>
          <a:prstGeom prst="rect">
            <a:avLst/>
          </a:prstGeom>
        </p:spPr>
      </p:pic>
      <p:sp>
        <p:nvSpPr>
          <p:cNvPr id="60" name="Rectangle : coins arrondis 59">
            <a:extLst>
              <a:ext uri="{FF2B5EF4-FFF2-40B4-BE49-F238E27FC236}">
                <a16:creationId xmlns:a16="http://schemas.microsoft.com/office/drawing/2014/main" id="{9DC5772E-7650-9E61-07C5-802AE0989D57}"/>
              </a:ext>
            </a:extLst>
          </p:cNvPr>
          <p:cNvSpPr/>
          <p:nvPr/>
        </p:nvSpPr>
        <p:spPr>
          <a:xfrm>
            <a:off x="4309227" y="4738126"/>
            <a:ext cx="1608094"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 avec coins arrondis en haut 60">
            <a:extLst>
              <a:ext uri="{FF2B5EF4-FFF2-40B4-BE49-F238E27FC236}">
                <a16:creationId xmlns:a16="http://schemas.microsoft.com/office/drawing/2014/main" id="{02B708E5-B0F0-0BEF-4274-8ADDFD7DBCAA}"/>
              </a:ext>
            </a:extLst>
          </p:cNvPr>
          <p:cNvSpPr/>
          <p:nvPr/>
        </p:nvSpPr>
        <p:spPr>
          <a:xfrm rot="10800000">
            <a:off x="4327812" y="5963845"/>
            <a:ext cx="1608095"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8C908C1C-095B-61C9-B97E-C88D127C72CD}"/>
              </a:ext>
            </a:extLst>
          </p:cNvPr>
          <p:cNvSpPr txBox="1"/>
          <p:nvPr/>
        </p:nvSpPr>
        <p:spPr>
          <a:xfrm>
            <a:off x="4303216" y="5980259"/>
            <a:ext cx="147178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non-cancer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3" name="Rectangle : coins arrondis 62">
            <a:extLst>
              <a:ext uri="{FF2B5EF4-FFF2-40B4-BE49-F238E27FC236}">
                <a16:creationId xmlns:a16="http://schemas.microsoft.com/office/drawing/2014/main" id="{6F0BEA14-8137-D787-3E9E-27F80CF25252}"/>
              </a:ext>
            </a:extLst>
          </p:cNvPr>
          <p:cNvSpPr/>
          <p:nvPr/>
        </p:nvSpPr>
        <p:spPr>
          <a:xfrm>
            <a:off x="6114624" y="4738126"/>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arrondis en haut 63">
            <a:extLst>
              <a:ext uri="{FF2B5EF4-FFF2-40B4-BE49-F238E27FC236}">
                <a16:creationId xmlns:a16="http://schemas.microsoft.com/office/drawing/2014/main" id="{39BB8BC4-4440-06C0-415F-16E5D84DB336}"/>
              </a:ext>
            </a:extLst>
          </p:cNvPr>
          <p:cNvSpPr/>
          <p:nvPr/>
        </p:nvSpPr>
        <p:spPr>
          <a:xfrm rot="10800000">
            <a:off x="6133209" y="5963845"/>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a:extLst>
              <a:ext uri="{FF2B5EF4-FFF2-40B4-BE49-F238E27FC236}">
                <a16:creationId xmlns:a16="http://schemas.microsoft.com/office/drawing/2014/main" id="{8A33EDB5-357B-BDD3-521E-64464671E854}"/>
              </a:ext>
            </a:extLst>
          </p:cNvPr>
          <p:cNvSpPr txBox="1"/>
          <p:nvPr/>
        </p:nvSpPr>
        <p:spPr>
          <a:xfrm>
            <a:off x="6103737" y="5980259"/>
            <a:ext cx="1286599"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terrestrial</a:t>
            </a:r>
          </a:p>
        </p:txBody>
      </p:sp>
      <p:pic>
        <p:nvPicPr>
          <p:cNvPr id="66" name="Graphique 65">
            <a:extLst>
              <a:ext uri="{FF2B5EF4-FFF2-40B4-BE49-F238E27FC236}">
                <a16:creationId xmlns:a16="http://schemas.microsoft.com/office/drawing/2014/main" id="{F2A70858-F1B7-7857-357E-117A2320633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34471" y="5006869"/>
            <a:ext cx="968400" cy="774720"/>
          </a:xfrm>
          <a:prstGeom prst="rect">
            <a:avLst/>
          </a:prstGeom>
        </p:spPr>
      </p:pic>
      <p:sp>
        <p:nvSpPr>
          <p:cNvPr id="67" name="Rectangle : coins arrondis 66">
            <a:extLst>
              <a:ext uri="{FF2B5EF4-FFF2-40B4-BE49-F238E27FC236}">
                <a16:creationId xmlns:a16="http://schemas.microsoft.com/office/drawing/2014/main" id="{427D4CB3-C369-1778-8B48-4512DB4A6C4B}"/>
              </a:ext>
            </a:extLst>
          </p:cNvPr>
          <p:cNvSpPr/>
          <p:nvPr/>
        </p:nvSpPr>
        <p:spPr>
          <a:xfrm>
            <a:off x="712232"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 avec coins arrondis en haut 67">
            <a:extLst>
              <a:ext uri="{FF2B5EF4-FFF2-40B4-BE49-F238E27FC236}">
                <a16:creationId xmlns:a16="http://schemas.microsoft.com/office/drawing/2014/main" id="{25D7B7CE-3B58-282C-2FCE-B7EFF3F7FA3F}"/>
              </a:ext>
            </a:extLst>
          </p:cNvPr>
          <p:cNvSpPr/>
          <p:nvPr/>
        </p:nvSpPr>
        <p:spPr>
          <a:xfrm rot="10800000">
            <a:off x="730817"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D5AF92B0-B40F-72DC-9775-5B966230F734}"/>
              </a:ext>
            </a:extLst>
          </p:cNvPr>
          <p:cNvSpPr txBox="1"/>
          <p:nvPr/>
        </p:nvSpPr>
        <p:spPr>
          <a:xfrm>
            <a:off x="693650" y="4161910"/>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Land use</a:t>
            </a:r>
          </a:p>
        </p:txBody>
      </p:sp>
      <p:grpSp>
        <p:nvGrpSpPr>
          <p:cNvPr id="70" name="Groupe 69">
            <a:extLst>
              <a:ext uri="{FF2B5EF4-FFF2-40B4-BE49-F238E27FC236}">
                <a16:creationId xmlns:a16="http://schemas.microsoft.com/office/drawing/2014/main" id="{DD9A3A88-5074-A38A-5AA5-72E774814618}"/>
              </a:ext>
            </a:extLst>
          </p:cNvPr>
          <p:cNvGrpSpPr/>
          <p:nvPr/>
        </p:nvGrpSpPr>
        <p:grpSpPr>
          <a:xfrm>
            <a:off x="761805" y="3304334"/>
            <a:ext cx="1512000" cy="762204"/>
            <a:chOff x="790661" y="3514546"/>
            <a:chExt cx="1343794" cy="715515"/>
          </a:xfrm>
          <a:solidFill>
            <a:schemeClr val="accent6">
              <a:lumMod val="75000"/>
            </a:schemeClr>
          </a:solidFill>
        </p:grpSpPr>
        <p:sp>
          <p:nvSpPr>
            <p:cNvPr id="71" name="Forme libre 220">
              <a:extLst>
                <a:ext uri="{FF2B5EF4-FFF2-40B4-BE49-F238E27FC236}">
                  <a16:creationId xmlns:a16="http://schemas.microsoft.com/office/drawing/2014/main" id="{FDBA392E-F96A-B772-ED23-16F5F282EA89}"/>
                </a:ext>
              </a:extLst>
            </p:cNvPr>
            <p:cNvSpPr/>
            <p:nvPr/>
          </p:nvSpPr>
          <p:spPr>
            <a:xfrm>
              <a:off x="1242973" y="3998795"/>
              <a:ext cx="891482" cy="231266"/>
            </a:xfrm>
            <a:custGeom>
              <a:avLst/>
              <a:gdLst>
                <a:gd name="connsiteX0" fmla="*/ 27392 w 891482"/>
                <a:gd name="connsiteY0" fmla="*/ 220058 h 231266"/>
                <a:gd name="connsiteX1" fmla="*/ 0 w 891482"/>
                <a:gd name="connsiteY1" fmla="*/ 231267 h 231266"/>
                <a:gd name="connsiteX2" fmla="*/ 377778 w 891482"/>
                <a:gd name="connsiteY2" fmla="*/ 231267 h 231266"/>
                <a:gd name="connsiteX3" fmla="*/ 379137 w 891482"/>
                <a:gd name="connsiteY3" fmla="*/ 230873 h 231266"/>
                <a:gd name="connsiteX4" fmla="*/ 885029 w 891482"/>
                <a:gd name="connsiteY4" fmla="*/ 123694 h 231266"/>
                <a:gd name="connsiteX5" fmla="*/ 891482 w 891482"/>
                <a:gd name="connsiteY5" fmla="*/ 122824 h 231266"/>
                <a:gd name="connsiteX6" fmla="*/ 891482 w 891482"/>
                <a:gd name="connsiteY6" fmla="*/ 0 h 231266"/>
                <a:gd name="connsiteX7" fmla="*/ 882451 w 891482"/>
                <a:gd name="connsiteY7" fmla="*/ 1085 h 231266"/>
                <a:gd name="connsiteX8" fmla="*/ 27392 w 891482"/>
                <a:gd name="connsiteY8" fmla="*/ 220058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482" h="231266">
                  <a:moveTo>
                    <a:pt x="27392" y="220058"/>
                  </a:moveTo>
                  <a:lnTo>
                    <a:pt x="0" y="231267"/>
                  </a:lnTo>
                  <a:lnTo>
                    <a:pt x="377778" y="231267"/>
                  </a:lnTo>
                  <a:lnTo>
                    <a:pt x="379137" y="230873"/>
                  </a:lnTo>
                  <a:cubicBezTo>
                    <a:pt x="542871" y="182842"/>
                    <a:pt x="712283" y="146950"/>
                    <a:pt x="885029" y="123694"/>
                  </a:cubicBezTo>
                  <a:lnTo>
                    <a:pt x="891482" y="122824"/>
                  </a:lnTo>
                  <a:lnTo>
                    <a:pt x="891482" y="0"/>
                  </a:lnTo>
                  <a:lnTo>
                    <a:pt x="882451" y="1085"/>
                  </a:lnTo>
                  <a:cubicBezTo>
                    <a:pt x="583302" y="36796"/>
                    <a:pt x="294213" y="110829"/>
                    <a:pt x="27392" y="220058"/>
                  </a:cubicBezTo>
                  <a:close/>
                </a:path>
              </a:pathLst>
            </a:custGeom>
            <a:grpFill/>
            <a:ln w="15577" cap="flat">
              <a:noFill/>
              <a:prstDash val="solid"/>
              <a:miter/>
            </a:ln>
          </p:spPr>
          <p:txBody>
            <a:bodyPr rtlCol="0" anchor="ctr"/>
            <a:lstStyle/>
            <a:p>
              <a:endParaRPr lang="fr-FR"/>
            </a:p>
          </p:txBody>
        </p:sp>
        <p:sp>
          <p:nvSpPr>
            <p:cNvPr id="72" name="Forme libre 221">
              <a:extLst>
                <a:ext uri="{FF2B5EF4-FFF2-40B4-BE49-F238E27FC236}">
                  <a16:creationId xmlns:a16="http://schemas.microsoft.com/office/drawing/2014/main" id="{1B64C175-34EF-0371-0749-34C99737AD0D}"/>
                </a:ext>
              </a:extLst>
            </p:cNvPr>
            <p:cNvSpPr/>
            <p:nvPr/>
          </p:nvSpPr>
          <p:spPr>
            <a:xfrm>
              <a:off x="1710332" y="4145838"/>
              <a:ext cx="424123" cy="84223"/>
            </a:xfrm>
            <a:custGeom>
              <a:avLst/>
              <a:gdLst>
                <a:gd name="connsiteX0" fmla="*/ 46236 w 424123"/>
                <a:gd name="connsiteY0" fmla="*/ 72597 h 84223"/>
                <a:gd name="connsiteX1" fmla="*/ 0 w 424123"/>
                <a:gd name="connsiteY1" fmla="*/ 84224 h 84223"/>
                <a:gd name="connsiteX2" fmla="*/ 424123 w 424123"/>
                <a:gd name="connsiteY2" fmla="*/ 84224 h 84223"/>
                <a:gd name="connsiteX3" fmla="*/ 424123 w 424123"/>
                <a:gd name="connsiteY3" fmla="*/ 0 h 84223"/>
                <a:gd name="connsiteX4" fmla="*/ 414936 w 424123"/>
                <a:gd name="connsiteY4" fmla="*/ 1192 h 84223"/>
                <a:gd name="connsiteX5" fmla="*/ 46236 w 424123"/>
                <a:gd name="connsiteY5" fmla="*/ 72597 h 8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23" h="84223">
                  <a:moveTo>
                    <a:pt x="46236" y="72597"/>
                  </a:moveTo>
                  <a:lnTo>
                    <a:pt x="0" y="84224"/>
                  </a:lnTo>
                  <a:lnTo>
                    <a:pt x="424123" y="84224"/>
                  </a:lnTo>
                  <a:lnTo>
                    <a:pt x="424123" y="0"/>
                  </a:lnTo>
                  <a:lnTo>
                    <a:pt x="414936" y="1192"/>
                  </a:lnTo>
                  <a:cubicBezTo>
                    <a:pt x="289994" y="18370"/>
                    <a:pt x="166791" y="42230"/>
                    <a:pt x="46236" y="72597"/>
                  </a:cubicBezTo>
                  <a:close/>
                </a:path>
              </a:pathLst>
            </a:custGeom>
            <a:grpFill/>
            <a:ln w="15577" cap="flat">
              <a:noFill/>
              <a:prstDash val="solid"/>
              <a:miter/>
            </a:ln>
          </p:spPr>
          <p:txBody>
            <a:bodyPr rtlCol="0" anchor="ctr"/>
            <a:lstStyle/>
            <a:p>
              <a:endParaRPr lang="fr-FR"/>
            </a:p>
          </p:txBody>
        </p:sp>
        <p:sp>
          <p:nvSpPr>
            <p:cNvPr id="73" name="Forme libre 222">
              <a:extLst>
                <a:ext uri="{FF2B5EF4-FFF2-40B4-BE49-F238E27FC236}">
                  <a16:creationId xmlns:a16="http://schemas.microsoft.com/office/drawing/2014/main" id="{40A18348-EBD3-7067-3D39-FDA41800B0CC}"/>
                </a:ext>
              </a:extLst>
            </p:cNvPr>
            <p:cNvSpPr/>
            <p:nvPr/>
          </p:nvSpPr>
          <p:spPr>
            <a:xfrm>
              <a:off x="880008" y="3638909"/>
              <a:ext cx="1254447" cy="591105"/>
            </a:xfrm>
            <a:custGeom>
              <a:avLst/>
              <a:gdLst>
                <a:gd name="connsiteX0" fmla="*/ 1245603 w 1254447"/>
                <a:gd name="connsiteY0" fmla="*/ 210876 h 591105"/>
                <a:gd name="connsiteX1" fmla="*/ 1051316 w 1254447"/>
                <a:gd name="connsiteY1" fmla="*/ 236382 h 591105"/>
                <a:gd name="connsiteX2" fmla="*/ 1051316 w 1254447"/>
                <a:gd name="connsiteY2" fmla="*/ 172419 h 591105"/>
                <a:gd name="connsiteX3" fmla="*/ 1128303 w 1254447"/>
                <a:gd name="connsiteY3" fmla="*/ 153339 h 591105"/>
                <a:gd name="connsiteX4" fmla="*/ 1152428 w 1254447"/>
                <a:gd name="connsiteY4" fmla="*/ 89757 h 591105"/>
                <a:gd name="connsiteX5" fmla="*/ 1068238 w 1254447"/>
                <a:gd name="connsiteY5" fmla="*/ 105748 h 591105"/>
                <a:gd name="connsiteX6" fmla="*/ 1051316 w 1254447"/>
                <a:gd name="connsiteY6" fmla="*/ 125221 h 591105"/>
                <a:gd name="connsiteX7" fmla="*/ 1051316 w 1254447"/>
                <a:gd name="connsiteY7" fmla="*/ 108252 h 591105"/>
                <a:gd name="connsiteX8" fmla="*/ 1079676 w 1254447"/>
                <a:gd name="connsiteY8" fmla="*/ 61746 h 591105"/>
                <a:gd name="connsiteX9" fmla="*/ 1036331 w 1254447"/>
                <a:gd name="connsiteY9" fmla="*/ 0 h 591105"/>
                <a:gd name="connsiteX10" fmla="*/ 992986 w 1254447"/>
                <a:gd name="connsiteY10" fmla="*/ 61734 h 591105"/>
                <a:gd name="connsiteX11" fmla="*/ 1020065 w 1254447"/>
                <a:gd name="connsiteY11" fmla="*/ 107215 h 591105"/>
                <a:gd name="connsiteX12" fmla="*/ 1020065 w 1254447"/>
                <a:gd name="connsiteY12" fmla="*/ 107215 h 591105"/>
                <a:gd name="connsiteX13" fmla="*/ 1020065 w 1254447"/>
                <a:gd name="connsiteY13" fmla="*/ 125221 h 591105"/>
                <a:gd name="connsiteX14" fmla="*/ 1003142 w 1254447"/>
                <a:gd name="connsiteY14" fmla="*/ 105748 h 591105"/>
                <a:gd name="connsiteX15" fmla="*/ 918952 w 1254447"/>
                <a:gd name="connsiteY15" fmla="*/ 89852 h 591105"/>
                <a:gd name="connsiteX16" fmla="*/ 943078 w 1254447"/>
                <a:gd name="connsiteY16" fmla="*/ 153435 h 591105"/>
                <a:gd name="connsiteX17" fmla="*/ 1020065 w 1254447"/>
                <a:gd name="connsiteY17" fmla="*/ 172419 h 591105"/>
                <a:gd name="connsiteX18" fmla="*/ 1020065 w 1254447"/>
                <a:gd name="connsiteY18" fmla="*/ 241391 h 591105"/>
                <a:gd name="connsiteX19" fmla="*/ 19876 w 1254447"/>
                <a:gd name="connsiteY19" fmla="*/ 580290 h 591105"/>
                <a:gd name="connsiteX20" fmla="*/ 0 w 1254447"/>
                <a:gd name="connsiteY20" fmla="*/ 591105 h 591105"/>
                <a:gd name="connsiteX21" fmla="*/ 299854 w 1254447"/>
                <a:gd name="connsiteY21" fmla="*/ 591105 h 591105"/>
                <a:gd name="connsiteX22" fmla="*/ 301666 w 1254447"/>
                <a:gd name="connsiteY22" fmla="*/ 590306 h 591105"/>
                <a:gd name="connsiteX23" fmla="*/ 1247822 w 1254447"/>
                <a:gd name="connsiteY23" fmla="*/ 336645 h 591105"/>
                <a:gd name="connsiteX24" fmla="*/ 1254447 w 1254447"/>
                <a:gd name="connsiteY24" fmla="*/ 335870 h 591105"/>
                <a:gd name="connsiteX25" fmla="*/ 1254447 w 1254447"/>
                <a:gd name="connsiteY25" fmla="*/ 209981 h 5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4447" h="591105">
                  <a:moveTo>
                    <a:pt x="1245603" y="210876"/>
                  </a:moveTo>
                  <a:cubicBezTo>
                    <a:pt x="1180414" y="217494"/>
                    <a:pt x="1115646" y="226163"/>
                    <a:pt x="1051316" y="236382"/>
                  </a:cubicBezTo>
                  <a:lnTo>
                    <a:pt x="1051316" y="172419"/>
                  </a:lnTo>
                  <a:cubicBezTo>
                    <a:pt x="1069801" y="172097"/>
                    <a:pt x="1106552" y="169342"/>
                    <a:pt x="1128303" y="153339"/>
                  </a:cubicBezTo>
                  <a:cubicBezTo>
                    <a:pt x="1158225" y="131398"/>
                    <a:pt x="1152428" y="89757"/>
                    <a:pt x="1152428" y="89757"/>
                  </a:cubicBezTo>
                  <a:cubicBezTo>
                    <a:pt x="1152428" y="89757"/>
                    <a:pt x="1098192" y="83795"/>
                    <a:pt x="1068238" y="105748"/>
                  </a:cubicBezTo>
                  <a:cubicBezTo>
                    <a:pt x="1060950" y="111312"/>
                    <a:pt x="1055197" y="117934"/>
                    <a:pt x="1051316" y="125221"/>
                  </a:cubicBezTo>
                  <a:lnTo>
                    <a:pt x="1051316" y="108252"/>
                  </a:lnTo>
                  <a:cubicBezTo>
                    <a:pt x="1067829" y="95879"/>
                    <a:pt x="1077906" y="79356"/>
                    <a:pt x="1079676" y="61746"/>
                  </a:cubicBezTo>
                  <a:cubicBezTo>
                    <a:pt x="1079676" y="30074"/>
                    <a:pt x="1036331" y="0"/>
                    <a:pt x="1036331" y="0"/>
                  </a:cubicBezTo>
                  <a:cubicBezTo>
                    <a:pt x="1036331" y="0"/>
                    <a:pt x="992986" y="30074"/>
                    <a:pt x="992986" y="61734"/>
                  </a:cubicBezTo>
                  <a:cubicBezTo>
                    <a:pt x="994609" y="78874"/>
                    <a:pt x="1004214" y="95007"/>
                    <a:pt x="1020065" y="107215"/>
                  </a:cubicBezTo>
                  <a:lnTo>
                    <a:pt x="1020065" y="107215"/>
                  </a:lnTo>
                  <a:lnTo>
                    <a:pt x="1020065" y="125221"/>
                  </a:lnTo>
                  <a:cubicBezTo>
                    <a:pt x="1016183" y="117934"/>
                    <a:pt x="1010430" y="111312"/>
                    <a:pt x="1003142" y="105748"/>
                  </a:cubicBezTo>
                  <a:cubicBezTo>
                    <a:pt x="973235" y="83795"/>
                    <a:pt x="918952" y="89852"/>
                    <a:pt x="918952" y="89852"/>
                  </a:cubicBezTo>
                  <a:cubicBezTo>
                    <a:pt x="918952" y="89852"/>
                    <a:pt x="913155" y="131493"/>
                    <a:pt x="943078" y="153435"/>
                  </a:cubicBezTo>
                  <a:cubicBezTo>
                    <a:pt x="964828" y="169390"/>
                    <a:pt x="1001580" y="172144"/>
                    <a:pt x="1020065" y="172419"/>
                  </a:cubicBezTo>
                  <a:lnTo>
                    <a:pt x="1020065" y="241391"/>
                  </a:lnTo>
                  <a:cubicBezTo>
                    <a:pt x="660233" y="301959"/>
                    <a:pt x="320071" y="417216"/>
                    <a:pt x="19876" y="580290"/>
                  </a:cubicBezTo>
                  <a:lnTo>
                    <a:pt x="0" y="591105"/>
                  </a:lnTo>
                  <a:lnTo>
                    <a:pt x="299854" y="591105"/>
                  </a:lnTo>
                  <a:lnTo>
                    <a:pt x="301666" y="590306"/>
                  </a:lnTo>
                  <a:cubicBezTo>
                    <a:pt x="593682" y="461661"/>
                    <a:pt x="914538" y="375641"/>
                    <a:pt x="1247822" y="336645"/>
                  </a:cubicBezTo>
                  <a:lnTo>
                    <a:pt x="1254447" y="335870"/>
                  </a:lnTo>
                  <a:lnTo>
                    <a:pt x="1254447" y="209981"/>
                  </a:lnTo>
                  <a:close/>
                </a:path>
              </a:pathLst>
            </a:custGeom>
            <a:grpFill/>
            <a:ln w="15577" cap="flat">
              <a:noFill/>
              <a:prstDash val="solid"/>
              <a:miter/>
            </a:ln>
          </p:spPr>
          <p:txBody>
            <a:bodyPr rtlCol="0" anchor="ctr"/>
            <a:lstStyle/>
            <a:p>
              <a:endParaRPr lang="fr-FR"/>
            </a:p>
          </p:txBody>
        </p:sp>
        <p:sp>
          <p:nvSpPr>
            <p:cNvPr id="74" name="Forme libre 224">
              <a:extLst>
                <a:ext uri="{FF2B5EF4-FFF2-40B4-BE49-F238E27FC236}">
                  <a16:creationId xmlns:a16="http://schemas.microsoft.com/office/drawing/2014/main" id="{32C7AC3E-D737-710F-99F5-DCAA97380657}"/>
                </a:ext>
              </a:extLst>
            </p:cNvPr>
            <p:cNvSpPr/>
            <p:nvPr/>
          </p:nvSpPr>
          <p:spPr>
            <a:xfrm>
              <a:off x="790739" y="4150548"/>
              <a:ext cx="132269" cy="79513"/>
            </a:xfrm>
            <a:custGeom>
              <a:avLst/>
              <a:gdLst>
                <a:gd name="connsiteX0" fmla="*/ 132270 w 132269"/>
                <a:gd name="connsiteY0" fmla="*/ 12163 h 79513"/>
                <a:gd name="connsiteX1" fmla="*/ 112504 w 132269"/>
                <a:gd name="connsiteY1" fmla="*/ 10041 h 79513"/>
                <a:gd name="connsiteX2" fmla="*/ 0 w 132269"/>
                <a:gd name="connsiteY2" fmla="*/ 0 h 79513"/>
                <a:gd name="connsiteX3" fmla="*/ 0 w 132269"/>
                <a:gd name="connsiteY3" fmla="*/ 79514 h 79513"/>
                <a:gd name="connsiteX4" fmla="*/ 11266 w 132269"/>
                <a:gd name="connsiteY4" fmla="*/ 79514 h 79513"/>
                <a:gd name="connsiteX5" fmla="*/ 13360 w 132269"/>
                <a:gd name="connsiteY5" fmla="*/ 78321 h 79513"/>
                <a:gd name="connsiteX6" fmla="*/ 115926 w 132269"/>
                <a:gd name="connsiteY6" fmla="*/ 20880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69" h="79513">
                  <a:moveTo>
                    <a:pt x="132270" y="12163"/>
                  </a:moveTo>
                  <a:lnTo>
                    <a:pt x="112504" y="10041"/>
                  </a:lnTo>
                  <a:cubicBezTo>
                    <a:pt x="78534" y="6392"/>
                    <a:pt x="42439" y="3184"/>
                    <a:pt x="0" y="0"/>
                  </a:cubicBezTo>
                  <a:lnTo>
                    <a:pt x="0" y="79514"/>
                  </a:lnTo>
                  <a:lnTo>
                    <a:pt x="11266" y="79514"/>
                  </a:lnTo>
                  <a:lnTo>
                    <a:pt x="13360" y="78321"/>
                  </a:lnTo>
                  <a:cubicBezTo>
                    <a:pt x="53049" y="55152"/>
                    <a:pt x="85643" y="36895"/>
                    <a:pt x="115926" y="20880"/>
                  </a:cubicBezTo>
                  <a:close/>
                </a:path>
              </a:pathLst>
            </a:custGeom>
            <a:grpFill/>
            <a:ln w="15577" cap="flat">
              <a:noFill/>
              <a:prstDash val="solid"/>
              <a:miter/>
            </a:ln>
          </p:spPr>
          <p:txBody>
            <a:bodyPr rtlCol="0" anchor="ctr"/>
            <a:lstStyle/>
            <a:p>
              <a:endParaRPr lang="fr-FR"/>
            </a:p>
          </p:txBody>
        </p:sp>
        <p:sp>
          <p:nvSpPr>
            <p:cNvPr id="75" name="Forme libre 225">
              <a:extLst>
                <a:ext uri="{FF2B5EF4-FFF2-40B4-BE49-F238E27FC236}">
                  <a16:creationId xmlns:a16="http://schemas.microsoft.com/office/drawing/2014/main" id="{380EABC0-4A1B-4EE1-F693-FC8D8712D190}"/>
                </a:ext>
              </a:extLst>
            </p:cNvPr>
            <p:cNvSpPr/>
            <p:nvPr/>
          </p:nvSpPr>
          <p:spPr>
            <a:xfrm>
              <a:off x="790661" y="3867170"/>
              <a:ext cx="593378" cy="174445"/>
            </a:xfrm>
            <a:custGeom>
              <a:avLst/>
              <a:gdLst>
                <a:gd name="connsiteX0" fmla="*/ 395138 w 593378"/>
                <a:gd name="connsiteY0" fmla="*/ 174446 h 174445"/>
                <a:gd name="connsiteX1" fmla="*/ 397825 w 593378"/>
                <a:gd name="connsiteY1" fmla="*/ 173361 h 174445"/>
                <a:gd name="connsiteX2" fmla="*/ 574972 w 593378"/>
                <a:gd name="connsiteY2" fmla="*/ 107847 h 174445"/>
                <a:gd name="connsiteX3" fmla="*/ 593379 w 593378"/>
                <a:gd name="connsiteY3" fmla="*/ 101658 h 174445"/>
                <a:gd name="connsiteX4" fmla="*/ 574331 w 593378"/>
                <a:gd name="connsiteY4" fmla="*/ 96792 h 174445"/>
                <a:gd name="connsiteX5" fmla="*/ 0 w 593378"/>
                <a:gd name="connsiteY5" fmla="*/ 0 h 174445"/>
                <a:gd name="connsiteX6" fmla="*/ 0 w 593378"/>
                <a:gd name="connsiteY6" fmla="*/ 118913 h 174445"/>
                <a:gd name="connsiteX7" fmla="*/ 392200 w 593378"/>
                <a:gd name="connsiteY7" fmla="*/ 173862 h 17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78" h="174445">
                  <a:moveTo>
                    <a:pt x="395138" y="174446"/>
                  </a:moveTo>
                  <a:lnTo>
                    <a:pt x="397825" y="173361"/>
                  </a:lnTo>
                  <a:cubicBezTo>
                    <a:pt x="455765" y="149953"/>
                    <a:pt x="515361" y="127916"/>
                    <a:pt x="574972" y="107847"/>
                  </a:cubicBezTo>
                  <a:lnTo>
                    <a:pt x="593379" y="101658"/>
                  </a:lnTo>
                  <a:lnTo>
                    <a:pt x="574331" y="96792"/>
                  </a:lnTo>
                  <a:cubicBezTo>
                    <a:pt x="388000" y="48876"/>
                    <a:pt x="195444" y="16424"/>
                    <a:pt x="0" y="0"/>
                  </a:cubicBezTo>
                  <a:lnTo>
                    <a:pt x="0" y="118913"/>
                  </a:lnTo>
                  <a:cubicBezTo>
                    <a:pt x="132290" y="130034"/>
                    <a:pt x="263362" y="148398"/>
                    <a:pt x="392200" y="173862"/>
                  </a:cubicBezTo>
                  <a:close/>
                </a:path>
              </a:pathLst>
            </a:custGeom>
            <a:grpFill/>
            <a:ln w="15577" cap="flat">
              <a:noFill/>
              <a:prstDash val="solid"/>
              <a:miter/>
            </a:ln>
          </p:spPr>
          <p:txBody>
            <a:bodyPr rtlCol="0" anchor="ctr"/>
            <a:lstStyle/>
            <a:p>
              <a:endParaRPr lang="fr-FR"/>
            </a:p>
          </p:txBody>
        </p:sp>
        <p:sp>
          <p:nvSpPr>
            <p:cNvPr id="76" name="Forme libre 226">
              <a:extLst>
                <a:ext uri="{FF2B5EF4-FFF2-40B4-BE49-F238E27FC236}">
                  <a16:creationId xmlns:a16="http://schemas.microsoft.com/office/drawing/2014/main" id="{D935015D-5866-5EE1-8818-54C205EC3293}"/>
                </a:ext>
              </a:extLst>
            </p:cNvPr>
            <p:cNvSpPr/>
            <p:nvPr/>
          </p:nvSpPr>
          <p:spPr>
            <a:xfrm>
              <a:off x="790661" y="3514546"/>
              <a:ext cx="850949" cy="440723"/>
            </a:xfrm>
            <a:custGeom>
              <a:avLst/>
              <a:gdLst>
                <a:gd name="connsiteX0" fmla="*/ 265634 w 850949"/>
                <a:gd name="connsiteY0" fmla="*/ 172466 h 440723"/>
                <a:gd name="connsiteX1" fmla="*/ 265634 w 850949"/>
                <a:gd name="connsiteY1" fmla="*/ 237682 h 440723"/>
                <a:gd name="connsiteX2" fmla="*/ 0 w 850949"/>
                <a:gd name="connsiteY2" fmla="*/ 207549 h 440723"/>
                <a:gd name="connsiteX3" fmla="*/ 0 w 850949"/>
                <a:gd name="connsiteY3" fmla="*/ 328679 h 440723"/>
                <a:gd name="connsiteX4" fmla="*/ 632833 w 850949"/>
                <a:gd name="connsiteY4" fmla="*/ 439948 h 440723"/>
                <a:gd name="connsiteX5" fmla="*/ 635661 w 850949"/>
                <a:gd name="connsiteY5" fmla="*/ 440723 h 440723"/>
                <a:gd name="connsiteX6" fmla="*/ 638443 w 850949"/>
                <a:gd name="connsiteY6" fmla="*/ 439877 h 440723"/>
                <a:gd name="connsiteX7" fmla="*/ 831543 w 850949"/>
                <a:gd name="connsiteY7" fmla="*/ 385596 h 440723"/>
                <a:gd name="connsiteX8" fmla="*/ 850950 w 850949"/>
                <a:gd name="connsiteY8" fmla="*/ 380766 h 440723"/>
                <a:gd name="connsiteX9" fmla="*/ 832199 w 850949"/>
                <a:gd name="connsiteY9" fmla="*/ 374482 h 440723"/>
                <a:gd name="connsiteX10" fmla="*/ 296885 w 850949"/>
                <a:gd name="connsiteY10" fmla="*/ 242655 h 440723"/>
                <a:gd name="connsiteX11" fmla="*/ 296885 w 850949"/>
                <a:gd name="connsiteY11" fmla="*/ 172466 h 440723"/>
                <a:gd name="connsiteX12" fmla="*/ 373872 w 850949"/>
                <a:gd name="connsiteY12" fmla="*/ 153387 h 440723"/>
                <a:gd name="connsiteX13" fmla="*/ 397997 w 850949"/>
                <a:gd name="connsiteY13" fmla="*/ 89817 h 440723"/>
                <a:gd name="connsiteX14" fmla="*/ 313807 w 850949"/>
                <a:gd name="connsiteY14" fmla="*/ 105748 h 440723"/>
                <a:gd name="connsiteX15" fmla="*/ 296885 w 850949"/>
                <a:gd name="connsiteY15" fmla="*/ 125221 h 440723"/>
                <a:gd name="connsiteX16" fmla="*/ 296885 w 850949"/>
                <a:gd name="connsiteY16" fmla="*/ 108252 h 440723"/>
                <a:gd name="connsiteX17" fmla="*/ 325245 w 850949"/>
                <a:gd name="connsiteY17" fmla="*/ 61746 h 440723"/>
                <a:gd name="connsiteX18" fmla="*/ 281900 w 850949"/>
                <a:gd name="connsiteY18" fmla="*/ 0 h 440723"/>
                <a:gd name="connsiteX19" fmla="*/ 238555 w 850949"/>
                <a:gd name="connsiteY19" fmla="*/ 61746 h 440723"/>
                <a:gd name="connsiteX20" fmla="*/ 265634 w 850949"/>
                <a:gd name="connsiteY20" fmla="*/ 107179 h 440723"/>
                <a:gd name="connsiteX21" fmla="*/ 265634 w 850949"/>
                <a:gd name="connsiteY21" fmla="*/ 107179 h 440723"/>
                <a:gd name="connsiteX22" fmla="*/ 265634 w 850949"/>
                <a:gd name="connsiteY22" fmla="*/ 125173 h 440723"/>
                <a:gd name="connsiteX23" fmla="*/ 248711 w 850949"/>
                <a:gd name="connsiteY23" fmla="*/ 105700 h 440723"/>
                <a:gd name="connsiteX24" fmla="*/ 164521 w 850949"/>
                <a:gd name="connsiteY24" fmla="*/ 89817 h 440723"/>
                <a:gd name="connsiteX25" fmla="*/ 188647 w 850949"/>
                <a:gd name="connsiteY25" fmla="*/ 153387 h 440723"/>
                <a:gd name="connsiteX26" fmla="*/ 265634 w 850949"/>
                <a:gd name="connsiteY26" fmla="*/ 172466 h 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0949" h="440723">
                  <a:moveTo>
                    <a:pt x="265634" y="172466"/>
                  </a:moveTo>
                  <a:lnTo>
                    <a:pt x="265634" y="237682"/>
                  </a:lnTo>
                  <a:cubicBezTo>
                    <a:pt x="177985" y="224327"/>
                    <a:pt x="89440" y="214283"/>
                    <a:pt x="0" y="207549"/>
                  </a:cubicBezTo>
                  <a:lnTo>
                    <a:pt x="0" y="328679"/>
                  </a:lnTo>
                  <a:cubicBezTo>
                    <a:pt x="215932" y="346703"/>
                    <a:pt x="428336" y="384049"/>
                    <a:pt x="632833" y="439948"/>
                  </a:cubicBezTo>
                  <a:lnTo>
                    <a:pt x="635661" y="440723"/>
                  </a:lnTo>
                  <a:lnTo>
                    <a:pt x="638443" y="439877"/>
                  </a:lnTo>
                  <a:cubicBezTo>
                    <a:pt x="701648" y="420034"/>
                    <a:pt x="766572" y="401718"/>
                    <a:pt x="831543" y="385596"/>
                  </a:cubicBezTo>
                  <a:lnTo>
                    <a:pt x="850950" y="380766"/>
                  </a:lnTo>
                  <a:lnTo>
                    <a:pt x="832199" y="374482"/>
                  </a:lnTo>
                  <a:cubicBezTo>
                    <a:pt x="660204" y="316551"/>
                    <a:pt x="480809" y="272372"/>
                    <a:pt x="296885" y="242655"/>
                  </a:cubicBezTo>
                  <a:lnTo>
                    <a:pt x="296885" y="172466"/>
                  </a:lnTo>
                  <a:cubicBezTo>
                    <a:pt x="315370" y="172144"/>
                    <a:pt x="352121" y="169402"/>
                    <a:pt x="373872" y="153387"/>
                  </a:cubicBezTo>
                  <a:cubicBezTo>
                    <a:pt x="403794" y="131445"/>
                    <a:pt x="397997" y="89817"/>
                    <a:pt x="397997" y="89817"/>
                  </a:cubicBezTo>
                  <a:cubicBezTo>
                    <a:pt x="397997" y="89817"/>
                    <a:pt x="343761" y="83806"/>
                    <a:pt x="313807" y="105748"/>
                  </a:cubicBezTo>
                  <a:cubicBezTo>
                    <a:pt x="306524" y="111314"/>
                    <a:pt x="300769" y="117935"/>
                    <a:pt x="296885" y="125221"/>
                  </a:cubicBezTo>
                  <a:lnTo>
                    <a:pt x="296885" y="108252"/>
                  </a:lnTo>
                  <a:cubicBezTo>
                    <a:pt x="313401" y="95880"/>
                    <a:pt x="323478" y="79356"/>
                    <a:pt x="325245" y="61746"/>
                  </a:cubicBezTo>
                  <a:cubicBezTo>
                    <a:pt x="325245" y="30086"/>
                    <a:pt x="281900" y="0"/>
                    <a:pt x="281900" y="0"/>
                  </a:cubicBezTo>
                  <a:cubicBezTo>
                    <a:pt x="281900" y="0"/>
                    <a:pt x="238555" y="30086"/>
                    <a:pt x="238555" y="61746"/>
                  </a:cubicBezTo>
                  <a:cubicBezTo>
                    <a:pt x="240192" y="78870"/>
                    <a:pt x="249797" y="94983"/>
                    <a:pt x="265634" y="107179"/>
                  </a:cubicBezTo>
                  <a:lnTo>
                    <a:pt x="265634" y="107179"/>
                  </a:lnTo>
                  <a:lnTo>
                    <a:pt x="265634" y="125173"/>
                  </a:lnTo>
                  <a:cubicBezTo>
                    <a:pt x="261749" y="117887"/>
                    <a:pt x="255994" y="111267"/>
                    <a:pt x="248711" y="105700"/>
                  </a:cubicBezTo>
                  <a:cubicBezTo>
                    <a:pt x="218804" y="83759"/>
                    <a:pt x="164521" y="89817"/>
                    <a:pt x="164521" y="89817"/>
                  </a:cubicBezTo>
                  <a:cubicBezTo>
                    <a:pt x="164521" y="89817"/>
                    <a:pt x="158724" y="131445"/>
                    <a:pt x="188647" y="153387"/>
                  </a:cubicBezTo>
                  <a:cubicBezTo>
                    <a:pt x="210398" y="169402"/>
                    <a:pt x="247149" y="172144"/>
                    <a:pt x="265634" y="172466"/>
                  </a:cubicBezTo>
                  <a:close/>
                </a:path>
              </a:pathLst>
            </a:custGeom>
            <a:grpFill/>
            <a:ln w="15577" cap="flat">
              <a:noFill/>
              <a:prstDash val="solid"/>
              <a:miter/>
            </a:ln>
          </p:spPr>
          <p:txBody>
            <a:bodyPr rtlCol="0" anchor="ctr"/>
            <a:lstStyle/>
            <a:p>
              <a:endParaRPr lang="fr-FR"/>
            </a:p>
          </p:txBody>
        </p:sp>
        <p:sp>
          <p:nvSpPr>
            <p:cNvPr id="77" name="Forme libre 227">
              <a:extLst>
                <a:ext uri="{FF2B5EF4-FFF2-40B4-BE49-F238E27FC236}">
                  <a16:creationId xmlns:a16="http://schemas.microsoft.com/office/drawing/2014/main" id="{4AADFA2A-6594-7A7E-F71D-287CD4BC02FF}"/>
                </a:ext>
              </a:extLst>
            </p:cNvPr>
            <p:cNvSpPr/>
            <p:nvPr/>
          </p:nvSpPr>
          <p:spPr>
            <a:xfrm>
              <a:off x="790661" y="4010064"/>
              <a:ext cx="355042" cy="133234"/>
            </a:xfrm>
            <a:custGeom>
              <a:avLst/>
              <a:gdLst>
                <a:gd name="connsiteX0" fmla="*/ 170318 w 355042"/>
                <a:gd name="connsiteY0" fmla="*/ 133234 h 133234"/>
                <a:gd name="connsiteX1" fmla="*/ 172849 w 355042"/>
                <a:gd name="connsiteY1" fmla="*/ 131970 h 133234"/>
                <a:gd name="connsiteX2" fmla="*/ 337636 w 355042"/>
                <a:gd name="connsiteY2" fmla="*/ 55497 h 133234"/>
                <a:gd name="connsiteX3" fmla="*/ 355043 w 355042"/>
                <a:gd name="connsiteY3" fmla="*/ 48044 h 133234"/>
                <a:gd name="connsiteX4" fmla="*/ 335636 w 355042"/>
                <a:gd name="connsiteY4" fmla="*/ 44467 h 133234"/>
                <a:gd name="connsiteX5" fmla="*/ 0 w 355042"/>
                <a:gd name="connsiteY5" fmla="*/ 0 h 133234"/>
                <a:gd name="connsiteX6" fmla="*/ 0 w 355042"/>
                <a:gd name="connsiteY6" fmla="*/ 116444 h 133234"/>
                <a:gd name="connsiteX7" fmla="*/ 167380 w 355042"/>
                <a:gd name="connsiteY7" fmla="*/ 13286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42" h="133234">
                  <a:moveTo>
                    <a:pt x="170318" y="133234"/>
                  </a:moveTo>
                  <a:lnTo>
                    <a:pt x="172849" y="131970"/>
                  </a:lnTo>
                  <a:cubicBezTo>
                    <a:pt x="226211" y="105211"/>
                    <a:pt x="281665" y="79502"/>
                    <a:pt x="337636" y="55497"/>
                  </a:cubicBezTo>
                  <a:lnTo>
                    <a:pt x="355043" y="48044"/>
                  </a:lnTo>
                  <a:lnTo>
                    <a:pt x="335636" y="44467"/>
                  </a:lnTo>
                  <a:cubicBezTo>
                    <a:pt x="225073" y="24354"/>
                    <a:pt x="112977" y="9503"/>
                    <a:pt x="0" y="0"/>
                  </a:cubicBezTo>
                  <a:lnTo>
                    <a:pt x="0" y="116444"/>
                  </a:lnTo>
                  <a:cubicBezTo>
                    <a:pt x="55908" y="120654"/>
                    <a:pt x="112160" y="126115"/>
                    <a:pt x="167380" y="132865"/>
                  </a:cubicBezTo>
                  <a:close/>
                </a:path>
              </a:pathLst>
            </a:custGeom>
            <a:grpFill/>
            <a:ln w="15577" cap="flat">
              <a:noFill/>
              <a:prstDash val="solid"/>
              <a:miter/>
            </a:ln>
          </p:spPr>
          <p:txBody>
            <a:bodyPr rtlCol="0" anchor="ctr"/>
            <a:lstStyle/>
            <a:p>
              <a:endParaRPr lang="fr-FR"/>
            </a:p>
          </p:txBody>
        </p:sp>
      </p:grpSp>
      <p:sp>
        <p:nvSpPr>
          <p:cNvPr id="78" name="Rectangle : coins arrondis 77">
            <a:extLst>
              <a:ext uri="{FF2B5EF4-FFF2-40B4-BE49-F238E27FC236}">
                <a16:creationId xmlns:a16="http://schemas.microsoft.com/office/drawing/2014/main" id="{30FFB2E0-1562-2C5F-D123-D62B4797116B}"/>
              </a:ext>
            </a:extLst>
          </p:cNvPr>
          <p:cNvSpPr/>
          <p:nvPr/>
        </p:nvSpPr>
        <p:spPr>
          <a:xfrm>
            <a:off x="7907446" y="4738126"/>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avec coins arrondis en haut 78">
            <a:extLst>
              <a:ext uri="{FF2B5EF4-FFF2-40B4-BE49-F238E27FC236}">
                <a16:creationId xmlns:a16="http://schemas.microsoft.com/office/drawing/2014/main" id="{97E9CD56-0E09-B922-F086-B3926A3B6A07}"/>
              </a:ext>
            </a:extLst>
          </p:cNvPr>
          <p:cNvSpPr/>
          <p:nvPr/>
        </p:nvSpPr>
        <p:spPr>
          <a:xfrm rot="10800000">
            <a:off x="7926031" y="5963845"/>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a:extLst>
              <a:ext uri="{FF2B5EF4-FFF2-40B4-BE49-F238E27FC236}">
                <a16:creationId xmlns:a16="http://schemas.microsoft.com/office/drawing/2014/main" id="{D6D4B6B0-1443-B83B-18F7-A3FC23A05E31}"/>
              </a:ext>
            </a:extLst>
          </p:cNvPr>
          <p:cNvSpPr txBox="1"/>
          <p:nvPr/>
        </p:nvSpPr>
        <p:spPr>
          <a:xfrm>
            <a:off x="7918427" y="5964870"/>
            <a:ext cx="1183544"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Ecotoxicity, freshwater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1" name="Graphique 80">
            <a:extLst>
              <a:ext uri="{FF2B5EF4-FFF2-40B4-BE49-F238E27FC236}">
                <a16:creationId xmlns:a16="http://schemas.microsoft.com/office/drawing/2014/main" id="{CE8F5CC8-B149-8E8C-A612-3C60F4D7AD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240460" y="5024123"/>
            <a:ext cx="875032" cy="777806"/>
          </a:xfrm>
          <a:prstGeom prst="rect">
            <a:avLst/>
          </a:prstGeom>
        </p:spPr>
      </p:pic>
      <p:sp>
        <p:nvSpPr>
          <p:cNvPr id="82" name="Rectangle : coins arrondis 81">
            <a:extLst>
              <a:ext uri="{FF2B5EF4-FFF2-40B4-BE49-F238E27FC236}">
                <a16:creationId xmlns:a16="http://schemas.microsoft.com/office/drawing/2014/main" id="{33E27DCF-AFA2-BD2E-2A0C-E05DFD9879D6}"/>
              </a:ext>
            </a:extLst>
          </p:cNvPr>
          <p:cNvSpPr/>
          <p:nvPr/>
        </p:nvSpPr>
        <p:spPr>
          <a:xfrm>
            <a:off x="2516405" y="4738126"/>
            <a:ext cx="1608094" cy="1654660"/>
          </a:xfrm>
          <a:prstGeom prst="roundRect">
            <a:avLst>
              <a:gd name="adj" fmla="val 6589"/>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avec coins arrondis en haut 82">
            <a:extLst>
              <a:ext uri="{FF2B5EF4-FFF2-40B4-BE49-F238E27FC236}">
                <a16:creationId xmlns:a16="http://schemas.microsoft.com/office/drawing/2014/main" id="{1ED4CF52-66F4-1313-265F-3D43457C5CF0}"/>
              </a:ext>
            </a:extLst>
          </p:cNvPr>
          <p:cNvSpPr/>
          <p:nvPr/>
        </p:nvSpPr>
        <p:spPr>
          <a:xfrm rot="10800000">
            <a:off x="2534990" y="5963845"/>
            <a:ext cx="1608095" cy="417054"/>
          </a:xfrm>
          <a:prstGeom prst="round2Same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A33CD8E8-D758-9368-15DD-6DAB85F929BC}"/>
              </a:ext>
            </a:extLst>
          </p:cNvPr>
          <p:cNvSpPr txBox="1"/>
          <p:nvPr/>
        </p:nvSpPr>
        <p:spPr>
          <a:xfrm>
            <a:off x="2497819" y="5977323"/>
            <a:ext cx="1471786"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5" name="Graphique 84">
            <a:extLst>
              <a:ext uri="{FF2B5EF4-FFF2-40B4-BE49-F238E27FC236}">
                <a16:creationId xmlns:a16="http://schemas.microsoft.com/office/drawing/2014/main" id="{AA3AE981-A0C1-AF50-13C6-D67E252DF20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929851" y="4958934"/>
            <a:ext cx="756467" cy="907760"/>
          </a:xfrm>
          <a:prstGeom prst="rect">
            <a:avLst/>
          </a:prstGeom>
        </p:spPr>
      </p:pic>
      <p:pic>
        <p:nvPicPr>
          <p:cNvPr id="86" name="Graphique 85">
            <a:extLst>
              <a:ext uri="{FF2B5EF4-FFF2-40B4-BE49-F238E27FC236}">
                <a16:creationId xmlns:a16="http://schemas.microsoft.com/office/drawing/2014/main" id="{0F1A06CB-A5D6-D31D-A71E-FA7AB44A8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98743" y="4977771"/>
            <a:ext cx="832916" cy="832916"/>
          </a:xfrm>
          <a:prstGeom prst="rect">
            <a:avLst/>
          </a:prstGeom>
        </p:spPr>
      </p:pic>
      <p:sp>
        <p:nvSpPr>
          <p:cNvPr id="93" name="Rectangle : coins arrondis 92">
            <a:extLst>
              <a:ext uri="{FF2B5EF4-FFF2-40B4-BE49-F238E27FC236}">
                <a16:creationId xmlns:a16="http://schemas.microsoft.com/office/drawing/2014/main" id="{25EC6B54-0598-400C-BAC3-6A77921AAC2F}"/>
              </a:ext>
            </a:extLst>
          </p:cNvPr>
          <p:cNvSpPr/>
          <p:nvPr/>
        </p:nvSpPr>
        <p:spPr>
          <a:xfrm>
            <a:off x="4750059" y="1439803"/>
            <a:ext cx="4642338" cy="4776772"/>
          </a:xfrm>
          <a:prstGeom prst="roundRect">
            <a:avLst>
              <a:gd name="adj" fmla="val 6589"/>
            </a:avLst>
          </a:prstGeom>
          <a:solidFill>
            <a:schemeClr val="bg1"/>
          </a:solidFill>
          <a:ln w="76200">
            <a:solidFill>
              <a:srgbClr val="0084B4"/>
            </a:solidFill>
          </a:ln>
          <a:scene3d>
            <a:camera prst="perspectiveFront">
              <a:rot lat="0" lon="2159400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ZoneTexte 93">
            <a:extLst>
              <a:ext uri="{FF2B5EF4-FFF2-40B4-BE49-F238E27FC236}">
                <a16:creationId xmlns:a16="http://schemas.microsoft.com/office/drawing/2014/main" id="{5E847D7E-AA35-4367-9B4A-580406BC226E}"/>
              </a:ext>
            </a:extLst>
          </p:cNvPr>
          <p:cNvSpPr txBox="1"/>
          <p:nvPr/>
        </p:nvSpPr>
        <p:spPr>
          <a:xfrm>
            <a:off x="4837940" y="2421034"/>
            <a:ext cx="3485885"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rgbClr val="0084B4"/>
                </a:solidFill>
              </a:rPr>
              <a:t>Unit : </a:t>
            </a:r>
            <a:r>
              <a:rPr lang="en-US" dirty="0">
                <a:solidFill>
                  <a:schemeClr val="tx1">
                    <a:lumMod val="75000"/>
                    <a:lumOff val="25000"/>
                  </a:schemeClr>
                </a:solidFill>
              </a:rPr>
              <a:t>Point</a:t>
            </a:r>
          </a:p>
        </p:txBody>
      </p:sp>
      <p:sp>
        <p:nvSpPr>
          <p:cNvPr id="95" name="ZoneTexte 94">
            <a:extLst>
              <a:ext uri="{FF2B5EF4-FFF2-40B4-BE49-F238E27FC236}">
                <a16:creationId xmlns:a16="http://schemas.microsoft.com/office/drawing/2014/main" id="{33F45C8A-D6DD-43FF-858A-70A7FF2D4794}"/>
              </a:ext>
            </a:extLst>
          </p:cNvPr>
          <p:cNvSpPr txBox="1"/>
          <p:nvPr/>
        </p:nvSpPr>
        <p:spPr>
          <a:xfrm>
            <a:off x="4815729" y="1627913"/>
            <a:ext cx="4168812" cy="369332"/>
          </a:xfrm>
          <a:prstGeom prst="rect">
            <a:avLst/>
          </a:prstGeom>
          <a:noFill/>
          <a:scene3d>
            <a:camera prst="perspectiveFront">
              <a:rot lat="0" lon="21594000" rev="0"/>
            </a:camera>
            <a:lightRig rig="threePt" dir="t"/>
          </a:scene3d>
        </p:spPr>
        <p:txBody>
          <a:bodyPr wrap="square" rtlCol="0">
            <a:spAutoFit/>
          </a:bodyPr>
          <a:lstStyle/>
          <a:p>
            <a:r>
              <a:rPr lang="en-US" b="1" dirty="0">
                <a:solidFill>
                  <a:srgbClr val="0084B4"/>
                </a:solidFill>
                <a:latin typeface="Biome" panose="020B0604020202020204" pitchFamily="34" charset="0"/>
                <a:ea typeface="STHupo" panose="02010800040101010101" pitchFamily="2" charset="-122"/>
                <a:cs typeface="Biome" panose="020B0604020202020204" pitchFamily="34" charset="0"/>
              </a:rPr>
              <a:t>Land use</a:t>
            </a:r>
          </a:p>
        </p:txBody>
      </p:sp>
      <p:sp>
        <p:nvSpPr>
          <p:cNvPr id="96" name="ZoneTexte 95">
            <a:extLst>
              <a:ext uri="{FF2B5EF4-FFF2-40B4-BE49-F238E27FC236}">
                <a16:creationId xmlns:a16="http://schemas.microsoft.com/office/drawing/2014/main" id="{6AA1A95B-6F6A-4CD7-B8B9-88C6B4A020BC}"/>
              </a:ext>
            </a:extLst>
          </p:cNvPr>
          <p:cNvSpPr txBox="1"/>
          <p:nvPr/>
        </p:nvSpPr>
        <p:spPr>
          <a:xfrm>
            <a:off x="4837940" y="2917158"/>
            <a:ext cx="3620333" cy="369332"/>
          </a:xfrm>
          <a:prstGeom prst="rect">
            <a:avLst/>
          </a:prstGeom>
          <a:noFill/>
          <a:scene3d>
            <a:camera prst="perspectiveFront">
              <a:rot lat="0" lon="21594000" rev="0"/>
            </a:camera>
            <a:lightRig rig="threePt" dir="t"/>
          </a:scene3d>
        </p:spPr>
        <p:txBody>
          <a:bodyPr wrap="square" rtlCol="0">
            <a:spAutoFit/>
          </a:bodyPr>
          <a:lstStyle/>
          <a:p>
            <a:r>
              <a:rPr lang="en-US" b="1" dirty="0" err="1">
                <a:solidFill>
                  <a:srgbClr val="0084B4"/>
                </a:solidFill>
              </a:rPr>
              <a:t>Localisation</a:t>
            </a:r>
            <a:r>
              <a:rPr lang="en-US" b="1" dirty="0">
                <a:solidFill>
                  <a:srgbClr val="0084B4"/>
                </a:solidFill>
              </a:rPr>
              <a:t> : </a:t>
            </a:r>
            <a:r>
              <a:rPr lang="en-US" dirty="0">
                <a:solidFill>
                  <a:schemeClr val="tx1">
                    <a:lumMod val="75000"/>
                    <a:lumOff val="25000"/>
                  </a:schemeClr>
                </a:solidFill>
              </a:rPr>
              <a:t>Local</a:t>
            </a:r>
          </a:p>
        </p:txBody>
      </p:sp>
      <p:sp>
        <p:nvSpPr>
          <p:cNvPr id="97" name="ZoneTexte 96">
            <a:extLst>
              <a:ext uri="{FF2B5EF4-FFF2-40B4-BE49-F238E27FC236}">
                <a16:creationId xmlns:a16="http://schemas.microsoft.com/office/drawing/2014/main" id="{EA4BCA26-2EB3-41A0-8F6B-910A36A14FE0}"/>
              </a:ext>
            </a:extLst>
          </p:cNvPr>
          <p:cNvSpPr txBox="1"/>
          <p:nvPr/>
        </p:nvSpPr>
        <p:spPr>
          <a:xfrm>
            <a:off x="4840105" y="3378576"/>
            <a:ext cx="4461341" cy="2554545"/>
          </a:xfrm>
          <a:prstGeom prst="rect">
            <a:avLst/>
          </a:prstGeom>
          <a:noFill/>
          <a:scene3d>
            <a:camera prst="perspectiveFront">
              <a:rot lat="0" lon="21594000" rev="0"/>
            </a:camera>
            <a:lightRig rig="threePt" dir="t"/>
          </a:scene3d>
        </p:spPr>
        <p:txBody>
          <a:bodyPr wrap="square" rtlCol="0">
            <a:spAutoFit/>
          </a:bodyPr>
          <a:lstStyle/>
          <a:p>
            <a:pPr algn="just"/>
            <a:r>
              <a:rPr lang="en-US" sz="2000" b="0" i="0" dirty="0">
                <a:solidFill>
                  <a:srgbClr val="0D0D0D"/>
                </a:solidFill>
                <a:effectLst/>
                <a:latin typeface="Söhne"/>
              </a:rPr>
              <a:t>Land use index aggregates five midpoint indicators to assess the impact of land use on soil quality: </a:t>
            </a:r>
          </a:p>
          <a:p>
            <a:pPr algn="just"/>
            <a:r>
              <a:rPr lang="en-US" sz="2000" b="0" i="0" dirty="0">
                <a:solidFill>
                  <a:srgbClr val="0D0D0D"/>
                </a:solidFill>
                <a:effectLst/>
                <a:latin typeface="Söhne"/>
              </a:rPr>
              <a:t>1) erosion resistance, </a:t>
            </a:r>
          </a:p>
          <a:p>
            <a:pPr algn="just"/>
            <a:r>
              <a:rPr lang="en-US" sz="2000" b="0" i="0" dirty="0">
                <a:solidFill>
                  <a:srgbClr val="0D0D0D"/>
                </a:solidFill>
                <a:effectLst/>
                <a:latin typeface="Söhne"/>
              </a:rPr>
              <a:t>2) physicochemical filtration, </a:t>
            </a:r>
          </a:p>
          <a:p>
            <a:pPr algn="just"/>
            <a:r>
              <a:rPr lang="en-US" sz="2000" b="0" i="0" dirty="0">
                <a:solidFill>
                  <a:srgbClr val="0D0D0D"/>
                </a:solidFill>
                <a:effectLst/>
                <a:latin typeface="Söhne"/>
              </a:rPr>
              <a:t>3) groundwater regeneration, </a:t>
            </a:r>
          </a:p>
          <a:p>
            <a:pPr algn="just"/>
            <a:r>
              <a:rPr lang="en-US" sz="2000" b="0" i="0" dirty="0">
                <a:solidFill>
                  <a:srgbClr val="0D0D0D"/>
                </a:solidFill>
                <a:effectLst/>
                <a:latin typeface="Söhne"/>
              </a:rPr>
              <a:t>4) mechanical filtration and </a:t>
            </a:r>
          </a:p>
          <a:p>
            <a:pPr algn="just"/>
            <a:r>
              <a:rPr lang="en-US" sz="2000" b="0" i="0" dirty="0">
                <a:solidFill>
                  <a:srgbClr val="0D0D0D"/>
                </a:solidFill>
                <a:effectLst/>
                <a:latin typeface="Söhne"/>
              </a:rPr>
              <a:t>5) biotic production.</a:t>
            </a:r>
          </a:p>
        </p:txBody>
      </p:sp>
      <p:cxnSp>
        <p:nvCxnSpPr>
          <p:cNvPr id="4" name="Connecteur droit 3">
            <a:extLst>
              <a:ext uri="{FF2B5EF4-FFF2-40B4-BE49-F238E27FC236}">
                <a16:creationId xmlns:a16="http://schemas.microsoft.com/office/drawing/2014/main" id="{BC2C2AFD-561F-4BCA-8DFB-46E3E2F6EFEE}"/>
              </a:ext>
            </a:extLst>
          </p:cNvPr>
          <p:cNvCxnSpPr>
            <a:cxnSpLocks/>
          </p:cNvCxnSpPr>
          <p:nvPr/>
        </p:nvCxnSpPr>
        <p:spPr>
          <a:xfrm flipV="1">
            <a:off x="2273805" y="1512656"/>
            <a:ext cx="2564135" cy="1410597"/>
          </a:xfrm>
          <a:prstGeom prst="line">
            <a:avLst/>
          </a:prstGeom>
          <a:ln w="76200">
            <a:solidFill>
              <a:srgbClr val="0084B4"/>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039CCB87-D414-4C68-B34D-57E290CAEF80}"/>
              </a:ext>
            </a:extLst>
          </p:cNvPr>
          <p:cNvCxnSpPr>
            <a:cxnSpLocks/>
          </p:cNvCxnSpPr>
          <p:nvPr/>
        </p:nvCxnSpPr>
        <p:spPr>
          <a:xfrm>
            <a:off x="2273805" y="4519601"/>
            <a:ext cx="2566300" cy="1631671"/>
          </a:xfrm>
          <a:prstGeom prst="line">
            <a:avLst/>
          </a:prstGeom>
          <a:ln w="76200">
            <a:solidFill>
              <a:srgbClr val="0084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335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a16="http://schemas.microsoft.com/office/drawing/2014/main" id="{8BA9544F-CAF0-41DB-8006-91652001AC3E}"/>
              </a:ext>
            </a:extLst>
          </p:cNvPr>
          <p:cNvSpPr txBox="1">
            <a:spLocks/>
          </p:cNvSpPr>
          <p:nvPr/>
        </p:nvSpPr>
        <p:spPr>
          <a:xfrm>
            <a:off x="894523" y="964276"/>
            <a:ext cx="10398788" cy="543652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3">
                  <a:extLst>
                    <a:ext uri="{96DAC541-7B7A-43D3-8B79-37D633B846F1}">
                      <asvg:svgBlip xmlns:asvg="http://schemas.microsoft.com/office/drawing/2016/SVG/main" r:embed="rId4"/>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UN Global waste monitor</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In 2022 62 million tons of e-waste, including 2.5Mt from France (4 %)</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Ecosystem (</a:t>
            </a:r>
            <a:r>
              <a:rPr lang="fr-FR" sz="2400" dirty="0"/>
              <a:t>Responsabilité élargie du producteur (REP)</a:t>
            </a:r>
            <a:r>
              <a:rPr lang="en-US" sz="2400" dirty="0"/>
              <a:t>, in 2023</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i="1" dirty="0"/>
              <a:t>Type (Collection rate (</a:t>
            </a:r>
            <a:r>
              <a:rPr lang="en-US" sz="2200" i="1" dirty="0" err="1"/>
              <a:t>taux</a:t>
            </a:r>
            <a:r>
              <a:rPr lang="en-US" sz="2200" i="1" dirty="0"/>
              <a:t> de </a:t>
            </a:r>
            <a:r>
              <a:rPr lang="en-US" sz="2200" i="1" dirty="0" err="1"/>
              <a:t>collecte</a:t>
            </a:r>
            <a:r>
              <a:rPr lang="en-US" sz="2200" i="1" dirty="0"/>
              <a:t>), recycling rate)</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Household WEEE 640 </a:t>
            </a:r>
            <a:r>
              <a:rPr lang="en-US" sz="2200" dirty="0" err="1"/>
              <a:t>ktons</a:t>
            </a:r>
            <a:r>
              <a:rPr lang="en-US" sz="2200" dirty="0"/>
              <a:t> (47%, 78%)</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Professional WEEE 89 </a:t>
            </a:r>
            <a:r>
              <a:rPr lang="en-US" sz="2200" dirty="0" err="1"/>
              <a:t>ktons</a:t>
            </a:r>
            <a:r>
              <a:rPr lang="en-US" sz="2200" dirty="0"/>
              <a:t> (42% 84%)</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Lamps 5,5 </a:t>
            </a:r>
            <a:r>
              <a:rPr lang="en-US" sz="2200" dirty="0" err="1"/>
              <a:t>ktons</a:t>
            </a:r>
            <a:r>
              <a:rPr lang="en-US" sz="2200" dirty="0"/>
              <a:t> (89%, 85%)</a:t>
            </a:r>
          </a:p>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Ecologic, in 2023, 120 partners for recycling</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Household WEEE 215 </a:t>
            </a:r>
            <a:r>
              <a:rPr lang="en-US" sz="2200" dirty="0" err="1"/>
              <a:t>ktons</a:t>
            </a:r>
            <a:r>
              <a:rPr lang="en-US" sz="2200" dirty="0"/>
              <a:t> (57%, 77%)</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Professional WEEE 83 </a:t>
            </a:r>
            <a:r>
              <a:rPr lang="en-US" sz="2200" dirty="0" err="1"/>
              <a:t>ktons</a:t>
            </a:r>
            <a:r>
              <a:rPr lang="en-US" sz="2200" dirty="0"/>
              <a:t> (67%, 78%)</a:t>
            </a:r>
          </a:p>
          <a:p>
            <a:pPr marL="884238" lvl="1" indent="-342900" defTabSz="2271004">
              <a:lnSpc>
                <a:spcPct val="120000"/>
              </a:lnSpc>
              <a:spcBef>
                <a:spcPts val="0"/>
              </a:spcBef>
              <a:buClr>
                <a:schemeClr val="accent1"/>
              </a:buClr>
              <a:buFont typeface="Wingdings" panose="05000000000000000000" pitchFamily="2" charset="2"/>
              <a:buChar char="q"/>
              <a:defRPr/>
            </a:pPr>
            <a:endParaRPr lang="en-US" sz="2200" dirty="0"/>
          </a:p>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Video of a DEEE recycling process</a:t>
            </a:r>
            <a:endParaRPr lang="en-US" sz="1800" dirty="0"/>
          </a:p>
          <a:p>
            <a:pPr marL="84138" indent="0" defTabSz="2271004">
              <a:lnSpc>
                <a:spcPct val="120000"/>
              </a:lnSpc>
              <a:spcBef>
                <a:spcPts val="0"/>
              </a:spcBef>
              <a:buClr>
                <a:schemeClr val="accent1"/>
              </a:buClr>
              <a:buNone/>
              <a:defRPr/>
            </a:pPr>
            <a:endParaRPr lang="en-US" sz="2400" dirty="0"/>
          </a:p>
        </p:txBody>
      </p:sp>
      <p:sp>
        <p:nvSpPr>
          <p:cNvPr id="2" name="Titre 1">
            <a:extLst>
              <a:ext uri="{FF2B5EF4-FFF2-40B4-BE49-F238E27FC236}">
                <a16:creationId xmlns:a16="http://schemas.microsoft.com/office/drawing/2014/main" id="{480C67D3-4045-4DC5-B590-9B69F6C5119D}"/>
              </a:ext>
            </a:extLst>
          </p:cNvPr>
          <p:cNvSpPr>
            <a:spLocks noGrp="1"/>
          </p:cNvSpPr>
          <p:nvPr>
            <p:ph type="title"/>
          </p:nvPr>
        </p:nvSpPr>
        <p:spPr/>
        <p:txBody>
          <a:bodyPr/>
          <a:lstStyle/>
          <a:p>
            <a:r>
              <a:rPr lang="fr-FR" dirty="0"/>
              <a:t>Electronics end-of-life</a:t>
            </a:r>
            <a:endParaRPr lang="en-US" dirty="0"/>
          </a:p>
        </p:txBody>
      </p:sp>
      <p:sp>
        <p:nvSpPr>
          <p:cNvPr id="4" name="Espace réservé du numéro de diapositive 3">
            <a:extLst>
              <a:ext uri="{FF2B5EF4-FFF2-40B4-BE49-F238E27FC236}">
                <a16:creationId xmlns:a16="http://schemas.microsoft.com/office/drawing/2014/main" id="{40DEBFBD-5AB6-4922-B098-EF91D82EE73C}"/>
              </a:ext>
            </a:extLst>
          </p:cNvPr>
          <p:cNvSpPr>
            <a:spLocks noGrp="1"/>
          </p:cNvSpPr>
          <p:nvPr>
            <p:ph type="sldNum" sz="quarter" idx="12"/>
          </p:nvPr>
        </p:nvSpPr>
        <p:spPr/>
        <p:txBody>
          <a:bodyPr/>
          <a:lstStyle/>
          <a:p>
            <a:fld id="{3F394568-A123-CF43-B37D-0430507FD9CE}" type="slidenum">
              <a:rPr lang="en-US" noProof="0" smtClean="0"/>
              <a:pPr/>
              <a:t>6</a:t>
            </a:fld>
            <a:endParaRPr lang="en-US" noProof="0" dirty="0"/>
          </a:p>
        </p:txBody>
      </p:sp>
    </p:spTree>
    <p:extLst>
      <p:ext uri="{BB962C8B-B14F-4D97-AF65-F5344CB8AC3E}">
        <p14:creationId xmlns:p14="http://schemas.microsoft.com/office/powerpoint/2010/main" val="139617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fade">
                                      <p:cBhvr>
                                        <p:cTn id="25" dur="500"/>
                                        <p:tgtEl>
                                          <p:spTgt spid="5">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fade">
                                      <p:cBhvr>
                                        <p:cTn id="28" dur="500"/>
                                        <p:tgtEl>
                                          <p:spTgt spid="5">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animEffect transition="in" filter="fade">
                                      <p:cBhvr>
                                        <p:cTn id="3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 coins arrondis 90">
            <a:extLst>
              <a:ext uri="{FF2B5EF4-FFF2-40B4-BE49-F238E27FC236}">
                <a16:creationId xmlns:a16="http://schemas.microsoft.com/office/drawing/2014/main" id="{BBFE476D-C456-2B16-3365-FCEB1D207F7B}"/>
              </a:ext>
            </a:extLst>
          </p:cNvPr>
          <p:cNvSpPr/>
          <p:nvPr/>
        </p:nvSpPr>
        <p:spPr>
          <a:xfrm>
            <a:off x="516071" y="269056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0" name="Rectangle : coins arrondis 89">
            <a:extLst>
              <a:ext uri="{FF2B5EF4-FFF2-40B4-BE49-F238E27FC236}">
                <a16:creationId xmlns:a16="http://schemas.microsoft.com/office/drawing/2014/main" id="{A3F72779-F00B-8998-BE11-45E8DC4A89AE}"/>
              </a:ext>
            </a:extLst>
          </p:cNvPr>
          <p:cNvSpPr/>
          <p:nvPr/>
        </p:nvSpPr>
        <p:spPr>
          <a:xfrm>
            <a:off x="9559221" y="786165"/>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9" name="Rectangle : coins arrondis 88">
            <a:extLst>
              <a:ext uri="{FF2B5EF4-FFF2-40B4-BE49-F238E27FC236}">
                <a16:creationId xmlns:a16="http://schemas.microsoft.com/office/drawing/2014/main" id="{14D4CC7F-C8D3-1926-09FB-437DC8711901}"/>
              </a:ext>
            </a:extLst>
          </p:cNvPr>
          <p:cNvSpPr/>
          <p:nvPr/>
        </p:nvSpPr>
        <p:spPr>
          <a:xfrm>
            <a:off x="2327828" y="268099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8" name="Rectangle : coins arrondis 87">
            <a:extLst>
              <a:ext uri="{FF2B5EF4-FFF2-40B4-BE49-F238E27FC236}">
                <a16:creationId xmlns:a16="http://schemas.microsoft.com/office/drawing/2014/main" id="{1F142C81-D3B4-FE42-21C5-9AD0141D2141}"/>
              </a:ext>
            </a:extLst>
          </p:cNvPr>
          <p:cNvSpPr/>
          <p:nvPr/>
        </p:nvSpPr>
        <p:spPr>
          <a:xfrm>
            <a:off x="7728637"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7" name="Rectangle : coins arrondis 86">
            <a:extLst>
              <a:ext uri="{FF2B5EF4-FFF2-40B4-BE49-F238E27FC236}">
                <a16:creationId xmlns:a16="http://schemas.microsoft.com/office/drawing/2014/main" id="{645D79AA-8FAB-787B-FD2F-8BA32B3A14C9}"/>
              </a:ext>
            </a:extLst>
          </p:cNvPr>
          <p:cNvSpPr/>
          <p:nvPr/>
        </p:nvSpPr>
        <p:spPr>
          <a:xfrm>
            <a:off x="525230"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16 impacts, 5 very critical for electronics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60</a:t>
            </a:fld>
            <a:endParaRPr lang="fr-FR" dirty="0"/>
          </a:p>
        </p:txBody>
      </p:sp>
      <p:grpSp>
        <p:nvGrpSpPr>
          <p:cNvPr id="6" name="Groupe 5">
            <a:extLst>
              <a:ext uri="{FF2B5EF4-FFF2-40B4-BE49-F238E27FC236}">
                <a16:creationId xmlns:a16="http://schemas.microsoft.com/office/drawing/2014/main" id="{9BC5FEBC-DBC5-EBA8-D6A1-565CE58B1B5E}"/>
              </a:ext>
            </a:extLst>
          </p:cNvPr>
          <p:cNvGrpSpPr/>
          <p:nvPr/>
        </p:nvGrpSpPr>
        <p:grpSpPr>
          <a:xfrm>
            <a:off x="704811" y="993870"/>
            <a:ext cx="1634864" cy="1654660"/>
            <a:chOff x="633842" y="993870"/>
            <a:chExt cx="1634864" cy="1654660"/>
          </a:xfrm>
        </p:grpSpPr>
        <p:sp>
          <p:nvSpPr>
            <p:cNvPr id="7" name="Rectangle : coins arrondis 6">
              <a:extLst>
                <a:ext uri="{FF2B5EF4-FFF2-40B4-BE49-F238E27FC236}">
                  <a16:creationId xmlns:a16="http://schemas.microsoft.com/office/drawing/2014/main" id="{FBC065C9-8372-FD04-1C2B-9CDF59C51951}"/>
                </a:ext>
              </a:extLst>
            </p:cNvPr>
            <p:cNvSpPr/>
            <p:nvPr/>
          </p:nvSpPr>
          <p:spPr>
            <a:xfrm>
              <a:off x="642026" y="993870"/>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avec coins arrondis en haut 7">
              <a:extLst>
                <a:ext uri="{FF2B5EF4-FFF2-40B4-BE49-F238E27FC236}">
                  <a16:creationId xmlns:a16="http://schemas.microsoft.com/office/drawing/2014/main" id="{E09F84CC-6AED-F15E-EF72-856B77A6EDB4}"/>
                </a:ext>
              </a:extLst>
            </p:cNvPr>
            <p:cNvSpPr/>
            <p:nvPr/>
          </p:nvSpPr>
          <p:spPr>
            <a:xfrm rot="10800000">
              <a:off x="660611" y="2219589"/>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C78D8DBD-DCF3-29FA-0425-87DA763FFB83}"/>
                </a:ext>
              </a:extLst>
            </p:cNvPr>
            <p:cNvSpPr txBox="1"/>
            <p:nvPr/>
          </p:nvSpPr>
          <p:spPr>
            <a:xfrm>
              <a:off x="633842" y="2308797"/>
              <a:ext cx="1568994"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Climate change</a:t>
              </a:r>
            </a:p>
          </p:txBody>
        </p:sp>
        <p:pic>
          <p:nvPicPr>
            <p:cNvPr id="11" name="Graphique 10">
              <a:extLst>
                <a:ext uri="{FF2B5EF4-FFF2-40B4-BE49-F238E27FC236}">
                  <a16:creationId xmlns:a16="http://schemas.microsoft.com/office/drawing/2014/main" id="{51AC5957-249B-485F-09B3-7A8B205D7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22" y="1191298"/>
              <a:ext cx="521701" cy="834722"/>
            </a:xfrm>
            <a:prstGeom prst="rect">
              <a:avLst/>
            </a:prstGeom>
          </p:spPr>
        </p:pic>
      </p:grpSp>
      <p:sp>
        <p:nvSpPr>
          <p:cNvPr id="12" name="Rectangle : coins arrondis 11">
            <a:extLst>
              <a:ext uri="{FF2B5EF4-FFF2-40B4-BE49-F238E27FC236}">
                <a16:creationId xmlns:a16="http://schemas.microsoft.com/office/drawing/2014/main" id="{7DB31369-BAEC-B693-E429-EDF8C3187DF3}"/>
              </a:ext>
            </a:extLst>
          </p:cNvPr>
          <p:cNvSpPr/>
          <p:nvPr/>
        </p:nvSpPr>
        <p:spPr>
          <a:xfrm>
            <a:off x="4311214" y="993870"/>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avec coins arrondis en haut 12">
            <a:extLst>
              <a:ext uri="{FF2B5EF4-FFF2-40B4-BE49-F238E27FC236}">
                <a16:creationId xmlns:a16="http://schemas.microsoft.com/office/drawing/2014/main" id="{D446742E-009A-C26C-1CC9-0299FF479BC1}"/>
              </a:ext>
            </a:extLst>
          </p:cNvPr>
          <p:cNvSpPr/>
          <p:nvPr/>
        </p:nvSpPr>
        <p:spPr>
          <a:xfrm rot="10800000">
            <a:off x="4329799" y="2219589"/>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7BCC374-E5CF-7A2C-3D67-B90D41F8A748}"/>
              </a:ext>
            </a:extLst>
          </p:cNvPr>
          <p:cNvSpPr txBox="1"/>
          <p:nvPr/>
        </p:nvSpPr>
        <p:spPr>
          <a:xfrm>
            <a:off x="4326220" y="2306700"/>
            <a:ext cx="156163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Ozone depletion</a:t>
            </a:r>
          </a:p>
        </p:txBody>
      </p:sp>
      <p:pic>
        <p:nvPicPr>
          <p:cNvPr id="15" name="Graphique 14">
            <a:extLst>
              <a:ext uri="{FF2B5EF4-FFF2-40B4-BE49-F238E27FC236}">
                <a16:creationId xmlns:a16="http://schemas.microsoft.com/office/drawing/2014/main" id="{34AE64E3-13C5-EB21-911B-6B0AB0F6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188" y="1280022"/>
            <a:ext cx="749785" cy="749785"/>
          </a:xfrm>
          <a:prstGeom prst="rect">
            <a:avLst/>
          </a:prstGeom>
        </p:spPr>
      </p:pic>
      <p:sp>
        <p:nvSpPr>
          <p:cNvPr id="16" name="Rectangle : coins arrondis 15">
            <a:extLst>
              <a:ext uri="{FF2B5EF4-FFF2-40B4-BE49-F238E27FC236}">
                <a16:creationId xmlns:a16="http://schemas.microsoft.com/office/drawing/2014/main" id="{A4089214-2340-D769-3972-8B5BABE5FE5A}"/>
              </a:ext>
            </a:extLst>
          </p:cNvPr>
          <p:cNvSpPr/>
          <p:nvPr/>
        </p:nvSpPr>
        <p:spPr>
          <a:xfrm>
            <a:off x="6104036" y="993870"/>
            <a:ext cx="1608094" cy="1654660"/>
          </a:xfrm>
          <a:prstGeom prst="roundRect">
            <a:avLst>
              <a:gd name="adj" fmla="val 6589"/>
            </a:avLst>
          </a:prstGeom>
          <a:solidFill>
            <a:schemeClr val="bg1"/>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avec coins arrondis en haut 16">
            <a:extLst>
              <a:ext uri="{FF2B5EF4-FFF2-40B4-BE49-F238E27FC236}">
                <a16:creationId xmlns:a16="http://schemas.microsoft.com/office/drawing/2014/main" id="{8141C327-99DC-AAB9-9320-89EA5CFD8A48}"/>
              </a:ext>
            </a:extLst>
          </p:cNvPr>
          <p:cNvSpPr/>
          <p:nvPr/>
        </p:nvSpPr>
        <p:spPr>
          <a:xfrm rot="10800000">
            <a:off x="6122621" y="2219589"/>
            <a:ext cx="1608095" cy="417054"/>
          </a:xfrm>
          <a:prstGeom prst="round2Same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C1D4AD18-24D7-8935-BB05-10C5C51779B0}"/>
              </a:ext>
            </a:extLst>
          </p:cNvPr>
          <p:cNvSpPr txBox="1"/>
          <p:nvPr/>
        </p:nvSpPr>
        <p:spPr>
          <a:xfrm>
            <a:off x="6103737" y="2243545"/>
            <a:ext cx="1687458"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Photochemical ozone formation, human health</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19" name="Graphique 18">
            <a:extLst>
              <a:ext uri="{FF2B5EF4-FFF2-40B4-BE49-F238E27FC236}">
                <a16:creationId xmlns:a16="http://schemas.microsoft.com/office/drawing/2014/main" id="{2A7A07C7-3DBF-7987-36E0-3A263C898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288" y="1215655"/>
            <a:ext cx="1035590" cy="828472"/>
          </a:xfrm>
          <a:prstGeom prst="rect">
            <a:avLst/>
          </a:prstGeom>
        </p:spPr>
      </p:pic>
      <p:sp>
        <p:nvSpPr>
          <p:cNvPr id="20" name="Rectangle : coins arrondis 19">
            <a:extLst>
              <a:ext uri="{FF2B5EF4-FFF2-40B4-BE49-F238E27FC236}">
                <a16:creationId xmlns:a16="http://schemas.microsoft.com/office/drawing/2014/main" id="{A2D9B5B3-3028-B317-868C-A5F419672806}"/>
              </a:ext>
            </a:extLst>
          </p:cNvPr>
          <p:cNvSpPr/>
          <p:nvPr/>
        </p:nvSpPr>
        <p:spPr>
          <a:xfrm>
            <a:off x="7928017" y="993870"/>
            <a:ext cx="1608094" cy="1654660"/>
          </a:xfrm>
          <a:prstGeom prst="roundRect">
            <a:avLst>
              <a:gd name="adj" fmla="val 6589"/>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7CCA5170-BE61-3009-2B92-8F45F9467D2D}"/>
              </a:ext>
            </a:extLst>
          </p:cNvPr>
          <p:cNvSpPr/>
          <p:nvPr/>
        </p:nvSpPr>
        <p:spPr>
          <a:xfrm rot="10800000">
            <a:off x="7946602" y="2219589"/>
            <a:ext cx="1608095" cy="417054"/>
          </a:xfrm>
          <a:prstGeom prst="round2Same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B4005AE-FDFF-5D22-5787-99B966FCB8D7}"/>
              </a:ext>
            </a:extLst>
          </p:cNvPr>
          <p:cNvSpPr txBox="1"/>
          <p:nvPr/>
        </p:nvSpPr>
        <p:spPr>
          <a:xfrm>
            <a:off x="7927718" y="2309534"/>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Water use</a:t>
            </a:r>
          </a:p>
        </p:txBody>
      </p:sp>
      <p:pic>
        <p:nvPicPr>
          <p:cNvPr id="23" name="Graphique 22">
            <a:extLst>
              <a:ext uri="{FF2B5EF4-FFF2-40B4-BE49-F238E27FC236}">
                <a16:creationId xmlns:a16="http://schemas.microsoft.com/office/drawing/2014/main" id="{AF8D1D30-A331-326A-B231-03A3DD9D17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7321" y="1267072"/>
            <a:ext cx="509486" cy="679315"/>
          </a:xfrm>
          <a:prstGeom prst="rect">
            <a:avLst/>
          </a:prstGeom>
        </p:spPr>
      </p:pic>
      <p:sp>
        <p:nvSpPr>
          <p:cNvPr id="24" name="Rectangle : coins arrondis 23">
            <a:extLst>
              <a:ext uri="{FF2B5EF4-FFF2-40B4-BE49-F238E27FC236}">
                <a16:creationId xmlns:a16="http://schemas.microsoft.com/office/drawing/2014/main" id="{395CD0AE-CBD6-D596-B7F5-1F6E05BF8BDA}"/>
              </a:ext>
            </a:extLst>
          </p:cNvPr>
          <p:cNvSpPr/>
          <p:nvPr/>
        </p:nvSpPr>
        <p:spPr>
          <a:xfrm>
            <a:off x="2505817" y="993870"/>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avec coins arrondis en haut 24">
            <a:extLst>
              <a:ext uri="{FF2B5EF4-FFF2-40B4-BE49-F238E27FC236}">
                <a16:creationId xmlns:a16="http://schemas.microsoft.com/office/drawing/2014/main" id="{08C12FE6-AD3F-FE1B-C657-FCE2BBDB1402}"/>
              </a:ext>
            </a:extLst>
          </p:cNvPr>
          <p:cNvSpPr/>
          <p:nvPr/>
        </p:nvSpPr>
        <p:spPr>
          <a:xfrm rot="10800000">
            <a:off x="2524402" y="2219589"/>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C89D6735-2853-4553-29D8-6AD3BD8E9A67}"/>
              </a:ext>
            </a:extLst>
          </p:cNvPr>
          <p:cNvSpPr txBox="1"/>
          <p:nvPr/>
        </p:nvSpPr>
        <p:spPr>
          <a:xfrm>
            <a:off x="2513109" y="2303305"/>
            <a:ext cx="1456496" cy="261610"/>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Particulate matter</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27" name="Graphique 26">
            <a:extLst>
              <a:ext uri="{FF2B5EF4-FFF2-40B4-BE49-F238E27FC236}">
                <a16:creationId xmlns:a16="http://schemas.microsoft.com/office/drawing/2014/main" id="{1A3B7B98-5D2B-1CF6-6392-4FC59524A7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4875" y="1297256"/>
            <a:ext cx="946420" cy="757136"/>
          </a:xfrm>
          <a:prstGeom prst="rect">
            <a:avLst/>
          </a:prstGeom>
        </p:spPr>
      </p:pic>
      <p:sp>
        <p:nvSpPr>
          <p:cNvPr id="28" name="Ellipse 27">
            <a:extLst>
              <a:ext uri="{FF2B5EF4-FFF2-40B4-BE49-F238E27FC236}">
                <a16:creationId xmlns:a16="http://schemas.microsoft.com/office/drawing/2014/main" id="{C448D15F-3348-9241-E548-556F256531A1}"/>
              </a:ext>
            </a:extLst>
          </p:cNvPr>
          <p:cNvSpPr/>
          <p:nvPr/>
        </p:nvSpPr>
        <p:spPr>
          <a:xfrm>
            <a:off x="2834875" y="119129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866693EF-3B18-E558-963F-0B78B714126A}"/>
              </a:ext>
            </a:extLst>
          </p:cNvPr>
          <p:cNvSpPr/>
          <p:nvPr/>
        </p:nvSpPr>
        <p:spPr>
          <a:xfrm>
            <a:off x="2841835" y="1413610"/>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56D352E-2F88-9131-57E7-3DF0182EF661}"/>
              </a:ext>
            </a:extLst>
          </p:cNvPr>
          <p:cNvSpPr/>
          <p:nvPr/>
        </p:nvSpPr>
        <p:spPr>
          <a:xfrm>
            <a:off x="3015850" y="1266752"/>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5A3F885-FDBE-6E8E-0A96-B52E5559CA8F}"/>
              </a:ext>
            </a:extLst>
          </p:cNvPr>
          <p:cNvSpPr/>
          <p:nvPr/>
        </p:nvSpPr>
        <p:spPr>
          <a:xfrm>
            <a:off x="3474393" y="121517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D5CD53-9814-126F-69E7-2D46CD0B5593}"/>
              </a:ext>
            </a:extLst>
          </p:cNvPr>
          <p:cNvSpPr/>
          <p:nvPr/>
        </p:nvSpPr>
        <p:spPr>
          <a:xfrm>
            <a:off x="3697242" y="1323867"/>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983B7A99-BFCC-5B52-1253-801D2784655C}"/>
              </a:ext>
            </a:extLst>
          </p:cNvPr>
          <p:cNvSpPr/>
          <p:nvPr/>
        </p:nvSpPr>
        <p:spPr>
          <a:xfrm>
            <a:off x="3192490" y="114437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DB52C273-A0B7-8E69-9922-B933449C8852}"/>
              </a:ext>
            </a:extLst>
          </p:cNvPr>
          <p:cNvSpPr/>
          <p:nvPr/>
        </p:nvSpPr>
        <p:spPr>
          <a:xfrm>
            <a:off x="3781295" y="115954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1E23BF0D-B77A-C17D-DECC-4702849BFBFC}"/>
              </a:ext>
            </a:extLst>
          </p:cNvPr>
          <p:cNvSpPr/>
          <p:nvPr/>
        </p:nvSpPr>
        <p:spPr>
          <a:xfrm>
            <a:off x="3771323" y="1520214"/>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606CDF-137D-C621-77CA-7EDF0A980F1D}"/>
              </a:ext>
            </a:extLst>
          </p:cNvPr>
          <p:cNvSpPr/>
          <p:nvPr/>
        </p:nvSpPr>
        <p:spPr>
          <a:xfrm>
            <a:off x="9720839" y="993870"/>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68961193-C688-0143-9B72-9D85A918B302}"/>
              </a:ext>
            </a:extLst>
          </p:cNvPr>
          <p:cNvSpPr/>
          <p:nvPr/>
        </p:nvSpPr>
        <p:spPr>
          <a:xfrm rot="10800000">
            <a:off x="9739424" y="2219589"/>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FA940175-CEF2-3C95-1753-9228BC5DCE2B}"/>
              </a:ext>
            </a:extLst>
          </p:cNvPr>
          <p:cNvSpPr txBox="1"/>
          <p:nvPr/>
        </p:nvSpPr>
        <p:spPr>
          <a:xfrm>
            <a:off x="9691220" y="2302988"/>
            <a:ext cx="163695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fossils</a:t>
            </a:r>
          </a:p>
        </p:txBody>
      </p:sp>
      <p:pic>
        <p:nvPicPr>
          <p:cNvPr id="39" name="Graphique 38">
            <a:extLst>
              <a:ext uri="{FF2B5EF4-FFF2-40B4-BE49-F238E27FC236}">
                <a16:creationId xmlns:a16="http://schemas.microsoft.com/office/drawing/2014/main" id="{B668E967-3F23-0C54-D60F-4977EDE56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57313" y="1201493"/>
            <a:ext cx="935145" cy="863210"/>
          </a:xfrm>
          <a:prstGeom prst="rect">
            <a:avLst/>
          </a:prstGeom>
        </p:spPr>
      </p:pic>
      <p:sp>
        <p:nvSpPr>
          <p:cNvPr id="40" name="Rectangle : coins arrondis 39">
            <a:extLst>
              <a:ext uri="{FF2B5EF4-FFF2-40B4-BE49-F238E27FC236}">
                <a16:creationId xmlns:a16="http://schemas.microsoft.com/office/drawing/2014/main" id="{43A58BDB-C267-F9D4-751A-7BAAF2187B03}"/>
              </a:ext>
            </a:extLst>
          </p:cNvPr>
          <p:cNvSpPr/>
          <p:nvPr/>
        </p:nvSpPr>
        <p:spPr>
          <a:xfrm>
            <a:off x="2505054" y="2864941"/>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1E28BE70-7746-1F63-211A-283B9E45F86C}"/>
              </a:ext>
            </a:extLst>
          </p:cNvPr>
          <p:cNvSpPr/>
          <p:nvPr/>
        </p:nvSpPr>
        <p:spPr>
          <a:xfrm rot="10800000">
            <a:off x="2523639" y="4090660"/>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376DEE5-9BB0-2AE3-A187-2A3B6D05230C}"/>
              </a:ext>
            </a:extLst>
          </p:cNvPr>
          <p:cNvSpPr txBox="1"/>
          <p:nvPr/>
        </p:nvSpPr>
        <p:spPr>
          <a:xfrm>
            <a:off x="2499440" y="4098668"/>
            <a:ext cx="159512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minerals and metals</a:t>
            </a:r>
          </a:p>
        </p:txBody>
      </p:sp>
      <p:pic>
        <p:nvPicPr>
          <p:cNvPr id="43" name="Graphique 42" descr="Travail avec un remplissage uni">
            <a:extLst>
              <a:ext uri="{FF2B5EF4-FFF2-40B4-BE49-F238E27FC236}">
                <a16:creationId xmlns:a16="http://schemas.microsoft.com/office/drawing/2014/main" id="{D94F8C76-4802-930B-1781-1247E2CF0F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187" y="3046969"/>
            <a:ext cx="914400" cy="914400"/>
          </a:xfrm>
          <a:prstGeom prst="rect">
            <a:avLst/>
          </a:prstGeom>
        </p:spPr>
      </p:pic>
      <p:sp>
        <p:nvSpPr>
          <p:cNvPr id="44" name="Rectangle : coins arrondis 43">
            <a:extLst>
              <a:ext uri="{FF2B5EF4-FFF2-40B4-BE49-F238E27FC236}">
                <a16:creationId xmlns:a16="http://schemas.microsoft.com/office/drawing/2014/main" id="{B805BB29-D834-29FC-04C5-928586778DC2}"/>
              </a:ext>
            </a:extLst>
          </p:cNvPr>
          <p:cNvSpPr/>
          <p:nvPr/>
        </p:nvSpPr>
        <p:spPr>
          <a:xfrm>
            <a:off x="4310451" y="2864941"/>
            <a:ext cx="1608094"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10EF9B25-C07F-8CE7-E7AC-1116D4F303C9}"/>
              </a:ext>
            </a:extLst>
          </p:cNvPr>
          <p:cNvSpPr/>
          <p:nvPr/>
        </p:nvSpPr>
        <p:spPr>
          <a:xfrm rot="10800000">
            <a:off x="4329036" y="4090660"/>
            <a:ext cx="1608095" cy="417054"/>
          </a:xfrm>
          <a:prstGeom prst="round2Same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5CD932E4-8F0A-C011-2747-D774EDBFB0EF}"/>
              </a:ext>
            </a:extLst>
          </p:cNvPr>
          <p:cNvSpPr txBox="1"/>
          <p:nvPr/>
        </p:nvSpPr>
        <p:spPr>
          <a:xfrm>
            <a:off x="4313519" y="4199129"/>
            <a:ext cx="1122331"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Acidification</a:t>
            </a:r>
          </a:p>
        </p:txBody>
      </p:sp>
      <p:pic>
        <p:nvPicPr>
          <p:cNvPr id="47" name="Graphique 46">
            <a:extLst>
              <a:ext uri="{FF2B5EF4-FFF2-40B4-BE49-F238E27FC236}">
                <a16:creationId xmlns:a16="http://schemas.microsoft.com/office/drawing/2014/main" id="{70358B5C-7A46-C60C-60F3-1717850A8D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3111" y="3165421"/>
            <a:ext cx="677496" cy="677496"/>
          </a:xfrm>
          <a:prstGeom prst="rect">
            <a:avLst/>
          </a:prstGeom>
        </p:spPr>
      </p:pic>
      <p:sp>
        <p:nvSpPr>
          <p:cNvPr id="48" name="Rectangle : coins arrondis 47">
            <a:extLst>
              <a:ext uri="{FF2B5EF4-FFF2-40B4-BE49-F238E27FC236}">
                <a16:creationId xmlns:a16="http://schemas.microsoft.com/office/drawing/2014/main" id="{52069AB4-0338-079A-194E-C198CB6F7D21}"/>
              </a:ext>
            </a:extLst>
          </p:cNvPr>
          <p:cNvSpPr/>
          <p:nvPr/>
        </p:nvSpPr>
        <p:spPr>
          <a:xfrm>
            <a:off x="6103273" y="2864941"/>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avec coins arrondis en haut 48">
            <a:extLst>
              <a:ext uri="{FF2B5EF4-FFF2-40B4-BE49-F238E27FC236}">
                <a16:creationId xmlns:a16="http://schemas.microsoft.com/office/drawing/2014/main" id="{DFF0AD4E-E5E7-E8E4-F739-1CC752AE1611}"/>
              </a:ext>
            </a:extLst>
          </p:cNvPr>
          <p:cNvSpPr/>
          <p:nvPr/>
        </p:nvSpPr>
        <p:spPr>
          <a:xfrm rot="10800000">
            <a:off x="6121858" y="4090660"/>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74350AC4-A192-266B-7189-42A37C8874BC}"/>
              </a:ext>
            </a:extLst>
          </p:cNvPr>
          <p:cNvSpPr txBox="1"/>
          <p:nvPr/>
        </p:nvSpPr>
        <p:spPr>
          <a:xfrm>
            <a:off x="6097387" y="4112498"/>
            <a:ext cx="1608094" cy="415498"/>
          </a:xfrm>
          <a:prstGeom prst="rect">
            <a:avLst/>
          </a:prstGeom>
          <a:noFill/>
        </p:spPr>
        <p:txBody>
          <a:bodyPr wrap="square" rtlCol="0">
            <a:spAutoFit/>
          </a:bodyPr>
          <a:lstStyle/>
          <a:p>
            <a:r>
              <a:rPr lang="en-US" sz="1050" dirty="0" err="1">
                <a:solidFill>
                  <a:schemeClr val="bg1"/>
                </a:solidFill>
                <a:latin typeface="Biome" panose="020B0604020202020204" pitchFamily="34" charset="0"/>
                <a:ea typeface="STHupo" panose="02010800040101010101" pitchFamily="2" charset="-122"/>
                <a:cs typeface="Biome" panose="020B0604020202020204" pitchFamily="34" charset="0"/>
              </a:rPr>
              <a:t>Ionising</a:t>
            </a:r>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 radiation, human health</a:t>
            </a:r>
          </a:p>
        </p:txBody>
      </p:sp>
      <p:pic>
        <p:nvPicPr>
          <p:cNvPr id="51" name="Graphique 50">
            <a:extLst>
              <a:ext uri="{FF2B5EF4-FFF2-40B4-BE49-F238E27FC236}">
                <a16:creationId xmlns:a16="http://schemas.microsoft.com/office/drawing/2014/main" id="{A12134B2-AFFD-2552-641C-70E97D1C69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03320" y="3072564"/>
            <a:ext cx="807999" cy="807999"/>
          </a:xfrm>
          <a:prstGeom prst="rect">
            <a:avLst/>
          </a:prstGeom>
        </p:spPr>
      </p:pic>
      <p:sp>
        <p:nvSpPr>
          <p:cNvPr id="52" name="Rectangle : coins arrondis 51">
            <a:extLst>
              <a:ext uri="{FF2B5EF4-FFF2-40B4-BE49-F238E27FC236}">
                <a16:creationId xmlns:a16="http://schemas.microsoft.com/office/drawing/2014/main" id="{EAFF51AD-C4E4-598A-D170-70455C17AF94}"/>
              </a:ext>
            </a:extLst>
          </p:cNvPr>
          <p:cNvSpPr/>
          <p:nvPr/>
        </p:nvSpPr>
        <p:spPr>
          <a:xfrm>
            <a:off x="9720076" y="2864941"/>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 avec coins arrondis en haut 52">
            <a:extLst>
              <a:ext uri="{FF2B5EF4-FFF2-40B4-BE49-F238E27FC236}">
                <a16:creationId xmlns:a16="http://schemas.microsoft.com/office/drawing/2014/main" id="{C59E9C82-4A26-CD7D-E4D1-A8D464186054}"/>
              </a:ext>
            </a:extLst>
          </p:cNvPr>
          <p:cNvSpPr/>
          <p:nvPr/>
        </p:nvSpPr>
        <p:spPr>
          <a:xfrm rot="10800000">
            <a:off x="9738661" y="4090660"/>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4B274876-5F99-D672-A1DA-068C7D37D063}"/>
              </a:ext>
            </a:extLst>
          </p:cNvPr>
          <p:cNvSpPr txBox="1"/>
          <p:nvPr/>
        </p:nvSpPr>
        <p:spPr>
          <a:xfrm>
            <a:off x="9714192" y="4105490"/>
            <a:ext cx="1296240"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Eutrophication, marine</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55" name="Graphique 54" descr="Corail avec un remplissage uni">
            <a:extLst>
              <a:ext uri="{FF2B5EF4-FFF2-40B4-BE49-F238E27FC236}">
                <a16:creationId xmlns:a16="http://schemas.microsoft.com/office/drawing/2014/main" id="{2AB3C77D-28B6-7F3E-08F5-9DD983EB29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54216" y="3014518"/>
            <a:ext cx="914400" cy="914400"/>
          </a:xfrm>
          <a:prstGeom prst="rect">
            <a:avLst/>
          </a:prstGeom>
        </p:spPr>
      </p:pic>
      <p:sp>
        <p:nvSpPr>
          <p:cNvPr id="56" name="Rectangle : coins arrondis 55">
            <a:extLst>
              <a:ext uri="{FF2B5EF4-FFF2-40B4-BE49-F238E27FC236}">
                <a16:creationId xmlns:a16="http://schemas.microsoft.com/office/drawing/2014/main" id="{18A4AB4E-D999-5604-C206-F07F973E8D38}"/>
              </a:ext>
            </a:extLst>
          </p:cNvPr>
          <p:cNvSpPr/>
          <p:nvPr/>
        </p:nvSpPr>
        <p:spPr>
          <a:xfrm>
            <a:off x="7927254"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 avec coins arrondis en haut 56">
            <a:extLst>
              <a:ext uri="{FF2B5EF4-FFF2-40B4-BE49-F238E27FC236}">
                <a16:creationId xmlns:a16="http://schemas.microsoft.com/office/drawing/2014/main" id="{1DB1ED5D-9123-248C-565D-A4088E142F1A}"/>
              </a:ext>
            </a:extLst>
          </p:cNvPr>
          <p:cNvSpPr/>
          <p:nvPr/>
        </p:nvSpPr>
        <p:spPr>
          <a:xfrm rot="10800000">
            <a:off x="7945839"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BC92C523-1EFF-6E39-261A-4C6E5DC97C25}"/>
              </a:ext>
            </a:extLst>
          </p:cNvPr>
          <p:cNvSpPr txBox="1"/>
          <p:nvPr/>
        </p:nvSpPr>
        <p:spPr>
          <a:xfrm>
            <a:off x="7908795" y="4112498"/>
            <a:ext cx="132329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freshwater</a:t>
            </a:r>
          </a:p>
        </p:txBody>
      </p:sp>
      <p:pic>
        <p:nvPicPr>
          <p:cNvPr id="59" name="Graphique 58" descr="Algues marines avec un remplissage uni">
            <a:extLst>
              <a:ext uri="{FF2B5EF4-FFF2-40B4-BE49-F238E27FC236}">
                <a16:creationId xmlns:a16="http://schemas.microsoft.com/office/drawing/2014/main" id="{FD4C033D-0A97-49D0-EA41-0514657B1F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62173" y="3020601"/>
            <a:ext cx="914400" cy="914400"/>
          </a:xfrm>
          <a:prstGeom prst="rect">
            <a:avLst/>
          </a:prstGeom>
        </p:spPr>
      </p:pic>
      <p:sp>
        <p:nvSpPr>
          <p:cNvPr id="60" name="Rectangle : coins arrondis 59">
            <a:extLst>
              <a:ext uri="{FF2B5EF4-FFF2-40B4-BE49-F238E27FC236}">
                <a16:creationId xmlns:a16="http://schemas.microsoft.com/office/drawing/2014/main" id="{9DC5772E-7650-9E61-07C5-802AE0989D57}"/>
              </a:ext>
            </a:extLst>
          </p:cNvPr>
          <p:cNvSpPr/>
          <p:nvPr/>
        </p:nvSpPr>
        <p:spPr>
          <a:xfrm>
            <a:off x="4309227" y="4738126"/>
            <a:ext cx="1608094"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 avec coins arrondis en haut 60">
            <a:extLst>
              <a:ext uri="{FF2B5EF4-FFF2-40B4-BE49-F238E27FC236}">
                <a16:creationId xmlns:a16="http://schemas.microsoft.com/office/drawing/2014/main" id="{02B708E5-B0F0-0BEF-4274-8ADDFD7DBCAA}"/>
              </a:ext>
            </a:extLst>
          </p:cNvPr>
          <p:cNvSpPr/>
          <p:nvPr/>
        </p:nvSpPr>
        <p:spPr>
          <a:xfrm rot="10800000">
            <a:off x="4327812" y="5963845"/>
            <a:ext cx="1608095"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8C908C1C-095B-61C9-B97E-C88D127C72CD}"/>
              </a:ext>
            </a:extLst>
          </p:cNvPr>
          <p:cNvSpPr txBox="1"/>
          <p:nvPr/>
        </p:nvSpPr>
        <p:spPr>
          <a:xfrm>
            <a:off x="4303216" y="5980259"/>
            <a:ext cx="147178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non-cancer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3" name="Rectangle : coins arrondis 62">
            <a:extLst>
              <a:ext uri="{FF2B5EF4-FFF2-40B4-BE49-F238E27FC236}">
                <a16:creationId xmlns:a16="http://schemas.microsoft.com/office/drawing/2014/main" id="{6F0BEA14-8137-D787-3E9E-27F80CF25252}"/>
              </a:ext>
            </a:extLst>
          </p:cNvPr>
          <p:cNvSpPr/>
          <p:nvPr/>
        </p:nvSpPr>
        <p:spPr>
          <a:xfrm>
            <a:off x="6114624" y="4738126"/>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arrondis en haut 63">
            <a:extLst>
              <a:ext uri="{FF2B5EF4-FFF2-40B4-BE49-F238E27FC236}">
                <a16:creationId xmlns:a16="http://schemas.microsoft.com/office/drawing/2014/main" id="{39BB8BC4-4440-06C0-415F-16E5D84DB336}"/>
              </a:ext>
            </a:extLst>
          </p:cNvPr>
          <p:cNvSpPr/>
          <p:nvPr/>
        </p:nvSpPr>
        <p:spPr>
          <a:xfrm rot="10800000">
            <a:off x="6133209" y="5963845"/>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a:extLst>
              <a:ext uri="{FF2B5EF4-FFF2-40B4-BE49-F238E27FC236}">
                <a16:creationId xmlns:a16="http://schemas.microsoft.com/office/drawing/2014/main" id="{8A33EDB5-357B-BDD3-521E-64464671E854}"/>
              </a:ext>
            </a:extLst>
          </p:cNvPr>
          <p:cNvSpPr txBox="1"/>
          <p:nvPr/>
        </p:nvSpPr>
        <p:spPr>
          <a:xfrm>
            <a:off x="6103737" y="5980259"/>
            <a:ext cx="1286599"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terrestrial</a:t>
            </a:r>
          </a:p>
        </p:txBody>
      </p:sp>
      <p:pic>
        <p:nvPicPr>
          <p:cNvPr id="66" name="Graphique 65">
            <a:extLst>
              <a:ext uri="{FF2B5EF4-FFF2-40B4-BE49-F238E27FC236}">
                <a16:creationId xmlns:a16="http://schemas.microsoft.com/office/drawing/2014/main" id="{F2A70858-F1B7-7857-357E-117A2320633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34471" y="5006869"/>
            <a:ext cx="968400" cy="774720"/>
          </a:xfrm>
          <a:prstGeom prst="rect">
            <a:avLst/>
          </a:prstGeom>
        </p:spPr>
      </p:pic>
      <p:sp>
        <p:nvSpPr>
          <p:cNvPr id="67" name="Rectangle : coins arrondis 66">
            <a:extLst>
              <a:ext uri="{FF2B5EF4-FFF2-40B4-BE49-F238E27FC236}">
                <a16:creationId xmlns:a16="http://schemas.microsoft.com/office/drawing/2014/main" id="{427D4CB3-C369-1778-8B48-4512DB4A6C4B}"/>
              </a:ext>
            </a:extLst>
          </p:cNvPr>
          <p:cNvSpPr/>
          <p:nvPr/>
        </p:nvSpPr>
        <p:spPr>
          <a:xfrm>
            <a:off x="712232"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 avec coins arrondis en haut 67">
            <a:extLst>
              <a:ext uri="{FF2B5EF4-FFF2-40B4-BE49-F238E27FC236}">
                <a16:creationId xmlns:a16="http://schemas.microsoft.com/office/drawing/2014/main" id="{25D7B7CE-3B58-282C-2FCE-B7EFF3F7FA3F}"/>
              </a:ext>
            </a:extLst>
          </p:cNvPr>
          <p:cNvSpPr/>
          <p:nvPr/>
        </p:nvSpPr>
        <p:spPr>
          <a:xfrm rot="10800000">
            <a:off x="730817"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D5AF92B0-B40F-72DC-9775-5B966230F734}"/>
              </a:ext>
            </a:extLst>
          </p:cNvPr>
          <p:cNvSpPr txBox="1"/>
          <p:nvPr/>
        </p:nvSpPr>
        <p:spPr>
          <a:xfrm>
            <a:off x="693650" y="4161910"/>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Land use</a:t>
            </a:r>
          </a:p>
        </p:txBody>
      </p:sp>
      <p:grpSp>
        <p:nvGrpSpPr>
          <p:cNvPr id="70" name="Groupe 69">
            <a:extLst>
              <a:ext uri="{FF2B5EF4-FFF2-40B4-BE49-F238E27FC236}">
                <a16:creationId xmlns:a16="http://schemas.microsoft.com/office/drawing/2014/main" id="{DD9A3A88-5074-A38A-5AA5-72E774814618}"/>
              </a:ext>
            </a:extLst>
          </p:cNvPr>
          <p:cNvGrpSpPr/>
          <p:nvPr/>
        </p:nvGrpSpPr>
        <p:grpSpPr>
          <a:xfrm>
            <a:off x="761805" y="3304334"/>
            <a:ext cx="1512000" cy="762204"/>
            <a:chOff x="790661" y="3514546"/>
            <a:chExt cx="1343794" cy="715515"/>
          </a:xfrm>
          <a:solidFill>
            <a:schemeClr val="accent6">
              <a:lumMod val="75000"/>
            </a:schemeClr>
          </a:solidFill>
        </p:grpSpPr>
        <p:sp>
          <p:nvSpPr>
            <p:cNvPr id="71" name="Forme libre 220">
              <a:extLst>
                <a:ext uri="{FF2B5EF4-FFF2-40B4-BE49-F238E27FC236}">
                  <a16:creationId xmlns:a16="http://schemas.microsoft.com/office/drawing/2014/main" id="{FDBA392E-F96A-B772-ED23-16F5F282EA89}"/>
                </a:ext>
              </a:extLst>
            </p:cNvPr>
            <p:cNvSpPr/>
            <p:nvPr/>
          </p:nvSpPr>
          <p:spPr>
            <a:xfrm>
              <a:off x="1242973" y="3998795"/>
              <a:ext cx="891482" cy="231266"/>
            </a:xfrm>
            <a:custGeom>
              <a:avLst/>
              <a:gdLst>
                <a:gd name="connsiteX0" fmla="*/ 27392 w 891482"/>
                <a:gd name="connsiteY0" fmla="*/ 220058 h 231266"/>
                <a:gd name="connsiteX1" fmla="*/ 0 w 891482"/>
                <a:gd name="connsiteY1" fmla="*/ 231267 h 231266"/>
                <a:gd name="connsiteX2" fmla="*/ 377778 w 891482"/>
                <a:gd name="connsiteY2" fmla="*/ 231267 h 231266"/>
                <a:gd name="connsiteX3" fmla="*/ 379137 w 891482"/>
                <a:gd name="connsiteY3" fmla="*/ 230873 h 231266"/>
                <a:gd name="connsiteX4" fmla="*/ 885029 w 891482"/>
                <a:gd name="connsiteY4" fmla="*/ 123694 h 231266"/>
                <a:gd name="connsiteX5" fmla="*/ 891482 w 891482"/>
                <a:gd name="connsiteY5" fmla="*/ 122824 h 231266"/>
                <a:gd name="connsiteX6" fmla="*/ 891482 w 891482"/>
                <a:gd name="connsiteY6" fmla="*/ 0 h 231266"/>
                <a:gd name="connsiteX7" fmla="*/ 882451 w 891482"/>
                <a:gd name="connsiteY7" fmla="*/ 1085 h 231266"/>
                <a:gd name="connsiteX8" fmla="*/ 27392 w 891482"/>
                <a:gd name="connsiteY8" fmla="*/ 220058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482" h="231266">
                  <a:moveTo>
                    <a:pt x="27392" y="220058"/>
                  </a:moveTo>
                  <a:lnTo>
                    <a:pt x="0" y="231267"/>
                  </a:lnTo>
                  <a:lnTo>
                    <a:pt x="377778" y="231267"/>
                  </a:lnTo>
                  <a:lnTo>
                    <a:pt x="379137" y="230873"/>
                  </a:lnTo>
                  <a:cubicBezTo>
                    <a:pt x="542871" y="182842"/>
                    <a:pt x="712283" y="146950"/>
                    <a:pt x="885029" y="123694"/>
                  </a:cubicBezTo>
                  <a:lnTo>
                    <a:pt x="891482" y="122824"/>
                  </a:lnTo>
                  <a:lnTo>
                    <a:pt x="891482" y="0"/>
                  </a:lnTo>
                  <a:lnTo>
                    <a:pt x="882451" y="1085"/>
                  </a:lnTo>
                  <a:cubicBezTo>
                    <a:pt x="583302" y="36796"/>
                    <a:pt x="294213" y="110829"/>
                    <a:pt x="27392" y="220058"/>
                  </a:cubicBezTo>
                  <a:close/>
                </a:path>
              </a:pathLst>
            </a:custGeom>
            <a:grpFill/>
            <a:ln w="15577" cap="flat">
              <a:noFill/>
              <a:prstDash val="solid"/>
              <a:miter/>
            </a:ln>
          </p:spPr>
          <p:txBody>
            <a:bodyPr rtlCol="0" anchor="ctr"/>
            <a:lstStyle/>
            <a:p>
              <a:endParaRPr lang="fr-FR"/>
            </a:p>
          </p:txBody>
        </p:sp>
        <p:sp>
          <p:nvSpPr>
            <p:cNvPr id="72" name="Forme libre 221">
              <a:extLst>
                <a:ext uri="{FF2B5EF4-FFF2-40B4-BE49-F238E27FC236}">
                  <a16:creationId xmlns:a16="http://schemas.microsoft.com/office/drawing/2014/main" id="{1B64C175-34EF-0371-0749-34C99737AD0D}"/>
                </a:ext>
              </a:extLst>
            </p:cNvPr>
            <p:cNvSpPr/>
            <p:nvPr/>
          </p:nvSpPr>
          <p:spPr>
            <a:xfrm>
              <a:off x="1710332" y="4145838"/>
              <a:ext cx="424123" cy="84223"/>
            </a:xfrm>
            <a:custGeom>
              <a:avLst/>
              <a:gdLst>
                <a:gd name="connsiteX0" fmla="*/ 46236 w 424123"/>
                <a:gd name="connsiteY0" fmla="*/ 72597 h 84223"/>
                <a:gd name="connsiteX1" fmla="*/ 0 w 424123"/>
                <a:gd name="connsiteY1" fmla="*/ 84224 h 84223"/>
                <a:gd name="connsiteX2" fmla="*/ 424123 w 424123"/>
                <a:gd name="connsiteY2" fmla="*/ 84224 h 84223"/>
                <a:gd name="connsiteX3" fmla="*/ 424123 w 424123"/>
                <a:gd name="connsiteY3" fmla="*/ 0 h 84223"/>
                <a:gd name="connsiteX4" fmla="*/ 414936 w 424123"/>
                <a:gd name="connsiteY4" fmla="*/ 1192 h 84223"/>
                <a:gd name="connsiteX5" fmla="*/ 46236 w 424123"/>
                <a:gd name="connsiteY5" fmla="*/ 72597 h 8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23" h="84223">
                  <a:moveTo>
                    <a:pt x="46236" y="72597"/>
                  </a:moveTo>
                  <a:lnTo>
                    <a:pt x="0" y="84224"/>
                  </a:lnTo>
                  <a:lnTo>
                    <a:pt x="424123" y="84224"/>
                  </a:lnTo>
                  <a:lnTo>
                    <a:pt x="424123" y="0"/>
                  </a:lnTo>
                  <a:lnTo>
                    <a:pt x="414936" y="1192"/>
                  </a:lnTo>
                  <a:cubicBezTo>
                    <a:pt x="289994" y="18370"/>
                    <a:pt x="166791" y="42230"/>
                    <a:pt x="46236" y="72597"/>
                  </a:cubicBezTo>
                  <a:close/>
                </a:path>
              </a:pathLst>
            </a:custGeom>
            <a:grpFill/>
            <a:ln w="15577" cap="flat">
              <a:noFill/>
              <a:prstDash val="solid"/>
              <a:miter/>
            </a:ln>
          </p:spPr>
          <p:txBody>
            <a:bodyPr rtlCol="0" anchor="ctr"/>
            <a:lstStyle/>
            <a:p>
              <a:endParaRPr lang="fr-FR"/>
            </a:p>
          </p:txBody>
        </p:sp>
        <p:sp>
          <p:nvSpPr>
            <p:cNvPr id="73" name="Forme libre 222">
              <a:extLst>
                <a:ext uri="{FF2B5EF4-FFF2-40B4-BE49-F238E27FC236}">
                  <a16:creationId xmlns:a16="http://schemas.microsoft.com/office/drawing/2014/main" id="{40A18348-EBD3-7067-3D39-FDA41800B0CC}"/>
                </a:ext>
              </a:extLst>
            </p:cNvPr>
            <p:cNvSpPr/>
            <p:nvPr/>
          </p:nvSpPr>
          <p:spPr>
            <a:xfrm>
              <a:off x="880008" y="3638909"/>
              <a:ext cx="1254447" cy="591105"/>
            </a:xfrm>
            <a:custGeom>
              <a:avLst/>
              <a:gdLst>
                <a:gd name="connsiteX0" fmla="*/ 1245603 w 1254447"/>
                <a:gd name="connsiteY0" fmla="*/ 210876 h 591105"/>
                <a:gd name="connsiteX1" fmla="*/ 1051316 w 1254447"/>
                <a:gd name="connsiteY1" fmla="*/ 236382 h 591105"/>
                <a:gd name="connsiteX2" fmla="*/ 1051316 w 1254447"/>
                <a:gd name="connsiteY2" fmla="*/ 172419 h 591105"/>
                <a:gd name="connsiteX3" fmla="*/ 1128303 w 1254447"/>
                <a:gd name="connsiteY3" fmla="*/ 153339 h 591105"/>
                <a:gd name="connsiteX4" fmla="*/ 1152428 w 1254447"/>
                <a:gd name="connsiteY4" fmla="*/ 89757 h 591105"/>
                <a:gd name="connsiteX5" fmla="*/ 1068238 w 1254447"/>
                <a:gd name="connsiteY5" fmla="*/ 105748 h 591105"/>
                <a:gd name="connsiteX6" fmla="*/ 1051316 w 1254447"/>
                <a:gd name="connsiteY6" fmla="*/ 125221 h 591105"/>
                <a:gd name="connsiteX7" fmla="*/ 1051316 w 1254447"/>
                <a:gd name="connsiteY7" fmla="*/ 108252 h 591105"/>
                <a:gd name="connsiteX8" fmla="*/ 1079676 w 1254447"/>
                <a:gd name="connsiteY8" fmla="*/ 61746 h 591105"/>
                <a:gd name="connsiteX9" fmla="*/ 1036331 w 1254447"/>
                <a:gd name="connsiteY9" fmla="*/ 0 h 591105"/>
                <a:gd name="connsiteX10" fmla="*/ 992986 w 1254447"/>
                <a:gd name="connsiteY10" fmla="*/ 61734 h 591105"/>
                <a:gd name="connsiteX11" fmla="*/ 1020065 w 1254447"/>
                <a:gd name="connsiteY11" fmla="*/ 107215 h 591105"/>
                <a:gd name="connsiteX12" fmla="*/ 1020065 w 1254447"/>
                <a:gd name="connsiteY12" fmla="*/ 107215 h 591105"/>
                <a:gd name="connsiteX13" fmla="*/ 1020065 w 1254447"/>
                <a:gd name="connsiteY13" fmla="*/ 125221 h 591105"/>
                <a:gd name="connsiteX14" fmla="*/ 1003142 w 1254447"/>
                <a:gd name="connsiteY14" fmla="*/ 105748 h 591105"/>
                <a:gd name="connsiteX15" fmla="*/ 918952 w 1254447"/>
                <a:gd name="connsiteY15" fmla="*/ 89852 h 591105"/>
                <a:gd name="connsiteX16" fmla="*/ 943078 w 1254447"/>
                <a:gd name="connsiteY16" fmla="*/ 153435 h 591105"/>
                <a:gd name="connsiteX17" fmla="*/ 1020065 w 1254447"/>
                <a:gd name="connsiteY17" fmla="*/ 172419 h 591105"/>
                <a:gd name="connsiteX18" fmla="*/ 1020065 w 1254447"/>
                <a:gd name="connsiteY18" fmla="*/ 241391 h 591105"/>
                <a:gd name="connsiteX19" fmla="*/ 19876 w 1254447"/>
                <a:gd name="connsiteY19" fmla="*/ 580290 h 591105"/>
                <a:gd name="connsiteX20" fmla="*/ 0 w 1254447"/>
                <a:gd name="connsiteY20" fmla="*/ 591105 h 591105"/>
                <a:gd name="connsiteX21" fmla="*/ 299854 w 1254447"/>
                <a:gd name="connsiteY21" fmla="*/ 591105 h 591105"/>
                <a:gd name="connsiteX22" fmla="*/ 301666 w 1254447"/>
                <a:gd name="connsiteY22" fmla="*/ 590306 h 591105"/>
                <a:gd name="connsiteX23" fmla="*/ 1247822 w 1254447"/>
                <a:gd name="connsiteY23" fmla="*/ 336645 h 591105"/>
                <a:gd name="connsiteX24" fmla="*/ 1254447 w 1254447"/>
                <a:gd name="connsiteY24" fmla="*/ 335870 h 591105"/>
                <a:gd name="connsiteX25" fmla="*/ 1254447 w 1254447"/>
                <a:gd name="connsiteY25" fmla="*/ 209981 h 5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4447" h="591105">
                  <a:moveTo>
                    <a:pt x="1245603" y="210876"/>
                  </a:moveTo>
                  <a:cubicBezTo>
                    <a:pt x="1180414" y="217494"/>
                    <a:pt x="1115646" y="226163"/>
                    <a:pt x="1051316" y="236382"/>
                  </a:cubicBezTo>
                  <a:lnTo>
                    <a:pt x="1051316" y="172419"/>
                  </a:lnTo>
                  <a:cubicBezTo>
                    <a:pt x="1069801" y="172097"/>
                    <a:pt x="1106552" y="169342"/>
                    <a:pt x="1128303" y="153339"/>
                  </a:cubicBezTo>
                  <a:cubicBezTo>
                    <a:pt x="1158225" y="131398"/>
                    <a:pt x="1152428" y="89757"/>
                    <a:pt x="1152428" y="89757"/>
                  </a:cubicBezTo>
                  <a:cubicBezTo>
                    <a:pt x="1152428" y="89757"/>
                    <a:pt x="1098192" y="83795"/>
                    <a:pt x="1068238" y="105748"/>
                  </a:cubicBezTo>
                  <a:cubicBezTo>
                    <a:pt x="1060950" y="111312"/>
                    <a:pt x="1055197" y="117934"/>
                    <a:pt x="1051316" y="125221"/>
                  </a:cubicBezTo>
                  <a:lnTo>
                    <a:pt x="1051316" y="108252"/>
                  </a:lnTo>
                  <a:cubicBezTo>
                    <a:pt x="1067829" y="95879"/>
                    <a:pt x="1077906" y="79356"/>
                    <a:pt x="1079676" y="61746"/>
                  </a:cubicBezTo>
                  <a:cubicBezTo>
                    <a:pt x="1079676" y="30074"/>
                    <a:pt x="1036331" y="0"/>
                    <a:pt x="1036331" y="0"/>
                  </a:cubicBezTo>
                  <a:cubicBezTo>
                    <a:pt x="1036331" y="0"/>
                    <a:pt x="992986" y="30074"/>
                    <a:pt x="992986" y="61734"/>
                  </a:cubicBezTo>
                  <a:cubicBezTo>
                    <a:pt x="994609" y="78874"/>
                    <a:pt x="1004214" y="95007"/>
                    <a:pt x="1020065" y="107215"/>
                  </a:cubicBezTo>
                  <a:lnTo>
                    <a:pt x="1020065" y="107215"/>
                  </a:lnTo>
                  <a:lnTo>
                    <a:pt x="1020065" y="125221"/>
                  </a:lnTo>
                  <a:cubicBezTo>
                    <a:pt x="1016183" y="117934"/>
                    <a:pt x="1010430" y="111312"/>
                    <a:pt x="1003142" y="105748"/>
                  </a:cubicBezTo>
                  <a:cubicBezTo>
                    <a:pt x="973235" y="83795"/>
                    <a:pt x="918952" y="89852"/>
                    <a:pt x="918952" y="89852"/>
                  </a:cubicBezTo>
                  <a:cubicBezTo>
                    <a:pt x="918952" y="89852"/>
                    <a:pt x="913155" y="131493"/>
                    <a:pt x="943078" y="153435"/>
                  </a:cubicBezTo>
                  <a:cubicBezTo>
                    <a:pt x="964828" y="169390"/>
                    <a:pt x="1001580" y="172144"/>
                    <a:pt x="1020065" y="172419"/>
                  </a:cubicBezTo>
                  <a:lnTo>
                    <a:pt x="1020065" y="241391"/>
                  </a:lnTo>
                  <a:cubicBezTo>
                    <a:pt x="660233" y="301959"/>
                    <a:pt x="320071" y="417216"/>
                    <a:pt x="19876" y="580290"/>
                  </a:cubicBezTo>
                  <a:lnTo>
                    <a:pt x="0" y="591105"/>
                  </a:lnTo>
                  <a:lnTo>
                    <a:pt x="299854" y="591105"/>
                  </a:lnTo>
                  <a:lnTo>
                    <a:pt x="301666" y="590306"/>
                  </a:lnTo>
                  <a:cubicBezTo>
                    <a:pt x="593682" y="461661"/>
                    <a:pt x="914538" y="375641"/>
                    <a:pt x="1247822" y="336645"/>
                  </a:cubicBezTo>
                  <a:lnTo>
                    <a:pt x="1254447" y="335870"/>
                  </a:lnTo>
                  <a:lnTo>
                    <a:pt x="1254447" y="209981"/>
                  </a:lnTo>
                  <a:close/>
                </a:path>
              </a:pathLst>
            </a:custGeom>
            <a:grpFill/>
            <a:ln w="15577" cap="flat">
              <a:noFill/>
              <a:prstDash val="solid"/>
              <a:miter/>
            </a:ln>
          </p:spPr>
          <p:txBody>
            <a:bodyPr rtlCol="0" anchor="ctr"/>
            <a:lstStyle/>
            <a:p>
              <a:endParaRPr lang="fr-FR"/>
            </a:p>
          </p:txBody>
        </p:sp>
        <p:sp>
          <p:nvSpPr>
            <p:cNvPr id="74" name="Forme libre 224">
              <a:extLst>
                <a:ext uri="{FF2B5EF4-FFF2-40B4-BE49-F238E27FC236}">
                  <a16:creationId xmlns:a16="http://schemas.microsoft.com/office/drawing/2014/main" id="{32C7AC3E-D737-710F-99F5-DCAA97380657}"/>
                </a:ext>
              </a:extLst>
            </p:cNvPr>
            <p:cNvSpPr/>
            <p:nvPr/>
          </p:nvSpPr>
          <p:spPr>
            <a:xfrm>
              <a:off x="790739" y="4150548"/>
              <a:ext cx="132269" cy="79513"/>
            </a:xfrm>
            <a:custGeom>
              <a:avLst/>
              <a:gdLst>
                <a:gd name="connsiteX0" fmla="*/ 132270 w 132269"/>
                <a:gd name="connsiteY0" fmla="*/ 12163 h 79513"/>
                <a:gd name="connsiteX1" fmla="*/ 112504 w 132269"/>
                <a:gd name="connsiteY1" fmla="*/ 10041 h 79513"/>
                <a:gd name="connsiteX2" fmla="*/ 0 w 132269"/>
                <a:gd name="connsiteY2" fmla="*/ 0 h 79513"/>
                <a:gd name="connsiteX3" fmla="*/ 0 w 132269"/>
                <a:gd name="connsiteY3" fmla="*/ 79514 h 79513"/>
                <a:gd name="connsiteX4" fmla="*/ 11266 w 132269"/>
                <a:gd name="connsiteY4" fmla="*/ 79514 h 79513"/>
                <a:gd name="connsiteX5" fmla="*/ 13360 w 132269"/>
                <a:gd name="connsiteY5" fmla="*/ 78321 h 79513"/>
                <a:gd name="connsiteX6" fmla="*/ 115926 w 132269"/>
                <a:gd name="connsiteY6" fmla="*/ 20880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69" h="79513">
                  <a:moveTo>
                    <a:pt x="132270" y="12163"/>
                  </a:moveTo>
                  <a:lnTo>
                    <a:pt x="112504" y="10041"/>
                  </a:lnTo>
                  <a:cubicBezTo>
                    <a:pt x="78534" y="6392"/>
                    <a:pt x="42439" y="3184"/>
                    <a:pt x="0" y="0"/>
                  </a:cubicBezTo>
                  <a:lnTo>
                    <a:pt x="0" y="79514"/>
                  </a:lnTo>
                  <a:lnTo>
                    <a:pt x="11266" y="79514"/>
                  </a:lnTo>
                  <a:lnTo>
                    <a:pt x="13360" y="78321"/>
                  </a:lnTo>
                  <a:cubicBezTo>
                    <a:pt x="53049" y="55152"/>
                    <a:pt x="85643" y="36895"/>
                    <a:pt x="115926" y="20880"/>
                  </a:cubicBezTo>
                  <a:close/>
                </a:path>
              </a:pathLst>
            </a:custGeom>
            <a:grpFill/>
            <a:ln w="15577" cap="flat">
              <a:noFill/>
              <a:prstDash val="solid"/>
              <a:miter/>
            </a:ln>
          </p:spPr>
          <p:txBody>
            <a:bodyPr rtlCol="0" anchor="ctr"/>
            <a:lstStyle/>
            <a:p>
              <a:endParaRPr lang="fr-FR"/>
            </a:p>
          </p:txBody>
        </p:sp>
        <p:sp>
          <p:nvSpPr>
            <p:cNvPr id="75" name="Forme libre 225">
              <a:extLst>
                <a:ext uri="{FF2B5EF4-FFF2-40B4-BE49-F238E27FC236}">
                  <a16:creationId xmlns:a16="http://schemas.microsoft.com/office/drawing/2014/main" id="{380EABC0-4A1B-4EE1-F693-FC8D8712D190}"/>
                </a:ext>
              </a:extLst>
            </p:cNvPr>
            <p:cNvSpPr/>
            <p:nvPr/>
          </p:nvSpPr>
          <p:spPr>
            <a:xfrm>
              <a:off x="790661" y="3867170"/>
              <a:ext cx="593378" cy="174445"/>
            </a:xfrm>
            <a:custGeom>
              <a:avLst/>
              <a:gdLst>
                <a:gd name="connsiteX0" fmla="*/ 395138 w 593378"/>
                <a:gd name="connsiteY0" fmla="*/ 174446 h 174445"/>
                <a:gd name="connsiteX1" fmla="*/ 397825 w 593378"/>
                <a:gd name="connsiteY1" fmla="*/ 173361 h 174445"/>
                <a:gd name="connsiteX2" fmla="*/ 574972 w 593378"/>
                <a:gd name="connsiteY2" fmla="*/ 107847 h 174445"/>
                <a:gd name="connsiteX3" fmla="*/ 593379 w 593378"/>
                <a:gd name="connsiteY3" fmla="*/ 101658 h 174445"/>
                <a:gd name="connsiteX4" fmla="*/ 574331 w 593378"/>
                <a:gd name="connsiteY4" fmla="*/ 96792 h 174445"/>
                <a:gd name="connsiteX5" fmla="*/ 0 w 593378"/>
                <a:gd name="connsiteY5" fmla="*/ 0 h 174445"/>
                <a:gd name="connsiteX6" fmla="*/ 0 w 593378"/>
                <a:gd name="connsiteY6" fmla="*/ 118913 h 174445"/>
                <a:gd name="connsiteX7" fmla="*/ 392200 w 593378"/>
                <a:gd name="connsiteY7" fmla="*/ 173862 h 17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78" h="174445">
                  <a:moveTo>
                    <a:pt x="395138" y="174446"/>
                  </a:moveTo>
                  <a:lnTo>
                    <a:pt x="397825" y="173361"/>
                  </a:lnTo>
                  <a:cubicBezTo>
                    <a:pt x="455765" y="149953"/>
                    <a:pt x="515361" y="127916"/>
                    <a:pt x="574972" y="107847"/>
                  </a:cubicBezTo>
                  <a:lnTo>
                    <a:pt x="593379" y="101658"/>
                  </a:lnTo>
                  <a:lnTo>
                    <a:pt x="574331" y="96792"/>
                  </a:lnTo>
                  <a:cubicBezTo>
                    <a:pt x="388000" y="48876"/>
                    <a:pt x="195444" y="16424"/>
                    <a:pt x="0" y="0"/>
                  </a:cubicBezTo>
                  <a:lnTo>
                    <a:pt x="0" y="118913"/>
                  </a:lnTo>
                  <a:cubicBezTo>
                    <a:pt x="132290" y="130034"/>
                    <a:pt x="263362" y="148398"/>
                    <a:pt x="392200" y="173862"/>
                  </a:cubicBezTo>
                  <a:close/>
                </a:path>
              </a:pathLst>
            </a:custGeom>
            <a:grpFill/>
            <a:ln w="15577" cap="flat">
              <a:noFill/>
              <a:prstDash val="solid"/>
              <a:miter/>
            </a:ln>
          </p:spPr>
          <p:txBody>
            <a:bodyPr rtlCol="0" anchor="ctr"/>
            <a:lstStyle/>
            <a:p>
              <a:endParaRPr lang="fr-FR"/>
            </a:p>
          </p:txBody>
        </p:sp>
        <p:sp>
          <p:nvSpPr>
            <p:cNvPr id="76" name="Forme libre 226">
              <a:extLst>
                <a:ext uri="{FF2B5EF4-FFF2-40B4-BE49-F238E27FC236}">
                  <a16:creationId xmlns:a16="http://schemas.microsoft.com/office/drawing/2014/main" id="{D935015D-5866-5EE1-8818-54C205EC3293}"/>
                </a:ext>
              </a:extLst>
            </p:cNvPr>
            <p:cNvSpPr/>
            <p:nvPr/>
          </p:nvSpPr>
          <p:spPr>
            <a:xfrm>
              <a:off x="790661" y="3514546"/>
              <a:ext cx="850949" cy="440723"/>
            </a:xfrm>
            <a:custGeom>
              <a:avLst/>
              <a:gdLst>
                <a:gd name="connsiteX0" fmla="*/ 265634 w 850949"/>
                <a:gd name="connsiteY0" fmla="*/ 172466 h 440723"/>
                <a:gd name="connsiteX1" fmla="*/ 265634 w 850949"/>
                <a:gd name="connsiteY1" fmla="*/ 237682 h 440723"/>
                <a:gd name="connsiteX2" fmla="*/ 0 w 850949"/>
                <a:gd name="connsiteY2" fmla="*/ 207549 h 440723"/>
                <a:gd name="connsiteX3" fmla="*/ 0 w 850949"/>
                <a:gd name="connsiteY3" fmla="*/ 328679 h 440723"/>
                <a:gd name="connsiteX4" fmla="*/ 632833 w 850949"/>
                <a:gd name="connsiteY4" fmla="*/ 439948 h 440723"/>
                <a:gd name="connsiteX5" fmla="*/ 635661 w 850949"/>
                <a:gd name="connsiteY5" fmla="*/ 440723 h 440723"/>
                <a:gd name="connsiteX6" fmla="*/ 638443 w 850949"/>
                <a:gd name="connsiteY6" fmla="*/ 439877 h 440723"/>
                <a:gd name="connsiteX7" fmla="*/ 831543 w 850949"/>
                <a:gd name="connsiteY7" fmla="*/ 385596 h 440723"/>
                <a:gd name="connsiteX8" fmla="*/ 850950 w 850949"/>
                <a:gd name="connsiteY8" fmla="*/ 380766 h 440723"/>
                <a:gd name="connsiteX9" fmla="*/ 832199 w 850949"/>
                <a:gd name="connsiteY9" fmla="*/ 374482 h 440723"/>
                <a:gd name="connsiteX10" fmla="*/ 296885 w 850949"/>
                <a:gd name="connsiteY10" fmla="*/ 242655 h 440723"/>
                <a:gd name="connsiteX11" fmla="*/ 296885 w 850949"/>
                <a:gd name="connsiteY11" fmla="*/ 172466 h 440723"/>
                <a:gd name="connsiteX12" fmla="*/ 373872 w 850949"/>
                <a:gd name="connsiteY12" fmla="*/ 153387 h 440723"/>
                <a:gd name="connsiteX13" fmla="*/ 397997 w 850949"/>
                <a:gd name="connsiteY13" fmla="*/ 89817 h 440723"/>
                <a:gd name="connsiteX14" fmla="*/ 313807 w 850949"/>
                <a:gd name="connsiteY14" fmla="*/ 105748 h 440723"/>
                <a:gd name="connsiteX15" fmla="*/ 296885 w 850949"/>
                <a:gd name="connsiteY15" fmla="*/ 125221 h 440723"/>
                <a:gd name="connsiteX16" fmla="*/ 296885 w 850949"/>
                <a:gd name="connsiteY16" fmla="*/ 108252 h 440723"/>
                <a:gd name="connsiteX17" fmla="*/ 325245 w 850949"/>
                <a:gd name="connsiteY17" fmla="*/ 61746 h 440723"/>
                <a:gd name="connsiteX18" fmla="*/ 281900 w 850949"/>
                <a:gd name="connsiteY18" fmla="*/ 0 h 440723"/>
                <a:gd name="connsiteX19" fmla="*/ 238555 w 850949"/>
                <a:gd name="connsiteY19" fmla="*/ 61746 h 440723"/>
                <a:gd name="connsiteX20" fmla="*/ 265634 w 850949"/>
                <a:gd name="connsiteY20" fmla="*/ 107179 h 440723"/>
                <a:gd name="connsiteX21" fmla="*/ 265634 w 850949"/>
                <a:gd name="connsiteY21" fmla="*/ 107179 h 440723"/>
                <a:gd name="connsiteX22" fmla="*/ 265634 w 850949"/>
                <a:gd name="connsiteY22" fmla="*/ 125173 h 440723"/>
                <a:gd name="connsiteX23" fmla="*/ 248711 w 850949"/>
                <a:gd name="connsiteY23" fmla="*/ 105700 h 440723"/>
                <a:gd name="connsiteX24" fmla="*/ 164521 w 850949"/>
                <a:gd name="connsiteY24" fmla="*/ 89817 h 440723"/>
                <a:gd name="connsiteX25" fmla="*/ 188647 w 850949"/>
                <a:gd name="connsiteY25" fmla="*/ 153387 h 440723"/>
                <a:gd name="connsiteX26" fmla="*/ 265634 w 850949"/>
                <a:gd name="connsiteY26" fmla="*/ 172466 h 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0949" h="440723">
                  <a:moveTo>
                    <a:pt x="265634" y="172466"/>
                  </a:moveTo>
                  <a:lnTo>
                    <a:pt x="265634" y="237682"/>
                  </a:lnTo>
                  <a:cubicBezTo>
                    <a:pt x="177985" y="224327"/>
                    <a:pt x="89440" y="214283"/>
                    <a:pt x="0" y="207549"/>
                  </a:cubicBezTo>
                  <a:lnTo>
                    <a:pt x="0" y="328679"/>
                  </a:lnTo>
                  <a:cubicBezTo>
                    <a:pt x="215932" y="346703"/>
                    <a:pt x="428336" y="384049"/>
                    <a:pt x="632833" y="439948"/>
                  </a:cubicBezTo>
                  <a:lnTo>
                    <a:pt x="635661" y="440723"/>
                  </a:lnTo>
                  <a:lnTo>
                    <a:pt x="638443" y="439877"/>
                  </a:lnTo>
                  <a:cubicBezTo>
                    <a:pt x="701648" y="420034"/>
                    <a:pt x="766572" y="401718"/>
                    <a:pt x="831543" y="385596"/>
                  </a:cubicBezTo>
                  <a:lnTo>
                    <a:pt x="850950" y="380766"/>
                  </a:lnTo>
                  <a:lnTo>
                    <a:pt x="832199" y="374482"/>
                  </a:lnTo>
                  <a:cubicBezTo>
                    <a:pt x="660204" y="316551"/>
                    <a:pt x="480809" y="272372"/>
                    <a:pt x="296885" y="242655"/>
                  </a:cubicBezTo>
                  <a:lnTo>
                    <a:pt x="296885" y="172466"/>
                  </a:lnTo>
                  <a:cubicBezTo>
                    <a:pt x="315370" y="172144"/>
                    <a:pt x="352121" y="169402"/>
                    <a:pt x="373872" y="153387"/>
                  </a:cubicBezTo>
                  <a:cubicBezTo>
                    <a:pt x="403794" y="131445"/>
                    <a:pt x="397997" y="89817"/>
                    <a:pt x="397997" y="89817"/>
                  </a:cubicBezTo>
                  <a:cubicBezTo>
                    <a:pt x="397997" y="89817"/>
                    <a:pt x="343761" y="83806"/>
                    <a:pt x="313807" y="105748"/>
                  </a:cubicBezTo>
                  <a:cubicBezTo>
                    <a:pt x="306524" y="111314"/>
                    <a:pt x="300769" y="117935"/>
                    <a:pt x="296885" y="125221"/>
                  </a:cubicBezTo>
                  <a:lnTo>
                    <a:pt x="296885" y="108252"/>
                  </a:lnTo>
                  <a:cubicBezTo>
                    <a:pt x="313401" y="95880"/>
                    <a:pt x="323478" y="79356"/>
                    <a:pt x="325245" y="61746"/>
                  </a:cubicBezTo>
                  <a:cubicBezTo>
                    <a:pt x="325245" y="30086"/>
                    <a:pt x="281900" y="0"/>
                    <a:pt x="281900" y="0"/>
                  </a:cubicBezTo>
                  <a:cubicBezTo>
                    <a:pt x="281900" y="0"/>
                    <a:pt x="238555" y="30086"/>
                    <a:pt x="238555" y="61746"/>
                  </a:cubicBezTo>
                  <a:cubicBezTo>
                    <a:pt x="240192" y="78870"/>
                    <a:pt x="249797" y="94983"/>
                    <a:pt x="265634" y="107179"/>
                  </a:cubicBezTo>
                  <a:lnTo>
                    <a:pt x="265634" y="107179"/>
                  </a:lnTo>
                  <a:lnTo>
                    <a:pt x="265634" y="125173"/>
                  </a:lnTo>
                  <a:cubicBezTo>
                    <a:pt x="261749" y="117887"/>
                    <a:pt x="255994" y="111267"/>
                    <a:pt x="248711" y="105700"/>
                  </a:cubicBezTo>
                  <a:cubicBezTo>
                    <a:pt x="218804" y="83759"/>
                    <a:pt x="164521" y="89817"/>
                    <a:pt x="164521" y="89817"/>
                  </a:cubicBezTo>
                  <a:cubicBezTo>
                    <a:pt x="164521" y="89817"/>
                    <a:pt x="158724" y="131445"/>
                    <a:pt x="188647" y="153387"/>
                  </a:cubicBezTo>
                  <a:cubicBezTo>
                    <a:pt x="210398" y="169402"/>
                    <a:pt x="247149" y="172144"/>
                    <a:pt x="265634" y="172466"/>
                  </a:cubicBezTo>
                  <a:close/>
                </a:path>
              </a:pathLst>
            </a:custGeom>
            <a:grpFill/>
            <a:ln w="15577" cap="flat">
              <a:noFill/>
              <a:prstDash val="solid"/>
              <a:miter/>
            </a:ln>
          </p:spPr>
          <p:txBody>
            <a:bodyPr rtlCol="0" anchor="ctr"/>
            <a:lstStyle/>
            <a:p>
              <a:endParaRPr lang="fr-FR"/>
            </a:p>
          </p:txBody>
        </p:sp>
        <p:sp>
          <p:nvSpPr>
            <p:cNvPr id="77" name="Forme libre 227">
              <a:extLst>
                <a:ext uri="{FF2B5EF4-FFF2-40B4-BE49-F238E27FC236}">
                  <a16:creationId xmlns:a16="http://schemas.microsoft.com/office/drawing/2014/main" id="{4AADFA2A-6594-7A7E-F71D-287CD4BC02FF}"/>
                </a:ext>
              </a:extLst>
            </p:cNvPr>
            <p:cNvSpPr/>
            <p:nvPr/>
          </p:nvSpPr>
          <p:spPr>
            <a:xfrm>
              <a:off x="790661" y="4010064"/>
              <a:ext cx="355042" cy="133234"/>
            </a:xfrm>
            <a:custGeom>
              <a:avLst/>
              <a:gdLst>
                <a:gd name="connsiteX0" fmla="*/ 170318 w 355042"/>
                <a:gd name="connsiteY0" fmla="*/ 133234 h 133234"/>
                <a:gd name="connsiteX1" fmla="*/ 172849 w 355042"/>
                <a:gd name="connsiteY1" fmla="*/ 131970 h 133234"/>
                <a:gd name="connsiteX2" fmla="*/ 337636 w 355042"/>
                <a:gd name="connsiteY2" fmla="*/ 55497 h 133234"/>
                <a:gd name="connsiteX3" fmla="*/ 355043 w 355042"/>
                <a:gd name="connsiteY3" fmla="*/ 48044 h 133234"/>
                <a:gd name="connsiteX4" fmla="*/ 335636 w 355042"/>
                <a:gd name="connsiteY4" fmla="*/ 44467 h 133234"/>
                <a:gd name="connsiteX5" fmla="*/ 0 w 355042"/>
                <a:gd name="connsiteY5" fmla="*/ 0 h 133234"/>
                <a:gd name="connsiteX6" fmla="*/ 0 w 355042"/>
                <a:gd name="connsiteY6" fmla="*/ 116444 h 133234"/>
                <a:gd name="connsiteX7" fmla="*/ 167380 w 355042"/>
                <a:gd name="connsiteY7" fmla="*/ 13286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42" h="133234">
                  <a:moveTo>
                    <a:pt x="170318" y="133234"/>
                  </a:moveTo>
                  <a:lnTo>
                    <a:pt x="172849" y="131970"/>
                  </a:lnTo>
                  <a:cubicBezTo>
                    <a:pt x="226211" y="105211"/>
                    <a:pt x="281665" y="79502"/>
                    <a:pt x="337636" y="55497"/>
                  </a:cubicBezTo>
                  <a:lnTo>
                    <a:pt x="355043" y="48044"/>
                  </a:lnTo>
                  <a:lnTo>
                    <a:pt x="335636" y="44467"/>
                  </a:lnTo>
                  <a:cubicBezTo>
                    <a:pt x="225073" y="24354"/>
                    <a:pt x="112977" y="9503"/>
                    <a:pt x="0" y="0"/>
                  </a:cubicBezTo>
                  <a:lnTo>
                    <a:pt x="0" y="116444"/>
                  </a:lnTo>
                  <a:cubicBezTo>
                    <a:pt x="55908" y="120654"/>
                    <a:pt x="112160" y="126115"/>
                    <a:pt x="167380" y="132865"/>
                  </a:cubicBezTo>
                  <a:close/>
                </a:path>
              </a:pathLst>
            </a:custGeom>
            <a:grpFill/>
            <a:ln w="15577" cap="flat">
              <a:noFill/>
              <a:prstDash val="solid"/>
              <a:miter/>
            </a:ln>
          </p:spPr>
          <p:txBody>
            <a:bodyPr rtlCol="0" anchor="ctr"/>
            <a:lstStyle/>
            <a:p>
              <a:endParaRPr lang="fr-FR"/>
            </a:p>
          </p:txBody>
        </p:sp>
      </p:grpSp>
      <p:sp>
        <p:nvSpPr>
          <p:cNvPr id="78" name="Rectangle : coins arrondis 77">
            <a:extLst>
              <a:ext uri="{FF2B5EF4-FFF2-40B4-BE49-F238E27FC236}">
                <a16:creationId xmlns:a16="http://schemas.microsoft.com/office/drawing/2014/main" id="{30FFB2E0-1562-2C5F-D123-D62B4797116B}"/>
              </a:ext>
            </a:extLst>
          </p:cNvPr>
          <p:cNvSpPr/>
          <p:nvPr/>
        </p:nvSpPr>
        <p:spPr>
          <a:xfrm>
            <a:off x="7907446" y="4738126"/>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avec coins arrondis en haut 78">
            <a:extLst>
              <a:ext uri="{FF2B5EF4-FFF2-40B4-BE49-F238E27FC236}">
                <a16:creationId xmlns:a16="http://schemas.microsoft.com/office/drawing/2014/main" id="{97E9CD56-0E09-B922-F086-B3926A3B6A07}"/>
              </a:ext>
            </a:extLst>
          </p:cNvPr>
          <p:cNvSpPr/>
          <p:nvPr/>
        </p:nvSpPr>
        <p:spPr>
          <a:xfrm rot="10800000">
            <a:off x="7926031" y="5963845"/>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a:extLst>
              <a:ext uri="{FF2B5EF4-FFF2-40B4-BE49-F238E27FC236}">
                <a16:creationId xmlns:a16="http://schemas.microsoft.com/office/drawing/2014/main" id="{D6D4B6B0-1443-B83B-18F7-A3FC23A05E31}"/>
              </a:ext>
            </a:extLst>
          </p:cNvPr>
          <p:cNvSpPr txBox="1"/>
          <p:nvPr/>
        </p:nvSpPr>
        <p:spPr>
          <a:xfrm>
            <a:off x="7918427" y="5964870"/>
            <a:ext cx="1183544"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Ecotoxicity, freshwater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1" name="Graphique 80">
            <a:extLst>
              <a:ext uri="{FF2B5EF4-FFF2-40B4-BE49-F238E27FC236}">
                <a16:creationId xmlns:a16="http://schemas.microsoft.com/office/drawing/2014/main" id="{CE8F5CC8-B149-8E8C-A612-3C60F4D7AD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240460" y="5024123"/>
            <a:ext cx="875032" cy="777806"/>
          </a:xfrm>
          <a:prstGeom prst="rect">
            <a:avLst/>
          </a:prstGeom>
        </p:spPr>
      </p:pic>
      <p:sp>
        <p:nvSpPr>
          <p:cNvPr id="82" name="Rectangle : coins arrondis 81">
            <a:extLst>
              <a:ext uri="{FF2B5EF4-FFF2-40B4-BE49-F238E27FC236}">
                <a16:creationId xmlns:a16="http://schemas.microsoft.com/office/drawing/2014/main" id="{33E27DCF-AFA2-BD2E-2A0C-E05DFD9879D6}"/>
              </a:ext>
            </a:extLst>
          </p:cNvPr>
          <p:cNvSpPr/>
          <p:nvPr/>
        </p:nvSpPr>
        <p:spPr>
          <a:xfrm>
            <a:off x="2516405" y="4738126"/>
            <a:ext cx="1608094" cy="1654660"/>
          </a:xfrm>
          <a:prstGeom prst="roundRect">
            <a:avLst>
              <a:gd name="adj" fmla="val 6589"/>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avec coins arrondis en haut 82">
            <a:extLst>
              <a:ext uri="{FF2B5EF4-FFF2-40B4-BE49-F238E27FC236}">
                <a16:creationId xmlns:a16="http://schemas.microsoft.com/office/drawing/2014/main" id="{1ED4CF52-66F4-1313-265F-3D43457C5CF0}"/>
              </a:ext>
            </a:extLst>
          </p:cNvPr>
          <p:cNvSpPr/>
          <p:nvPr/>
        </p:nvSpPr>
        <p:spPr>
          <a:xfrm rot="10800000">
            <a:off x="2534990" y="5963845"/>
            <a:ext cx="1608095" cy="417054"/>
          </a:xfrm>
          <a:prstGeom prst="round2Same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A33CD8E8-D758-9368-15DD-6DAB85F929BC}"/>
              </a:ext>
            </a:extLst>
          </p:cNvPr>
          <p:cNvSpPr txBox="1"/>
          <p:nvPr/>
        </p:nvSpPr>
        <p:spPr>
          <a:xfrm>
            <a:off x="2497819" y="5977323"/>
            <a:ext cx="1471786"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5" name="Graphique 84">
            <a:extLst>
              <a:ext uri="{FF2B5EF4-FFF2-40B4-BE49-F238E27FC236}">
                <a16:creationId xmlns:a16="http://schemas.microsoft.com/office/drawing/2014/main" id="{AA3AE981-A0C1-AF50-13C6-D67E252DF20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929851" y="4958934"/>
            <a:ext cx="756467" cy="907760"/>
          </a:xfrm>
          <a:prstGeom prst="rect">
            <a:avLst/>
          </a:prstGeom>
        </p:spPr>
      </p:pic>
      <p:pic>
        <p:nvPicPr>
          <p:cNvPr id="86" name="Graphique 85">
            <a:extLst>
              <a:ext uri="{FF2B5EF4-FFF2-40B4-BE49-F238E27FC236}">
                <a16:creationId xmlns:a16="http://schemas.microsoft.com/office/drawing/2014/main" id="{0F1A06CB-A5D6-D31D-A71E-FA7AB44A8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98743" y="4977771"/>
            <a:ext cx="832916" cy="832916"/>
          </a:xfrm>
          <a:prstGeom prst="rect">
            <a:avLst/>
          </a:prstGeom>
        </p:spPr>
      </p:pic>
      <p:grpSp>
        <p:nvGrpSpPr>
          <p:cNvPr id="92" name="Groupe 91">
            <a:extLst>
              <a:ext uri="{FF2B5EF4-FFF2-40B4-BE49-F238E27FC236}">
                <a16:creationId xmlns:a16="http://schemas.microsoft.com/office/drawing/2014/main" id="{893C8E3C-4303-456E-9F69-E60A8E14041B}"/>
              </a:ext>
            </a:extLst>
          </p:cNvPr>
          <p:cNvGrpSpPr/>
          <p:nvPr/>
        </p:nvGrpSpPr>
        <p:grpSpPr>
          <a:xfrm>
            <a:off x="5110900" y="1363264"/>
            <a:ext cx="4642338" cy="4776772"/>
            <a:chOff x="2429388" y="1726905"/>
            <a:chExt cx="2418597" cy="2488634"/>
          </a:xfrm>
          <a:scene3d>
            <a:camera prst="perspectiveFront">
              <a:rot lat="0" lon="21594000" rev="0"/>
            </a:camera>
            <a:lightRig rig="threePt" dir="t"/>
          </a:scene3d>
        </p:grpSpPr>
        <p:sp>
          <p:nvSpPr>
            <p:cNvPr id="93" name="Rectangle : coins arrondis 92">
              <a:extLst>
                <a:ext uri="{FF2B5EF4-FFF2-40B4-BE49-F238E27FC236}">
                  <a16:creationId xmlns:a16="http://schemas.microsoft.com/office/drawing/2014/main" id="{25EC6B54-0598-400C-BAC3-6A77921AAC2F}"/>
                </a:ext>
              </a:extLst>
            </p:cNvPr>
            <p:cNvSpPr/>
            <p:nvPr/>
          </p:nvSpPr>
          <p:spPr>
            <a:xfrm>
              <a:off x="2429388" y="1726905"/>
              <a:ext cx="2418597" cy="2488634"/>
            </a:xfrm>
            <a:prstGeom prst="roundRect">
              <a:avLst>
                <a:gd name="adj" fmla="val 6589"/>
              </a:avLst>
            </a:prstGeom>
            <a:solidFill>
              <a:schemeClr val="bg1"/>
            </a:solidFill>
            <a:ln w="76200">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ZoneTexte 93">
              <a:extLst>
                <a:ext uri="{FF2B5EF4-FFF2-40B4-BE49-F238E27FC236}">
                  <a16:creationId xmlns:a16="http://schemas.microsoft.com/office/drawing/2014/main" id="{5E847D7E-AA35-4367-9B4A-580406BC226E}"/>
                </a:ext>
              </a:extLst>
            </p:cNvPr>
            <p:cNvSpPr txBox="1"/>
            <p:nvPr/>
          </p:nvSpPr>
          <p:spPr>
            <a:xfrm>
              <a:off x="2475173" y="2466128"/>
              <a:ext cx="1816100" cy="192417"/>
            </a:xfrm>
            <a:prstGeom prst="rect">
              <a:avLst/>
            </a:prstGeom>
            <a:noFill/>
          </p:spPr>
          <p:txBody>
            <a:bodyPr wrap="square" rtlCol="0">
              <a:spAutoFit/>
            </a:bodyPr>
            <a:lstStyle/>
            <a:p>
              <a:r>
                <a:rPr lang="en-US" b="1" dirty="0">
                  <a:solidFill>
                    <a:srgbClr val="404040"/>
                  </a:solidFill>
                </a:rPr>
                <a:t>Unit : </a:t>
              </a:r>
              <a:r>
                <a:rPr lang="en-US" dirty="0">
                  <a:solidFill>
                    <a:schemeClr val="tx1">
                      <a:lumMod val="75000"/>
                      <a:lumOff val="25000"/>
                    </a:schemeClr>
                  </a:solidFill>
                </a:rPr>
                <a:t>kg Sb equivalent</a:t>
              </a:r>
            </a:p>
          </p:txBody>
        </p:sp>
        <p:sp>
          <p:nvSpPr>
            <p:cNvPr id="95" name="ZoneTexte 94">
              <a:extLst>
                <a:ext uri="{FF2B5EF4-FFF2-40B4-BE49-F238E27FC236}">
                  <a16:creationId xmlns:a16="http://schemas.microsoft.com/office/drawing/2014/main" id="{33F45C8A-D6DD-43FF-858A-70A7FF2D4794}"/>
                </a:ext>
              </a:extLst>
            </p:cNvPr>
            <p:cNvSpPr txBox="1"/>
            <p:nvPr/>
          </p:nvSpPr>
          <p:spPr>
            <a:xfrm>
              <a:off x="2463601" y="1824908"/>
              <a:ext cx="2171896" cy="336730"/>
            </a:xfrm>
            <a:prstGeom prst="rect">
              <a:avLst/>
            </a:prstGeom>
            <a:noFill/>
          </p:spPr>
          <p:txBody>
            <a:bodyPr wrap="square" rtlCol="0">
              <a:spAutoFit/>
            </a:bodyPr>
            <a:lstStyle/>
            <a:p>
              <a:r>
                <a:rPr lang="en-US" b="1" dirty="0" err="1">
                  <a:solidFill>
                    <a:srgbClr val="404040"/>
                  </a:solidFill>
                  <a:latin typeface="Biome" panose="020B0604020202020204" pitchFamily="34" charset="0"/>
                  <a:ea typeface="STHupo" panose="02010800040101010101" pitchFamily="2" charset="-122"/>
                  <a:cs typeface="Biome" panose="020B0604020202020204" pitchFamily="34" charset="0"/>
                </a:rPr>
                <a:t>Ressource</a:t>
              </a:r>
              <a:r>
                <a:rPr lang="en-US" b="1" dirty="0">
                  <a:solidFill>
                    <a:srgbClr val="404040"/>
                  </a:solidFill>
                  <a:latin typeface="Biome" panose="020B0604020202020204" pitchFamily="34" charset="0"/>
                  <a:ea typeface="STHupo" panose="02010800040101010101" pitchFamily="2" charset="-122"/>
                  <a:cs typeface="Biome" panose="020B0604020202020204" pitchFamily="34" charset="0"/>
                </a:rPr>
                <a:t> use, minerals and metals</a:t>
              </a:r>
            </a:p>
          </p:txBody>
        </p:sp>
        <p:sp>
          <p:nvSpPr>
            <p:cNvPr id="96" name="ZoneTexte 95">
              <a:extLst>
                <a:ext uri="{FF2B5EF4-FFF2-40B4-BE49-F238E27FC236}">
                  <a16:creationId xmlns:a16="http://schemas.microsoft.com/office/drawing/2014/main" id="{6AA1A95B-6F6A-4CD7-B8B9-88C6B4A020BC}"/>
                </a:ext>
              </a:extLst>
            </p:cNvPr>
            <p:cNvSpPr txBox="1"/>
            <p:nvPr/>
          </p:nvSpPr>
          <p:spPr>
            <a:xfrm>
              <a:off x="2475173" y="2724602"/>
              <a:ext cx="1886146" cy="192417"/>
            </a:xfrm>
            <a:prstGeom prst="rect">
              <a:avLst/>
            </a:prstGeom>
            <a:noFill/>
          </p:spPr>
          <p:txBody>
            <a:bodyPr wrap="square" rtlCol="0">
              <a:spAutoFit/>
            </a:bodyPr>
            <a:lstStyle/>
            <a:p>
              <a:r>
                <a:rPr lang="en-US" b="1" dirty="0" err="1">
                  <a:solidFill>
                    <a:srgbClr val="404040"/>
                  </a:solidFill>
                </a:rPr>
                <a:t>Localisation</a:t>
              </a:r>
              <a:r>
                <a:rPr lang="en-US" b="1" dirty="0">
                  <a:solidFill>
                    <a:srgbClr val="404040"/>
                  </a:solidFill>
                </a:rPr>
                <a:t> : </a:t>
              </a:r>
              <a:r>
                <a:rPr lang="en-US" dirty="0">
                  <a:solidFill>
                    <a:schemeClr val="tx1">
                      <a:lumMod val="75000"/>
                      <a:lumOff val="25000"/>
                    </a:schemeClr>
                  </a:solidFill>
                </a:rPr>
                <a:t>Local</a:t>
              </a:r>
            </a:p>
          </p:txBody>
        </p:sp>
        <p:sp>
          <p:nvSpPr>
            <p:cNvPr id="97" name="ZoneTexte 96">
              <a:extLst>
                <a:ext uri="{FF2B5EF4-FFF2-40B4-BE49-F238E27FC236}">
                  <a16:creationId xmlns:a16="http://schemas.microsoft.com/office/drawing/2014/main" id="{EA4BCA26-2EB3-41A0-8F6B-910A36A14FE0}"/>
                </a:ext>
              </a:extLst>
            </p:cNvPr>
            <p:cNvSpPr txBox="1"/>
            <p:nvPr/>
          </p:nvSpPr>
          <p:spPr>
            <a:xfrm>
              <a:off x="2476301" y="3095289"/>
              <a:ext cx="2324300" cy="368799"/>
            </a:xfrm>
            <a:prstGeom prst="rect">
              <a:avLst/>
            </a:prstGeom>
            <a:noFill/>
          </p:spPr>
          <p:txBody>
            <a:bodyPr wrap="square" rtlCol="0">
              <a:spAutoFit/>
            </a:bodyPr>
            <a:lstStyle/>
            <a:p>
              <a:pPr algn="just"/>
              <a:r>
                <a:rPr lang="en-US" sz="2000" b="0" i="0" dirty="0">
                  <a:solidFill>
                    <a:srgbClr val="0D0D0D"/>
                  </a:solidFill>
                  <a:effectLst/>
                  <a:latin typeface="Söhne"/>
                </a:rPr>
                <a:t>Consequences are depletion of metals and materials extracted from earth.</a:t>
              </a:r>
              <a:endParaRPr lang="en-US" sz="2000" dirty="0">
                <a:solidFill>
                  <a:schemeClr val="tx1">
                    <a:lumMod val="75000"/>
                    <a:lumOff val="25000"/>
                  </a:schemeClr>
                </a:solidFill>
              </a:endParaRPr>
            </a:p>
          </p:txBody>
        </p:sp>
      </p:grpSp>
      <p:cxnSp>
        <p:nvCxnSpPr>
          <p:cNvPr id="4" name="Connecteur droit 3">
            <a:extLst>
              <a:ext uri="{FF2B5EF4-FFF2-40B4-BE49-F238E27FC236}">
                <a16:creationId xmlns:a16="http://schemas.microsoft.com/office/drawing/2014/main" id="{BC2C2AFD-561F-4BCA-8DFB-46E3E2F6EFEE}"/>
              </a:ext>
            </a:extLst>
          </p:cNvPr>
          <p:cNvCxnSpPr>
            <a:cxnSpLocks/>
          </p:cNvCxnSpPr>
          <p:nvPr/>
        </p:nvCxnSpPr>
        <p:spPr>
          <a:xfrm flipV="1">
            <a:off x="4094564" y="1413610"/>
            <a:ext cx="1106382" cy="1486841"/>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039CCB87-D414-4C68-B34D-57E290CAEF80}"/>
              </a:ext>
            </a:extLst>
          </p:cNvPr>
          <p:cNvCxnSpPr>
            <a:cxnSpLocks/>
          </p:cNvCxnSpPr>
          <p:nvPr/>
        </p:nvCxnSpPr>
        <p:spPr>
          <a:xfrm flipH="1" flipV="1">
            <a:off x="4040297" y="4497262"/>
            <a:ext cx="1160649" cy="1572114"/>
          </a:xfrm>
          <a:prstGeom prst="line">
            <a:avLst/>
          </a:prstGeom>
          <a:ln w="76200">
            <a:solidFill>
              <a:srgbClr val="404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26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 coins arrondis 90">
            <a:extLst>
              <a:ext uri="{FF2B5EF4-FFF2-40B4-BE49-F238E27FC236}">
                <a16:creationId xmlns:a16="http://schemas.microsoft.com/office/drawing/2014/main" id="{BBFE476D-C456-2B16-3365-FCEB1D207F7B}"/>
              </a:ext>
            </a:extLst>
          </p:cNvPr>
          <p:cNvSpPr/>
          <p:nvPr/>
        </p:nvSpPr>
        <p:spPr>
          <a:xfrm>
            <a:off x="516071" y="269056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0" name="Rectangle : coins arrondis 89">
            <a:extLst>
              <a:ext uri="{FF2B5EF4-FFF2-40B4-BE49-F238E27FC236}">
                <a16:creationId xmlns:a16="http://schemas.microsoft.com/office/drawing/2014/main" id="{A3F72779-F00B-8998-BE11-45E8DC4A89AE}"/>
              </a:ext>
            </a:extLst>
          </p:cNvPr>
          <p:cNvSpPr/>
          <p:nvPr/>
        </p:nvSpPr>
        <p:spPr>
          <a:xfrm>
            <a:off x="9559221" y="786165"/>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9" name="Rectangle : coins arrondis 88">
            <a:extLst>
              <a:ext uri="{FF2B5EF4-FFF2-40B4-BE49-F238E27FC236}">
                <a16:creationId xmlns:a16="http://schemas.microsoft.com/office/drawing/2014/main" id="{14D4CC7F-C8D3-1926-09FB-437DC8711901}"/>
              </a:ext>
            </a:extLst>
          </p:cNvPr>
          <p:cNvSpPr/>
          <p:nvPr/>
        </p:nvSpPr>
        <p:spPr>
          <a:xfrm>
            <a:off x="2327828" y="2680990"/>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8" name="Rectangle : coins arrondis 87">
            <a:extLst>
              <a:ext uri="{FF2B5EF4-FFF2-40B4-BE49-F238E27FC236}">
                <a16:creationId xmlns:a16="http://schemas.microsoft.com/office/drawing/2014/main" id="{1F142C81-D3B4-FE42-21C5-9AD0141D2141}"/>
              </a:ext>
            </a:extLst>
          </p:cNvPr>
          <p:cNvSpPr/>
          <p:nvPr/>
        </p:nvSpPr>
        <p:spPr>
          <a:xfrm>
            <a:off x="7728637"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7" name="Rectangle : coins arrondis 86">
            <a:extLst>
              <a:ext uri="{FF2B5EF4-FFF2-40B4-BE49-F238E27FC236}">
                <a16:creationId xmlns:a16="http://schemas.microsoft.com/office/drawing/2014/main" id="{645D79AA-8FAB-787B-FD2F-8BA32B3A14C9}"/>
              </a:ext>
            </a:extLst>
          </p:cNvPr>
          <p:cNvSpPr/>
          <p:nvPr/>
        </p:nvSpPr>
        <p:spPr>
          <a:xfrm>
            <a:off x="525230" y="788624"/>
            <a:ext cx="1966973" cy="2029182"/>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16 impacts, 5 very critical for electronics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61</a:t>
            </a:fld>
            <a:endParaRPr lang="fr-FR" dirty="0"/>
          </a:p>
        </p:txBody>
      </p:sp>
      <p:grpSp>
        <p:nvGrpSpPr>
          <p:cNvPr id="6" name="Groupe 5">
            <a:extLst>
              <a:ext uri="{FF2B5EF4-FFF2-40B4-BE49-F238E27FC236}">
                <a16:creationId xmlns:a16="http://schemas.microsoft.com/office/drawing/2014/main" id="{9BC5FEBC-DBC5-EBA8-D6A1-565CE58B1B5E}"/>
              </a:ext>
            </a:extLst>
          </p:cNvPr>
          <p:cNvGrpSpPr/>
          <p:nvPr/>
        </p:nvGrpSpPr>
        <p:grpSpPr>
          <a:xfrm>
            <a:off x="704811" y="993870"/>
            <a:ext cx="1634864" cy="1654660"/>
            <a:chOff x="633842" y="993870"/>
            <a:chExt cx="1634864" cy="1654660"/>
          </a:xfrm>
        </p:grpSpPr>
        <p:sp>
          <p:nvSpPr>
            <p:cNvPr id="7" name="Rectangle : coins arrondis 6">
              <a:extLst>
                <a:ext uri="{FF2B5EF4-FFF2-40B4-BE49-F238E27FC236}">
                  <a16:creationId xmlns:a16="http://schemas.microsoft.com/office/drawing/2014/main" id="{FBC065C9-8372-FD04-1C2B-9CDF59C51951}"/>
                </a:ext>
              </a:extLst>
            </p:cNvPr>
            <p:cNvSpPr/>
            <p:nvPr/>
          </p:nvSpPr>
          <p:spPr>
            <a:xfrm>
              <a:off x="642026" y="993870"/>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 avec coins arrondis en haut 7">
              <a:extLst>
                <a:ext uri="{FF2B5EF4-FFF2-40B4-BE49-F238E27FC236}">
                  <a16:creationId xmlns:a16="http://schemas.microsoft.com/office/drawing/2014/main" id="{E09F84CC-6AED-F15E-EF72-856B77A6EDB4}"/>
                </a:ext>
              </a:extLst>
            </p:cNvPr>
            <p:cNvSpPr/>
            <p:nvPr/>
          </p:nvSpPr>
          <p:spPr>
            <a:xfrm rot="10800000">
              <a:off x="660611" y="2219589"/>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ZoneTexte 9">
              <a:extLst>
                <a:ext uri="{FF2B5EF4-FFF2-40B4-BE49-F238E27FC236}">
                  <a16:creationId xmlns:a16="http://schemas.microsoft.com/office/drawing/2014/main" id="{C78D8DBD-DCF3-29FA-0425-87DA763FFB83}"/>
                </a:ext>
              </a:extLst>
            </p:cNvPr>
            <p:cNvSpPr txBox="1"/>
            <p:nvPr/>
          </p:nvSpPr>
          <p:spPr>
            <a:xfrm>
              <a:off x="633842" y="2308797"/>
              <a:ext cx="1568994"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Climate change</a:t>
              </a:r>
            </a:p>
          </p:txBody>
        </p:sp>
        <p:pic>
          <p:nvPicPr>
            <p:cNvPr id="11" name="Graphique 10">
              <a:extLst>
                <a:ext uri="{FF2B5EF4-FFF2-40B4-BE49-F238E27FC236}">
                  <a16:creationId xmlns:a16="http://schemas.microsoft.com/office/drawing/2014/main" id="{51AC5957-249B-485F-09B3-7A8B205D7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5222" y="1191298"/>
              <a:ext cx="521701" cy="834722"/>
            </a:xfrm>
            <a:prstGeom prst="rect">
              <a:avLst/>
            </a:prstGeom>
          </p:spPr>
        </p:pic>
      </p:grpSp>
      <p:sp>
        <p:nvSpPr>
          <p:cNvPr id="12" name="Rectangle : coins arrondis 11">
            <a:extLst>
              <a:ext uri="{FF2B5EF4-FFF2-40B4-BE49-F238E27FC236}">
                <a16:creationId xmlns:a16="http://schemas.microsoft.com/office/drawing/2014/main" id="{7DB31369-BAEC-B693-E429-EDF8C3187DF3}"/>
              </a:ext>
            </a:extLst>
          </p:cNvPr>
          <p:cNvSpPr/>
          <p:nvPr/>
        </p:nvSpPr>
        <p:spPr>
          <a:xfrm>
            <a:off x="4311214" y="993870"/>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 avec coins arrondis en haut 12">
            <a:extLst>
              <a:ext uri="{FF2B5EF4-FFF2-40B4-BE49-F238E27FC236}">
                <a16:creationId xmlns:a16="http://schemas.microsoft.com/office/drawing/2014/main" id="{D446742E-009A-C26C-1CC9-0299FF479BC1}"/>
              </a:ext>
            </a:extLst>
          </p:cNvPr>
          <p:cNvSpPr/>
          <p:nvPr/>
        </p:nvSpPr>
        <p:spPr>
          <a:xfrm rot="10800000">
            <a:off x="4329799" y="2219589"/>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B7BCC374-E5CF-7A2C-3D67-B90D41F8A748}"/>
              </a:ext>
            </a:extLst>
          </p:cNvPr>
          <p:cNvSpPr txBox="1"/>
          <p:nvPr/>
        </p:nvSpPr>
        <p:spPr>
          <a:xfrm>
            <a:off x="4326220" y="2306700"/>
            <a:ext cx="156163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Ozone depletion</a:t>
            </a:r>
          </a:p>
        </p:txBody>
      </p:sp>
      <p:pic>
        <p:nvPicPr>
          <p:cNvPr id="15" name="Graphique 14">
            <a:extLst>
              <a:ext uri="{FF2B5EF4-FFF2-40B4-BE49-F238E27FC236}">
                <a16:creationId xmlns:a16="http://schemas.microsoft.com/office/drawing/2014/main" id="{34AE64E3-13C5-EB21-911B-6B0AB0F6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8188" y="1280022"/>
            <a:ext cx="749785" cy="749785"/>
          </a:xfrm>
          <a:prstGeom prst="rect">
            <a:avLst/>
          </a:prstGeom>
        </p:spPr>
      </p:pic>
      <p:sp>
        <p:nvSpPr>
          <p:cNvPr id="16" name="Rectangle : coins arrondis 15">
            <a:extLst>
              <a:ext uri="{FF2B5EF4-FFF2-40B4-BE49-F238E27FC236}">
                <a16:creationId xmlns:a16="http://schemas.microsoft.com/office/drawing/2014/main" id="{A4089214-2340-D769-3972-8B5BABE5FE5A}"/>
              </a:ext>
            </a:extLst>
          </p:cNvPr>
          <p:cNvSpPr/>
          <p:nvPr/>
        </p:nvSpPr>
        <p:spPr>
          <a:xfrm>
            <a:off x="6104036" y="993870"/>
            <a:ext cx="1608094" cy="1654660"/>
          </a:xfrm>
          <a:prstGeom prst="roundRect">
            <a:avLst>
              <a:gd name="adj" fmla="val 6589"/>
            </a:avLst>
          </a:prstGeom>
          <a:solidFill>
            <a:schemeClr val="bg1"/>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 avec coins arrondis en haut 16">
            <a:extLst>
              <a:ext uri="{FF2B5EF4-FFF2-40B4-BE49-F238E27FC236}">
                <a16:creationId xmlns:a16="http://schemas.microsoft.com/office/drawing/2014/main" id="{8141C327-99DC-AAB9-9320-89EA5CFD8A48}"/>
              </a:ext>
            </a:extLst>
          </p:cNvPr>
          <p:cNvSpPr/>
          <p:nvPr/>
        </p:nvSpPr>
        <p:spPr>
          <a:xfrm rot="10800000">
            <a:off x="6122621" y="2219589"/>
            <a:ext cx="1608095" cy="417054"/>
          </a:xfrm>
          <a:prstGeom prst="round2Same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C1D4AD18-24D7-8935-BB05-10C5C51779B0}"/>
              </a:ext>
            </a:extLst>
          </p:cNvPr>
          <p:cNvSpPr txBox="1"/>
          <p:nvPr/>
        </p:nvSpPr>
        <p:spPr>
          <a:xfrm>
            <a:off x="6103737" y="2243545"/>
            <a:ext cx="1687458" cy="369332"/>
          </a:xfrm>
          <a:prstGeom prst="rect">
            <a:avLst/>
          </a:prstGeom>
          <a:noFill/>
        </p:spPr>
        <p:txBody>
          <a:bodyPr wrap="square" rtlCol="0">
            <a:spAutoFit/>
          </a:bodyPr>
          <a:lstStyle/>
          <a:p>
            <a:r>
              <a:rPr lang="en-US" sz="900">
                <a:solidFill>
                  <a:schemeClr val="bg1"/>
                </a:solidFill>
                <a:latin typeface="Biome" panose="020B0604020202020204" pitchFamily="34" charset="0"/>
                <a:ea typeface="STHupo" panose="02010800040101010101" pitchFamily="2" charset="-122"/>
                <a:cs typeface="Biome" panose="020B0604020202020204" pitchFamily="34" charset="0"/>
              </a:rPr>
              <a:t>Photochemical ozone formation, human health</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19" name="Graphique 18">
            <a:extLst>
              <a:ext uri="{FF2B5EF4-FFF2-40B4-BE49-F238E27FC236}">
                <a16:creationId xmlns:a16="http://schemas.microsoft.com/office/drawing/2014/main" id="{2A7A07C7-3DBF-7987-36E0-3A263C898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90288" y="1215655"/>
            <a:ext cx="1035590" cy="828472"/>
          </a:xfrm>
          <a:prstGeom prst="rect">
            <a:avLst/>
          </a:prstGeom>
        </p:spPr>
      </p:pic>
      <p:sp>
        <p:nvSpPr>
          <p:cNvPr id="20" name="Rectangle : coins arrondis 19">
            <a:extLst>
              <a:ext uri="{FF2B5EF4-FFF2-40B4-BE49-F238E27FC236}">
                <a16:creationId xmlns:a16="http://schemas.microsoft.com/office/drawing/2014/main" id="{A2D9B5B3-3028-B317-868C-A5F419672806}"/>
              </a:ext>
            </a:extLst>
          </p:cNvPr>
          <p:cNvSpPr/>
          <p:nvPr/>
        </p:nvSpPr>
        <p:spPr>
          <a:xfrm>
            <a:off x="7928017" y="993870"/>
            <a:ext cx="1608094" cy="1654660"/>
          </a:xfrm>
          <a:prstGeom prst="roundRect">
            <a:avLst>
              <a:gd name="adj" fmla="val 6589"/>
            </a:avLst>
          </a:prstGeom>
          <a:solidFill>
            <a:schemeClr val="bg1"/>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avec coins arrondis en haut 20">
            <a:extLst>
              <a:ext uri="{FF2B5EF4-FFF2-40B4-BE49-F238E27FC236}">
                <a16:creationId xmlns:a16="http://schemas.microsoft.com/office/drawing/2014/main" id="{7CCA5170-BE61-3009-2B92-8F45F9467D2D}"/>
              </a:ext>
            </a:extLst>
          </p:cNvPr>
          <p:cNvSpPr/>
          <p:nvPr/>
        </p:nvSpPr>
        <p:spPr>
          <a:xfrm rot="10800000">
            <a:off x="7946602" y="2219589"/>
            <a:ext cx="1608095" cy="417054"/>
          </a:xfrm>
          <a:prstGeom prst="round2Same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5B4005AE-FDFF-5D22-5787-99B966FCB8D7}"/>
              </a:ext>
            </a:extLst>
          </p:cNvPr>
          <p:cNvSpPr txBox="1"/>
          <p:nvPr/>
        </p:nvSpPr>
        <p:spPr>
          <a:xfrm>
            <a:off x="7927718" y="2309534"/>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Water use</a:t>
            </a:r>
          </a:p>
        </p:txBody>
      </p:sp>
      <p:pic>
        <p:nvPicPr>
          <p:cNvPr id="23" name="Graphique 22">
            <a:extLst>
              <a:ext uri="{FF2B5EF4-FFF2-40B4-BE49-F238E27FC236}">
                <a16:creationId xmlns:a16="http://schemas.microsoft.com/office/drawing/2014/main" id="{AF8D1D30-A331-326A-B231-03A3DD9D17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77321" y="1267072"/>
            <a:ext cx="509486" cy="679315"/>
          </a:xfrm>
          <a:prstGeom prst="rect">
            <a:avLst/>
          </a:prstGeom>
        </p:spPr>
      </p:pic>
      <p:sp>
        <p:nvSpPr>
          <p:cNvPr id="24" name="Rectangle : coins arrondis 23">
            <a:extLst>
              <a:ext uri="{FF2B5EF4-FFF2-40B4-BE49-F238E27FC236}">
                <a16:creationId xmlns:a16="http://schemas.microsoft.com/office/drawing/2014/main" id="{395CD0AE-CBD6-D596-B7F5-1F6E05BF8BDA}"/>
              </a:ext>
            </a:extLst>
          </p:cNvPr>
          <p:cNvSpPr/>
          <p:nvPr/>
        </p:nvSpPr>
        <p:spPr>
          <a:xfrm>
            <a:off x="2505817" y="993870"/>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 avec coins arrondis en haut 24">
            <a:extLst>
              <a:ext uri="{FF2B5EF4-FFF2-40B4-BE49-F238E27FC236}">
                <a16:creationId xmlns:a16="http://schemas.microsoft.com/office/drawing/2014/main" id="{08C12FE6-AD3F-FE1B-C657-FCE2BBDB1402}"/>
              </a:ext>
            </a:extLst>
          </p:cNvPr>
          <p:cNvSpPr/>
          <p:nvPr/>
        </p:nvSpPr>
        <p:spPr>
          <a:xfrm rot="10800000">
            <a:off x="2524402" y="2219589"/>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C89D6735-2853-4553-29D8-6AD3BD8E9A67}"/>
              </a:ext>
            </a:extLst>
          </p:cNvPr>
          <p:cNvSpPr txBox="1"/>
          <p:nvPr/>
        </p:nvSpPr>
        <p:spPr>
          <a:xfrm>
            <a:off x="2513109" y="2303305"/>
            <a:ext cx="1456496" cy="261610"/>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Particulate matter</a:t>
            </a:r>
            <a:endParaRPr lang="en-US" sz="9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27" name="Graphique 26">
            <a:extLst>
              <a:ext uri="{FF2B5EF4-FFF2-40B4-BE49-F238E27FC236}">
                <a16:creationId xmlns:a16="http://schemas.microsoft.com/office/drawing/2014/main" id="{1A3B7B98-5D2B-1CF6-6392-4FC59524A7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34875" y="1297256"/>
            <a:ext cx="946420" cy="757136"/>
          </a:xfrm>
          <a:prstGeom prst="rect">
            <a:avLst/>
          </a:prstGeom>
        </p:spPr>
      </p:pic>
      <p:sp>
        <p:nvSpPr>
          <p:cNvPr id="28" name="Ellipse 27">
            <a:extLst>
              <a:ext uri="{FF2B5EF4-FFF2-40B4-BE49-F238E27FC236}">
                <a16:creationId xmlns:a16="http://schemas.microsoft.com/office/drawing/2014/main" id="{C448D15F-3348-9241-E548-556F256531A1}"/>
              </a:ext>
            </a:extLst>
          </p:cNvPr>
          <p:cNvSpPr/>
          <p:nvPr/>
        </p:nvSpPr>
        <p:spPr>
          <a:xfrm>
            <a:off x="2834875" y="119129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866693EF-3B18-E558-963F-0B78B714126A}"/>
              </a:ext>
            </a:extLst>
          </p:cNvPr>
          <p:cNvSpPr/>
          <p:nvPr/>
        </p:nvSpPr>
        <p:spPr>
          <a:xfrm>
            <a:off x="2841835" y="1413610"/>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56D352E-2F88-9131-57E7-3DF0182EF661}"/>
              </a:ext>
            </a:extLst>
          </p:cNvPr>
          <p:cNvSpPr/>
          <p:nvPr/>
        </p:nvSpPr>
        <p:spPr>
          <a:xfrm>
            <a:off x="3015850" y="1266752"/>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B5A3F885-FDBE-6E8E-0A96-B52E5559CA8F}"/>
              </a:ext>
            </a:extLst>
          </p:cNvPr>
          <p:cNvSpPr/>
          <p:nvPr/>
        </p:nvSpPr>
        <p:spPr>
          <a:xfrm>
            <a:off x="3474393" y="121517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BD5CD53-9814-126F-69E7-2D46CD0B5593}"/>
              </a:ext>
            </a:extLst>
          </p:cNvPr>
          <p:cNvSpPr/>
          <p:nvPr/>
        </p:nvSpPr>
        <p:spPr>
          <a:xfrm>
            <a:off x="3697242" y="1323867"/>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983B7A99-BFCC-5B52-1253-801D2784655C}"/>
              </a:ext>
            </a:extLst>
          </p:cNvPr>
          <p:cNvSpPr/>
          <p:nvPr/>
        </p:nvSpPr>
        <p:spPr>
          <a:xfrm>
            <a:off x="3192490" y="1144378"/>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DB52C273-A0B7-8E69-9922-B933449C8852}"/>
              </a:ext>
            </a:extLst>
          </p:cNvPr>
          <p:cNvSpPr/>
          <p:nvPr/>
        </p:nvSpPr>
        <p:spPr>
          <a:xfrm>
            <a:off x="3781295" y="1159549"/>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1E23BF0D-B77A-C17D-DECC-4702849BFBFC}"/>
              </a:ext>
            </a:extLst>
          </p:cNvPr>
          <p:cNvSpPr/>
          <p:nvPr/>
        </p:nvSpPr>
        <p:spPr>
          <a:xfrm>
            <a:off x="3771323" y="1520214"/>
            <a:ext cx="57115" cy="57115"/>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 coins arrondis 35">
            <a:extLst>
              <a:ext uri="{FF2B5EF4-FFF2-40B4-BE49-F238E27FC236}">
                <a16:creationId xmlns:a16="http://schemas.microsoft.com/office/drawing/2014/main" id="{C9606CDF-137D-C621-77CA-7EDF0A980F1D}"/>
              </a:ext>
            </a:extLst>
          </p:cNvPr>
          <p:cNvSpPr/>
          <p:nvPr/>
        </p:nvSpPr>
        <p:spPr>
          <a:xfrm>
            <a:off x="9720839" y="993870"/>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68961193-C688-0143-9B72-9D85A918B302}"/>
              </a:ext>
            </a:extLst>
          </p:cNvPr>
          <p:cNvSpPr/>
          <p:nvPr/>
        </p:nvSpPr>
        <p:spPr>
          <a:xfrm rot="10800000">
            <a:off x="9739424" y="2219589"/>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FA940175-CEF2-3C95-1753-9228BC5DCE2B}"/>
              </a:ext>
            </a:extLst>
          </p:cNvPr>
          <p:cNvSpPr txBox="1"/>
          <p:nvPr/>
        </p:nvSpPr>
        <p:spPr>
          <a:xfrm>
            <a:off x="9691220" y="2302988"/>
            <a:ext cx="1636950"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fossils</a:t>
            </a:r>
          </a:p>
        </p:txBody>
      </p:sp>
      <p:pic>
        <p:nvPicPr>
          <p:cNvPr id="39" name="Graphique 38">
            <a:extLst>
              <a:ext uri="{FF2B5EF4-FFF2-40B4-BE49-F238E27FC236}">
                <a16:creationId xmlns:a16="http://schemas.microsoft.com/office/drawing/2014/main" id="{B668E967-3F23-0C54-D60F-4977EDE56C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57313" y="1201493"/>
            <a:ext cx="935145" cy="863210"/>
          </a:xfrm>
          <a:prstGeom prst="rect">
            <a:avLst/>
          </a:prstGeom>
        </p:spPr>
      </p:pic>
      <p:sp>
        <p:nvSpPr>
          <p:cNvPr id="40" name="Rectangle : coins arrondis 39">
            <a:extLst>
              <a:ext uri="{FF2B5EF4-FFF2-40B4-BE49-F238E27FC236}">
                <a16:creationId xmlns:a16="http://schemas.microsoft.com/office/drawing/2014/main" id="{43A58BDB-C267-F9D4-751A-7BAAF2187B03}"/>
              </a:ext>
            </a:extLst>
          </p:cNvPr>
          <p:cNvSpPr/>
          <p:nvPr/>
        </p:nvSpPr>
        <p:spPr>
          <a:xfrm>
            <a:off x="2505054" y="2864941"/>
            <a:ext cx="1608094" cy="1654660"/>
          </a:xfrm>
          <a:prstGeom prst="roundRect">
            <a:avLst>
              <a:gd name="adj" fmla="val 6589"/>
            </a:avLst>
          </a:prstGeom>
          <a:solidFill>
            <a:schemeClr val="bg1"/>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 avec coins arrondis en haut 40">
            <a:extLst>
              <a:ext uri="{FF2B5EF4-FFF2-40B4-BE49-F238E27FC236}">
                <a16:creationId xmlns:a16="http://schemas.microsoft.com/office/drawing/2014/main" id="{1E28BE70-7746-1F63-211A-283B9E45F86C}"/>
              </a:ext>
            </a:extLst>
          </p:cNvPr>
          <p:cNvSpPr/>
          <p:nvPr/>
        </p:nvSpPr>
        <p:spPr>
          <a:xfrm rot="10800000">
            <a:off x="2523639" y="4090660"/>
            <a:ext cx="1608095" cy="417054"/>
          </a:xfrm>
          <a:prstGeom prst="round2Same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376DEE5-9BB0-2AE3-A187-2A3B6D05230C}"/>
              </a:ext>
            </a:extLst>
          </p:cNvPr>
          <p:cNvSpPr txBox="1"/>
          <p:nvPr/>
        </p:nvSpPr>
        <p:spPr>
          <a:xfrm>
            <a:off x="2499440" y="4098668"/>
            <a:ext cx="159512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Resource use, minerals and metals</a:t>
            </a:r>
          </a:p>
        </p:txBody>
      </p:sp>
      <p:pic>
        <p:nvPicPr>
          <p:cNvPr id="43" name="Graphique 42" descr="Travail avec un remplissage uni">
            <a:extLst>
              <a:ext uri="{FF2B5EF4-FFF2-40B4-BE49-F238E27FC236}">
                <a16:creationId xmlns:a16="http://schemas.microsoft.com/office/drawing/2014/main" id="{D94F8C76-4802-930B-1781-1247E2CF0F4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1187" y="3046969"/>
            <a:ext cx="914400" cy="914400"/>
          </a:xfrm>
          <a:prstGeom prst="rect">
            <a:avLst/>
          </a:prstGeom>
        </p:spPr>
      </p:pic>
      <p:sp>
        <p:nvSpPr>
          <p:cNvPr id="44" name="Rectangle : coins arrondis 43">
            <a:extLst>
              <a:ext uri="{FF2B5EF4-FFF2-40B4-BE49-F238E27FC236}">
                <a16:creationId xmlns:a16="http://schemas.microsoft.com/office/drawing/2014/main" id="{B805BB29-D834-29FC-04C5-928586778DC2}"/>
              </a:ext>
            </a:extLst>
          </p:cNvPr>
          <p:cNvSpPr/>
          <p:nvPr/>
        </p:nvSpPr>
        <p:spPr>
          <a:xfrm>
            <a:off x="4310451" y="2864941"/>
            <a:ext cx="1608094"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 avec coins arrondis en haut 44">
            <a:extLst>
              <a:ext uri="{FF2B5EF4-FFF2-40B4-BE49-F238E27FC236}">
                <a16:creationId xmlns:a16="http://schemas.microsoft.com/office/drawing/2014/main" id="{10EF9B25-C07F-8CE7-E7AC-1116D4F303C9}"/>
              </a:ext>
            </a:extLst>
          </p:cNvPr>
          <p:cNvSpPr/>
          <p:nvPr/>
        </p:nvSpPr>
        <p:spPr>
          <a:xfrm rot="10800000">
            <a:off x="4329036" y="4090660"/>
            <a:ext cx="1608095" cy="417054"/>
          </a:xfrm>
          <a:prstGeom prst="round2Same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ZoneTexte 45">
            <a:extLst>
              <a:ext uri="{FF2B5EF4-FFF2-40B4-BE49-F238E27FC236}">
                <a16:creationId xmlns:a16="http://schemas.microsoft.com/office/drawing/2014/main" id="{5CD932E4-8F0A-C011-2747-D774EDBFB0EF}"/>
              </a:ext>
            </a:extLst>
          </p:cNvPr>
          <p:cNvSpPr txBox="1"/>
          <p:nvPr/>
        </p:nvSpPr>
        <p:spPr>
          <a:xfrm>
            <a:off x="4313519" y="4199129"/>
            <a:ext cx="1122331"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Acidification</a:t>
            </a:r>
          </a:p>
        </p:txBody>
      </p:sp>
      <p:pic>
        <p:nvPicPr>
          <p:cNvPr id="47" name="Graphique 46">
            <a:extLst>
              <a:ext uri="{FF2B5EF4-FFF2-40B4-BE49-F238E27FC236}">
                <a16:creationId xmlns:a16="http://schemas.microsoft.com/office/drawing/2014/main" id="{70358B5C-7A46-C60C-60F3-1717850A8D4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93111" y="3165421"/>
            <a:ext cx="677496" cy="677496"/>
          </a:xfrm>
          <a:prstGeom prst="rect">
            <a:avLst/>
          </a:prstGeom>
        </p:spPr>
      </p:pic>
      <p:sp>
        <p:nvSpPr>
          <p:cNvPr id="48" name="Rectangle : coins arrondis 47">
            <a:extLst>
              <a:ext uri="{FF2B5EF4-FFF2-40B4-BE49-F238E27FC236}">
                <a16:creationId xmlns:a16="http://schemas.microsoft.com/office/drawing/2014/main" id="{52069AB4-0338-079A-194E-C198CB6F7D21}"/>
              </a:ext>
            </a:extLst>
          </p:cNvPr>
          <p:cNvSpPr/>
          <p:nvPr/>
        </p:nvSpPr>
        <p:spPr>
          <a:xfrm>
            <a:off x="6103273" y="2864941"/>
            <a:ext cx="1608094"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 avec coins arrondis en haut 48">
            <a:extLst>
              <a:ext uri="{FF2B5EF4-FFF2-40B4-BE49-F238E27FC236}">
                <a16:creationId xmlns:a16="http://schemas.microsoft.com/office/drawing/2014/main" id="{DFF0AD4E-E5E7-E8E4-F739-1CC752AE1611}"/>
              </a:ext>
            </a:extLst>
          </p:cNvPr>
          <p:cNvSpPr/>
          <p:nvPr/>
        </p:nvSpPr>
        <p:spPr>
          <a:xfrm rot="10800000">
            <a:off x="6121858" y="4090660"/>
            <a:ext cx="1608095" cy="417054"/>
          </a:xfrm>
          <a:prstGeom prst="round2Same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74350AC4-A192-266B-7189-42A37C8874BC}"/>
              </a:ext>
            </a:extLst>
          </p:cNvPr>
          <p:cNvSpPr txBox="1"/>
          <p:nvPr/>
        </p:nvSpPr>
        <p:spPr>
          <a:xfrm>
            <a:off x="6097387" y="4112498"/>
            <a:ext cx="1608094" cy="415498"/>
          </a:xfrm>
          <a:prstGeom prst="rect">
            <a:avLst/>
          </a:prstGeom>
          <a:noFill/>
        </p:spPr>
        <p:txBody>
          <a:bodyPr wrap="square" rtlCol="0">
            <a:spAutoFit/>
          </a:bodyPr>
          <a:lstStyle/>
          <a:p>
            <a:r>
              <a:rPr lang="en-US" sz="1050" dirty="0" err="1">
                <a:solidFill>
                  <a:schemeClr val="bg1"/>
                </a:solidFill>
                <a:latin typeface="Biome" panose="020B0604020202020204" pitchFamily="34" charset="0"/>
                <a:ea typeface="STHupo" panose="02010800040101010101" pitchFamily="2" charset="-122"/>
                <a:cs typeface="Biome" panose="020B0604020202020204" pitchFamily="34" charset="0"/>
              </a:rPr>
              <a:t>Ionising</a:t>
            </a:r>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 radiation, human health</a:t>
            </a:r>
          </a:p>
        </p:txBody>
      </p:sp>
      <p:pic>
        <p:nvPicPr>
          <p:cNvPr id="51" name="Graphique 50">
            <a:extLst>
              <a:ext uri="{FF2B5EF4-FFF2-40B4-BE49-F238E27FC236}">
                <a16:creationId xmlns:a16="http://schemas.microsoft.com/office/drawing/2014/main" id="{A12134B2-AFFD-2552-641C-70E97D1C697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503320" y="3072564"/>
            <a:ext cx="807999" cy="807999"/>
          </a:xfrm>
          <a:prstGeom prst="rect">
            <a:avLst/>
          </a:prstGeom>
        </p:spPr>
      </p:pic>
      <p:sp>
        <p:nvSpPr>
          <p:cNvPr id="52" name="Rectangle : coins arrondis 51">
            <a:extLst>
              <a:ext uri="{FF2B5EF4-FFF2-40B4-BE49-F238E27FC236}">
                <a16:creationId xmlns:a16="http://schemas.microsoft.com/office/drawing/2014/main" id="{EAFF51AD-C4E4-598A-D170-70455C17AF94}"/>
              </a:ext>
            </a:extLst>
          </p:cNvPr>
          <p:cNvSpPr/>
          <p:nvPr/>
        </p:nvSpPr>
        <p:spPr>
          <a:xfrm>
            <a:off x="9720076" y="2864941"/>
            <a:ext cx="1608094" cy="1654660"/>
          </a:xfrm>
          <a:prstGeom prst="roundRect">
            <a:avLst>
              <a:gd name="adj" fmla="val 6589"/>
            </a:avLst>
          </a:prstGeom>
          <a:solidFill>
            <a:schemeClr val="bg1"/>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 avec coins arrondis en haut 52">
            <a:extLst>
              <a:ext uri="{FF2B5EF4-FFF2-40B4-BE49-F238E27FC236}">
                <a16:creationId xmlns:a16="http://schemas.microsoft.com/office/drawing/2014/main" id="{C59E9C82-4A26-CD7D-E4D1-A8D464186054}"/>
              </a:ext>
            </a:extLst>
          </p:cNvPr>
          <p:cNvSpPr/>
          <p:nvPr/>
        </p:nvSpPr>
        <p:spPr>
          <a:xfrm rot="10800000">
            <a:off x="9738661" y="4090660"/>
            <a:ext cx="1608095" cy="417054"/>
          </a:xfrm>
          <a:prstGeom prst="round2Same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4B274876-5F99-D672-A1DA-068C7D37D063}"/>
              </a:ext>
            </a:extLst>
          </p:cNvPr>
          <p:cNvSpPr txBox="1"/>
          <p:nvPr/>
        </p:nvSpPr>
        <p:spPr>
          <a:xfrm>
            <a:off x="9714192" y="4105490"/>
            <a:ext cx="1296240"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Eutrophication, marine</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55" name="Graphique 54" descr="Corail avec un remplissage uni">
            <a:extLst>
              <a:ext uri="{FF2B5EF4-FFF2-40B4-BE49-F238E27FC236}">
                <a16:creationId xmlns:a16="http://schemas.microsoft.com/office/drawing/2014/main" id="{2AB3C77D-28B6-7F3E-08F5-9DD983EB298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54216" y="3014518"/>
            <a:ext cx="914400" cy="914400"/>
          </a:xfrm>
          <a:prstGeom prst="rect">
            <a:avLst/>
          </a:prstGeom>
        </p:spPr>
      </p:pic>
      <p:sp>
        <p:nvSpPr>
          <p:cNvPr id="56" name="Rectangle : coins arrondis 55">
            <a:extLst>
              <a:ext uri="{FF2B5EF4-FFF2-40B4-BE49-F238E27FC236}">
                <a16:creationId xmlns:a16="http://schemas.microsoft.com/office/drawing/2014/main" id="{18A4AB4E-D999-5604-C206-F07F973E8D38}"/>
              </a:ext>
            </a:extLst>
          </p:cNvPr>
          <p:cNvSpPr/>
          <p:nvPr/>
        </p:nvSpPr>
        <p:spPr>
          <a:xfrm>
            <a:off x="7927254"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 avec coins arrondis en haut 56">
            <a:extLst>
              <a:ext uri="{FF2B5EF4-FFF2-40B4-BE49-F238E27FC236}">
                <a16:creationId xmlns:a16="http://schemas.microsoft.com/office/drawing/2014/main" id="{1DB1ED5D-9123-248C-565D-A4088E142F1A}"/>
              </a:ext>
            </a:extLst>
          </p:cNvPr>
          <p:cNvSpPr/>
          <p:nvPr/>
        </p:nvSpPr>
        <p:spPr>
          <a:xfrm rot="10800000">
            <a:off x="7945839"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BC92C523-1EFF-6E39-261A-4C6E5DC97C25}"/>
              </a:ext>
            </a:extLst>
          </p:cNvPr>
          <p:cNvSpPr txBox="1"/>
          <p:nvPr/>
        </p:nvSpPr>
        <p:spPr>
          <a:xfrm>
            <a:off x="7908795" y="4112498"/>
            <a:ext cx="1323294"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freshwater</a:t>
            </a:r>
          </a:p>
        </p:txBody>
      </p:sp>
      <p:pic>
        <p:nvPicPr>
          <p:cNvPr id="59" name="Graphique 58" descr="Algues marines avec un remplissage uni">
            <a:extLst>
              <a:ext uri="{FF2B5EF4-FFF2-40B4-BE49-F238E27FC236}">
                <a16:creationId xmlns:a16="http://schemas.microsoft.com/office/drawing/2014/main" id="{FD4C033D-0A97-49D0-EA41-0514657B1F2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62173" y="3020601"/>
            <a:ext cx="914400" cy="914400"/>
          </a:xfrm>
          <a:prstGeom prst="rect">
            <a:avLst/>
          </a:prstGeom>
        </p:spPr>
      </p:pic>
      <p:sp>
        <p:nvSpPr>
          <p:cNvPr id="60" name="Rectangle : coins arrondis 59">
            <a:extLst>
              <a:ext uri="{FF2B5EF4-FFF2-40B4-BE49-F238E27FC236}">
                <a16:creationId xmlns:a16="http://schemas.microsoft.com/office/drawing/2014/main" id="{9DC5772E-7650-9E61-07C5-802AE0989D57}"/>
              </a:ext>
            </a:extLst>
          </p:cNvPr>
          <p:cNvSpPr/>
          <p:nvPr/>
        </p:nvSpPr>
        <p:spPr>
          <a:xfrm>
            <a:off x="4309227" y="4738126"/>
            <a:ext cx="1608094" cy="1654660"/>
          </a:xfrm>
          <a:prstGeom prst="roundRect">
            <a:avLst>
              <a:gd name="adj" fmla="val 6589"/>
            </a:avLst>
          </a:prstGeom>
          <a:solidFill>
            <a:schemeClr val="bg1"/>
          </a:solidFill>
          <a:ln w="38100">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 avec coins arrondis en haut 60">
            <a:extLst>
              <a:ext uri="{FF2B5EF4-FFF2-40B4-BE49-F238E27FC236}">
                <a16:creationId xmlns:a16="http://schemas.microsoft.com/office/drawing/2014/main" id="{02B708E5-B0F0-0BEF-4274-8ADDFD7DBCAA}"/>
              </a:ext>
            </a:extLst>
          </p:cNvPr>
          <p:cNvSpPr/>
          <p:nvPr/>
        </p:nvSpPr>
        <p:spPr>
          <a:xfrm rot="10800000">
            <a:off x="4327812" y="5963845"/>
            <a:ext cx="1608095" cy="417054"/>
          </a:xfrm>
          <a:prstGeom prst="round2Same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a:extLst>
              <a:ext uri="{FF2B5EF4-FFF2-40B4-BE49-F238E27FC236}">
                <a16:creationId xmlns:a16="http://schemas.microsoft.com/office/drawing/2014/main" id="{8C908C1C-095B-61C9-B97E-C88D127C72CD}"/>
              </a:ext>
            </a:extLst>
          </p:cNvPr>
          <p:cNvSpPr txBox="1"/>
          <p:nvPr/>
        </p:nvSpPr>
        <p:spPr>
          <a:xfrm>
            <a:off x="4303216" y="5980259"/>
            <a:ext cx="1471785"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non-cancer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sp>
        <p:nvSpPr>
          <p:cNvPr id="63" name="Rectangle : coins arrondis 62">
            <a:extLst>
              <a:ext uri="{FF2B5EF4-FFF2-40B4-BE49-F238E27FC236}">
                <a16:creationId xmlns:a16="http://schemas.microsoft.com/office/drawing/2014/main" id="{6F0BEA14-8137-D787-3E9E-27F80CF25252}"/>
              </a:ext>
            </a:extLst>
          </p:cNvPr>
          <p:cNvSpPr/>
          <p:nvPr/>
        </p:nvSpPr>
        <p:spPr>
          <a:xfrm>
            <a:off x="6114624" y="4738126"/>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 avec coins arrondis en haut 63">
            <a:extLst>
              <a:ext uri="{FF2B5EF4-FFF2-40B4-BE49-F238E27FC236}">
                <a16:creationId xmlns:a16="http://schemas.microsoft.com/office/drawing/2014/main" id="{39BB8BC4-4440-06C0-415F-16E5D84DB336}"/>
              </a:ext>
            </a:extLst>
          </p:cNvPr>
          <p:cNvSpPr/>
          <p:nvPr/>
        </p:nvSpPr>
        <p:spPr>
          <a:xfrm rot="10800000">
            <a:off x="6133209" y="5963845"/>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a:extLst>
              <a:ext uri="{FF2B5EF4-FFF2-40B4-BE49-F238E27FC236}">
                <a16:creationId xmlns:a16="http://schemas.microsoft.com/office/drawing/2014/main" id="{8A33EDB5-357B-BDD3-521E-64464671E854}"/>
              </a:ext>
            </a:extLst>
          </p:cNvPr>
          <p:cNvSpPr txBox="1"/>
          <p:nvPr/>
        </p:nvSpPr>
        <p:spPr>
          <a:xfrm>
            <a:off x="6103737" y="5980259"/>
            <a:ext cx="1286599" cy="415498"/>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Eutrophication, terrestrial</a:t>
            </a:r>
          </a:p>
        </p:txBody>
      </p:sp>
      <p:pic>
        <p:nvPicPr>
          <p:cNvPr id="66" name="Graphique 65">
            <a:extLst>
              <a:ext uri="{FF2B5EF4-FFF2-40B4-BE49-F238E27FC236}">
                <a16:creationId xmlns:a16="http://schemas.microsoft.com/office/drawing/2014/main" id="{F2A70858-F1B7-7857-357E-117A2320633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434471" y="5006869"/>
            <a:ext cx="968400" cy="774720"/>
          </a:xfrm>
          <a:prstGeom prst="rect">
            <a:avLst/>
          </a:prstGeom>
        </p:spPr>
      </p:pic>
      <p:sp>
        <p:nvSpPr>
          <p:cNvPr id="67" name="Rectangle : coins arrondis 66">
            <a:extLst>
              <a:ext uri="{FF2B5EF4-FFF2-40B4-BE49-F238E27FC236}">
                <a16:creationId xmlns:a16="http://schemas.microsoft.com/office/drawing/2014/main" id="{427D4CB3-C369-1778-8B48-4512DB4A6C4B}"/>
              </a:ext>
            </a:extLst>
          </p:cNvPr>
          <p:cNvSpPr/>
          <p:nvPr/>
        </p:nvSpPr>
        <p:spPr>
          <a:xfrm>
            <a:off x="712232" y="2864941"/>
            <a:ext cx="1608094"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 avec coins arrondis en haut 67">
            <a:extLst>
              <a:ext uri="{FF2B5EF4-FFF2-40B4-BE49-F238E27FC236}">
                <a16:creationId xmlns:a16="http://schemas.microsoft.com/office/drawing/2014/main" id="{25D7B7CE-3B58-282C-2FCE-B7EFF3F7FA3F}"/>
              </a:ext>
            </a:extLst>
          </p:cNvPr>
          <p:cNvSpPr/>
          <p:nvPr/>
        </p:nvSpPr>
        <p:spPr>
          <a:xfrm rot="10800000">
            <a:off x="730817" y="4090660"/>
            <a:ext cx="1608095" cy="417054"/>
          </a:xfrm>
          <a:prstGeom prst="round2Same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ZoneTexte 68">
            <a:extLst>
              <a:ext uri="{FF2B5EF4-FFF2-40B4-BE49-F238E27FC236}">
                <a16:creationId xmlns:a16="http://schemas.microsoft.com/office/drawing/2014/main" id="{D5AF92B0-B40F-72DC-9775-5B966230F734}"/>
              </a:ext>
            </a:extLst>
          </p:cNvPr>
          <p:cNvSpPr txBox="1"/>
          <p:nvPr/>
        </p:nvSpPr>
        <p:spPr>
          <a:xfrm>
            <a:off x="693650" y="4161910"/>
            <a:ext cx="921282" cy="253916"/>
          </a:xfrm>
          <a:prstGeom prst="rect">
            <a:avLst/>
          </a:prstGeom>
          <a:noFill/>
        </p:spPr>
        <p:txBody>
          <a:bodyPr wrap="square" rtlCol="0">
            <a:spAutoFit/>
          </a:bodyPr>
          <a:lstStyle/>
          <a:p>
            <a:r>
              <a:rPr lang="en-US" sz="1050" dirty="0">
                <a:solidFill>
                  <a:schemeClr val="bg1"/>
                </a:solidFill>
                <a:latin typeface="Biome" panose="020B0604020202020204" pitchFamily="34" charset="0"/>
                <a:ea typeface="STHupo" panose="02010800040101010101" pitchFamily="2" charset="-122"/>
                <a:cs typeface="Biome" panose="020B0604020202020204" pitchFamily="34" charset="0"/>
              </a:rPr>
              <a:t>Land use</a:t>
            </a:r>
          </a:p>
        </p:txBody>
      </p:sp>
      <p:grpSp>
        <p:nvGrpSpPr>
          <p:cNvPr id="70" name="Groupe 69">
            <a:extLst>
              <a:ext uri="{FF2B5EF4-FFF2-40B4-BE49-F238E27FC236}">
                <a16:creationId xmlns:a16="http://schemas.microsoft.com/office/drawing/2014/main" id="{DD9A3A88-5074-A38A-5AA5-72E774814618}"/>
              </a:ext>
            </a:extLst>
          </p:cNvPr>
          <p:cNvGrpSpPr/>
          <p:nvPr/>
        </p:nvGrpSpPr>
        <p:grpSpPr>
          <a:xfrm>
            <a:off x="761805" y="3304334"/>
            <a:ext cx="1512000" cy="762204"/>
            <a:chOff x="790661" y="3514546"/>
            <a:chExt cx="1343794" cy="715515"/>
          </a:xfrm>
          <a:solidFill>
            <a:schemeClr val="accent6">
              <a:lumMod val="75000"/>
            </a:schemeClr>
          </a:solidFill>
        </p:grpSpPr>
        <p:sp>
          <p:nvSpPr>
            <p:cNvPr id="71" name="Forme libre 220">
              <a:extLst>
                <a:ext uri="{FF2B5EF4-FFF2-40B4-BE49-F238E27FC236}">
                  <a16:creationId xmlns:a16="http://schemas.microsoft.com/office/drawing/2014/main" id="{FDBA392E-F96A-B772-ED23-16F5F282EA89}"/>
                </a:ext>
              </a:extLst>
            </p:cNvPr>
            <p:cNvSpPr/>
            <p:nvPr/>
          </p:nvSpPr>
          <p:spPr>
            <a:xfrm>
              <a:off x="1242973" y="3998795"/>
              <a:ext cx="891482" cy="231266"/>
            </a:xfrm>
            <a:custGeom>
              <a:avLst/>
              <a:gdLst>
                <a:gd name="connsiteX0" fmla="*/ 27392 w 891482"/>
                <a:gd name="connsiteY0" fmla="*/ 220058 h 231266"/>
                <a:gd name="connsiteX1" fmla="*/ 0 w 891482"/>
                <a:gd name="connsiteY1" fmla="*/ 231267 h 231266"/>
                <a:gd name="connsiteX2" fmla="*/ 377778 w 891482"/>
                <a:gd name="connsiteY2" fmla="*/ 231267 h 231266"/>
                <a:gd name="connsiteX3" fmla="*/ 379137 w 891482"/>
                <a:gd name="connsiteY3" fmla="*/ 230873 h 231266"/>
                <a:gd name="connsiteX4" fmla="*/ 885029 w 891482"/>
                <a:gd name="connsiteY4" fmla="*/ 123694 h 231266"/>
                <a:gd name="connsiteX5" fmla="*/ 891482 w 891482"/>
                <a:gd name="connsiteY5" fmla="*/ 122824 h 231266"/>
                <a:gd name="connsiteX6" fmla="*/ 891482 w 891482"/>
                <a:gd name="connsiteY6" fmla="*/ 0 h 231266"/>
                <a:gd name="connsiteX7" fmla="*/ 882451 w 891482"/>
                <a:gd name="connsiteY7" fmla="*/ 1085 h 231266"/>
                <a:gd name="connsiteX8" fmla="*/ 27392 w 891482"/>
                <a:gd name="connsiteY8" fmla="*/ 220058 h 23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482" h="231266">
                  <a:moveTo>
                    <a:pt x="27392" y="220058"/>
                  </a:moveTo>
                  <a:lnTo>
                    <a:pt x="0" y="231267"/>
                  </a:lnTo>
                  <a:lnTo>
                    <a:pt x="377778" y="231267"/>
                  </a:lnTo>
                  <a:lnTo>
                    <a:pt x="379137" y="230873"/>
                  </a:lnTo>
                  <a:cubicBezTo>
                    <a:pt x="542871" y="182842"/>
                    <a:pt x="712283" y="146950"/>
                    <a:pt x="885029" y="123694"/>
                  </a:cubicBezTo>
                  <a:lnTo>
                    <a:pt x="891482" y="122824"/>
                  </a:lnTo>
                  <a:lnTo>
                    <a:pt x="891482" y="0"/>
                  </a:lnTo>
                  <a:lnTo>
                    <a:pt x="882451" y="1085"/>
                  </a:lnTo>
                  <a:cubicBezTo>
                    <a:pt x="583302" y="36796"/>
                    <a:pt x="294213" y="110829"/>
                    <a:pt x="27392" y="220058"/>
                  </a:cubicBezTo>
                  <a:close/>
                </a:path>
              </a:pathLst>
            </a:custGeom>
            <a:grpFill/>
            <a:ln w="15577" cap="flat">
              <a:noFill/>
              <a:prstDash val="solid"/>
              <a:miter/>
            </a:ln>
          </p:spPr>
          <p:txBody>
            <a:bodyPr rtlCol="0" anchor="ctr"/>
            <a:lstStyle/>
            <a:p>
              <a:endParaRPr lang="fr-FR"/>
            </a:p>
          </p:txBody>
        </p:sp>
        <p:sp>
          <p:nvSpPr>
            <p:cNvPr id="72" name="Forme libre 221">
              <a:extLst>
                <a:ext uri="{FF2B5EF4-FFF2-40B4-BE49-F238E27FC236}">
                  <a16:creationId xmlns:a16="http://schemas.microsoft.com/office/drawing/2014/main" id="{1B64C175-34EF-0371-0749-34C99737AD0D}"/>
                </a:ext>
              </a:extLst>
            </p:cNvPr>
            <p:cNvSpPr/>
            <p:nvPr/>
          </p:nvSpPr>
          <p:spPr>
            <a:xfrm>
              <a:off x="1710332" y="4145838"/>
              <a:ext cx="424123" cy="84223"/>
            </a:xfrm>
            <a:custGeom>
              <a:avLst/>
              <a:gdLst>
                <a:gd name="connsiteX0" fmla="*/ 46236 w 424123"/>
                <a:gd name="connsiteY0" fmla="*/ 72597 h 84223"/>
                <a:gd name="connsiteX1" fmla="*/ 0 w 424123"/>
                <a:gd name="connsiteY1" fmla="*/ 84224 h 84223"/>
                <a:gd name="connsiteX2" fmla="*/ 424123 w 424123"/>
                <a:gd name="connsiteY2" fmla="*/ 84224 h 84223"/>
                <a:gd name="connsiteX3" fmla="*/ 424123 w 424123"/>
                <a:gd name="connsiteY3" fmla="*/ 0 h 84223"/>
                <a:gd name="connsiteX4" fmla="*/ 414936 w 424123"/>
                <a:gd name="connsiteY4" fmla="*/ 1192 h 84223"/>
                <a:gd name="connsiteX5" fmla="*/ 46236 w 424123"/>
                <a:gd name="connsiteY5" fmla="*/ 72597 h 8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23" h="84223">
                  <a:moveTo>
                    <a:pt x="46236" y="72597"/>
                  </a:moveTo>
                  <a:lnTo>
                    <a:pt x="0" y="84224"/>
                  </a:lnTo>
                  <a:lnTo>
                    <a:pt x="424123" y="84224"/>
                  </a:lnTo>
                  <a:lnTo>
                    <a:pt x="424123" y="0"/>
                  </a:lnTo>
                  <a:lnTo>
                    <a:pt x="414936" y="1192"/>
                  </a:lnTo>
                  <a:cubicBezTo>
                    <a:pt x="289994" y="18370"/>
                    <a:pt x="166791" y="42230"/>
                    <a:pt x="46236" y="72597"/>
                  </a:cubicBezTo>
                  <a:close/>
                </a:path>
              </a:pathLst>
            </a:custGeom>
            <a:grpFill/>
            <a:ln w="15577" cap="flat">
              <a:noFill/>
              <a:prstDash val="solid"/>
              <a:miter/>
            </a:ln>
          </p:spPr>
          <p:txBody>
            <a:bodyPr rtlCol="0" anchor="ctr"/>
            <a:lstStyle/>
            <a:p>
              <a:endParaRPr lang="fr-FR"/>
            </a:p>
          </p:txBody>
        </p:sp>
        <p:sp>
          <p:nvSpPr>
            <p:cNvPr id="73" name="Forme libre 222">
              <a:extLst>
                <a:ext uri="{FF2B5EF4-FFF2-40B4-BE49-F238E27FC236}">
                  <a16:creationId xmlns:a16="http://schemas.microsoft.com/office/drawing/2014/main" id="{40A18348-EBD3-7067-3D39-FDA41800B0CC}"/>
                </a:ext>
              </a:extLst>
            </p:cNvPr>
            <p:cNvSpPr/>
            <p:nvPr/>
          </p:nvSpPr>
          <p:spPr>
            <a:xfrm>
              <a:off x="880008" y="3638909"/>
              <a:ext cx="1254447" cy="591105"/>
            </a:xfrm>
            <a:custGeom>
              <a:avLst/>
              <a:gdLst>
                <a:gd name="connsiteX0" fmla="*/ 1245603 w 1254447"/>
                <a:gd name="connsiteY0" fmla="*/ 210876 h 591105"/>
                <a:gd name="connsiteX1" fmla="*/ 1051316 w 1254447"/>
                <a:gd name="connsiteY1" fmla="*/ 236382 h 591105"/>
                <a:gd name="connsiteX2" fmla="*/ 1051316 w 1254447"/>
                <a:gd name="connsiteY2" fmla="*/ 172419 h 591105"/>
                <a:gd name="connsiteX3" fmla="*/ 1128303 w 1254447"/>
                <a:gd name="connsiteY3" fmla="*/ 153339 h 591105"/>
                <a:gd name="connsiteX4" fmla="*/ 1152428 w 1254447"/>
                <a:gd name="connsiteY4" fmla="*/ 89757 h 591105"/>
                <a:gd name="connsiteX5" fmla="*/ 1068238 w 1254447"/>
                <a:gd name="connsiteY5" fmla="*/ 105748 h 591105"/>
                <a:gd name="connsiteX6" fmla="*/ 1051316 w 1254447"/>
                <a:gd name="connsiteY6" fmla="*/ 125221 h 591105"/>
                <a:gd name="connsiteX7" fmla="*/ 1051316 w 1254447"/>
                <a:gd name="connsiteY7" fmla="*/ 108252 h 591105"/>
                <a:gd name="connsiteX8" fmla="*/ 1079676 w 1254447"/>
                <a:gd name="connsiteY8" fmla="*/ 61746 h 591105"/>
                <a:gd name="connsiteX9" fmla="*/ 1036331 w 1254447"/>
                <a:gd name="connsiteY9" fmla="*/ 0 h 591105"/>
                <a:gd name="connsiteX10" fmla="*/ 992986 w 1254447"/>
                <a:gd name="connsiteY10" fmla="*/ 61734 h 591105"/>
                <a:gd name="connsiteX11" fmla="*/ 1020065 w 1254447"/>
                <a:gd name="connsiteY11" fmla="*/ 107215 h 591105"/>
                <a:gd name="connsiteX12" fmla="*/ 1020065 w 1254447"/>
                <a:gd name="connsiteY12" fmla="*/ 107215 h 591105"/>
                <a:gd name="connsiteX13" fmla="*/ 1020065 w 1254447"/>
                <a:gd name="connsiteY13" fmla="*/ 125221 h 591105"/>
                <a:gd name="connsiteX14" fmla="*/ 1003142 w 1254447"/>
                <a:gd name="connsiteY14" fmla="*/ 105748 h 591105"/>
                <a:gd name="connsiteX15" fmla="*/ 918952 w 1254447"/>
                <a:gd name="connsiteY15" fmla="*/ 89852 h 591105"/>
                <a:gd name="connsiteX16" fmla="*/ 943078 w 1254447"/>
                <a:gd name="connsiteY16" fmla="*/ 153435 h 591105"/>
                <a:gd name="connsiteX17" fmla="*/ 1020065 w 1254447"/>
                <a:gd name="connsiteY17" fmla="*/ 172419 h 591105"/>
                <a:gd name="connsiteX18" fmla="*/ 1020065 w 1254447"/>
                <a:gd name="connsiteY18" fmla="*/ 241391 h 591105"/>
                <a:gd name="connsiteX19" fmla="*/ 19876 w 1254447"/>
                <a:gd name="connsiteY19" fmla="*/ 580290 h 591105"/>
                <a:gd name="connsiteX20" fmla="*/ 0 w 1254447"/>
                <a:gd name="connsiteY20" fmla="*/ 591105 h 591105"/>
                <a:gd name="connsiteX21" fmla="*/ 299854 w 1254447"/>
                <a:gd name="connsiteY21" fmla="*/ 591105 h 591105"/>
                <a:gd name="connsiteX22" fmla="*/ 301666 w 1254447"/>
                <a:gd name="connsiteY22" fmla="*/ 590306 h 591105"/>
                <a:gd name="connsiteX23" fmla="*/ 1247822 w 1254447"/>
                <a:gd name="connsiteY23" fmla="*/ 336645 h 591105"/>
                <a:gd name="connsiteX24" fmla="*/ 1254447 w 1254447"/>
                <a:gd name="connsiteY24" fmla="*/ 335870 h 591105"/>
                <a:gd name="connsiteX25" fmla="*/ 1254447 w 1254447"/>
                <a:gd name="connsiteY25" fmla="*/ 209981 h 59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4447" h="591105">
                  <a:moveTo>
                    <a:pt x="1245603" y="210876"/>
                  </a:moveTo>
                  <a:cubicBezTo>
                    <a:pt x="1180414" y="217494"/>
                    <a:pt x="1115646" y="226163"/>
                    <a:pt x="1051316" y="236382"/>
                  </a:cubicBezTo>
                  <a:lnTo>
                    <a:pt x="1051316" y="172419"/>
                  </a:lnTo>
                  <a:cubicBezTo>
                    <a:pt x="1069801" y="172097"/>
                    <a:pt x="1106552" y="169342"/>
                    <a:pt x="1128303" y="153339"/>
                  </a:cubicBezTo>
                  <a:cubicBezTo>
                    <a:pt x="1158225" y="131398"/>
                    <a:pt x="1152428" y="89757"/>
                    <a:pt x="1152428" y="89757"/>
                  </a:cubicBezTo>
                  <a:cubicBezTo>
                    <a:pt x="1152428" y="89757"/>
                    <a:pt x="1098192" y="83795"/>
                    <a:pt x="1068238" y="105748"/>
                  </a:cubicBezTo>
                  <a:cubicBezTo>
                    <a:pt x="1060950" y="111312"/>
                    <a:pt x="1055197" y="117934"/>
                    <a:pt x="1051316" y="125221"/>
                  </a:cubicBezTo>
                  <a:lnTo>
                    <a:pt x="1051316" y="108252"/>
                  </a:lnTo>
                  <a:cubicBezTo>
                    <a:pt x="1067829" y="95879"/>
                    <a:pt x="1077906" y="79356"/>
                    <a:pt x="1079676" y="61746"/>
                  </a:cubicBezTo>
                  <a:cubicBezTo>
                    <a:pt x="1079676" y="30074"/>
                    <a:pt x="1036331" y="0"/>
                    <a:pt x="1036331" y="0"/>
                  </a:cubicBezTo>
                  <a:cubicBezTo>
                    <a:pt x="1036331" y="0"/>
                    <a:pt x="992986" y="30074"/>
                    <a:pt x="992986" y="61734"/>
                  </a:cubicBezTo>
                  <a:cubicBezTo>
                    <a:pt x="994609" y="78874"/>
                    <a:pt x="1004214" y="95007"/>
                    <a:pt x="1020065" y="107215"/>
                  </a:cubicBezTo>
                  <a:lnTo>
                    <a:pt x="1020065" y="107215"/>
                  </a:lnTo>
                  <a:lnTo>
                    <a:pt x="1020065" y="125221"/>
                  </a:lnTo>
                  <a:cubicBezTo>
                    <a:pt x="1016183" y="117934"/>
                    <a:pt x="1010430" y="111312"/>
                    <a:pt x="1003142" y="105748"/>
                  </a:cubicBezTo>
                  <a:cubicBezTo>
                    <a:pt x="973235" y="83795"/>
                    <a:pt x="918952" y="89852"/>
                    <a:pt x="918952" y="89852"/>
                  </a:cubicBezTo>
                  <a:cubicBezTo>
                    <a:pt x="918952" y="89852"/>
                    <a:pt x="913155" y="131493"/>
                    <a:pt x="943078" y="153435"/>
                  </a:cubicBezTo>
                  <a:cubicBezTo>
                    <a:pt x="964828" y="169390"/>
                    <a:pt x="1001580" y="172144"/>
                    <a:pt x="1020065" y="172419"/>
                  </a:cubicBezTo>
                  <a:lnTo>
                    <a:pt x="1020065" y="241391"/>
                  </a:lnTo>
                  <a:cubicBezTo>
                    <a:pt x="660233" y="301959"/>
                    <a:pt x="320071" y="417216"/>
                    <a:pt x="19876" y="580290"/>
                  </a:cubicBezTo>
                  <a:lnTo>
                    <a:pt x="0" y="591105"/>
                  </a:lnTo>
                  <a:lnTo>
                    <a:pt x="299854" y="591105"/>
                  </a:lnTo>
                  <a:lnTo>
                    <a:pt x="301666" y="590306"/>
                  </a:lnTo>
                  <a:cubicBezTo>
                    <a:pt x="593682" y="461661"/>
                    <a:pt x="914538" y="375641"/>
                    <a:pt x="1247822" y="336645"/>
                  </a:cubicBezTo>
                  <a:lnTo>
                    <a:pt x="1254447" y="335870"/>
                  </a:lnTo>
                  <a:lnTo>
                    <a:pt x="1254447" y="209981"/>
                  </a:lnTo>
                  <a:close/>
                </a:path>
              </a:pathLst>
            </a:custGeom>
            <a:grpFill/>
            <a:ln w="15577" cap="flat">
              <a:noFill/>
              <a:prstDash val="solid"/>
              <a:miter/>
            </a:ln>
          </p:spPr>
          <p:txBody>
            <a:bodyPr rtlCol="0" anchor="ctr"/>
            <a:lstStyle/>
            <a:p>
              <a:endParaRPr lang="fr-FR"/>
            </a:p>
          </p:txBody>
        </p:sp>
        <p:sp>
          <p:nvSpPr>
            <p:cNvPr id="74" name="Forme libre 224">
              <a:extLst>
                <a:ext uri="{FF2B5EF4-FFF2-40B4-BE49-F238E27FC236}">
                  <a16:creationId xmlns:a16="http://schemas.microsoft.com/office/drawing/2014/main" id="{32C7AC3E-D737-710F-99F5-DCAA97380657}"/>
                </a:ext>
              </a:extLst>
            </p:cNvPr>
            <p:cNvSpPr/>
            <p:nvPr/>
          </p:nvSpPr>
          <p:spPr>
            <a:xfrm>
              <a:off x="790739" y="4150548"/>
              <a:ext cx="132269" cy="79513"/>
            </a:xfrm>
            <a:custGeom>
              <a:avLst/>
              <a:gdLst>
                <a:gd name="connsiteX0" fmla="*/ 132270 w 132269"/>
                <a:gd name="connsiteY0" fmla="*/ 12163 h 79513"/>
                <a:gd name="connsiteX1" fmla="*/ 112504 w 132269"/>
                <a:gd name="connsiteY1" fmla="*/ 10041 h 79513"/>
                <a:gd name="connsiteX2" fmla="*/ 0 w 132269"/>
                <a:gd name="connsiteY2" fmla="*/ 0 h 79513"/>
                <a:gd name="connsiteX3" fmla="*/ 0 w 132269"/>
                <a:gd name="connsiteY3" fmla="*/ 79514 h 79513"/>
                <a:gd name="connsiteX4" fmla="*/ 11266 w 132269"/>
                <a:gd name="connsiteY4" fmla="*/ 79514 h 79513"/>
                <a:gd name="connsiteX5" fmla="*/ 13360 w 132269"/>
                <a:gd name="connsiteY5" fmla="*/ 78321 h 79513"/>
                <a:gd name="connsiteX6" fmla="*/ 115926 w 132269"/>
                <a:gd name="connsiteY6" fmla="*/ 20880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69" h="79513">
                  <a:moveTo>
                    <a:pt x="132270" y="12163"/>
                  </a:moveTo>
                  <a:lnTo>
                    <a:pt x="112504" y="10041"/>
                  </a:lnTo>
                  <a:cubicBezTo>
                    <a:pt x="78534" y="6392"/>
                    <a:pt x="42439" y="3184"/>
                    <a:pt x="0" y="0"/>
                  </a:cubicBezTo>
                  <a:lnTo>
                    <a:pt x="0" y="79514"/>
                  </a:lnTo>
                  <a:lnTo>
                    <a:pt x="11266" y="79514"/>
                  </a:lnTo>
                  <a:lnTo>
                    <a:pt x="13360" y="78321"/>
                  </a:lnTo>
                  <a:cubicBezTo>
                    <a:pt x="53049" y="55152"/>
                    <a:pt x="85643" y="36895"/>
                    <a:pt x="115926" y="20880"/>
                  </a:cubicBezTo>
                  <a:close/>
                </a:path>
              </a:pathLst>
            </a:custGeom>
            <a:grpFill/>
            <a:ln w="15577" cap="flat">
              <a:noFill/>
              <a:prstDash val="solid"/>
              <a:miter/>
            </a:ln>
          </p:spPr>
          <p:txBody>
            <a:bodyPr rtlCol="0" anchor="ctr"/>
            <a:lstStyle/>
            <a:p>
              <a:endParaRPr lang="fr-FR"/>
            </a:p>
          </p:txBody>
        </p:sp>
        <p:sp>
          <p:nvSpPr>
            <p:cNvPr id="75" name="Forme libre 225">
              <a:extLst>
                <a:ext uri="{FF2B5EF4-FFF2-40B4-BE49-F238E27FC236}">
                  <a16:creationId xmlns:a16="http://schemas.microsoft.com/office/drawing/2014/main" id="{380EABC0-4A1B-4EE1-F693-FC8D8712D190}"/>
                </a:ext>
              </a:extLst>
            </p:cNvPr>
            <p:cNvSpPr/>
            <p:nvPr/>
          </p:nvSpPr>
          <p:spPr>
            <a:xfrm>
              <a:off x="790661" y="3867170"/>
              <a:ext cx="593378" cy="174445"/>
            </a:xfrm>
            <a:custGeom>
              <a:avLst/>
              <a:gdLst>
                <a:gd name="connsiteX0" fmla="*/ 395138 w 593378"/>
                <a:gd name="connsiteY0" fmla="*/ 174446 h 174445"/>
                <a:gd name="connsiteX1" fmla="*/ 397825 w 593378"/>
                <a:gd name="connsiteY1" fmla="*/ 173361 h 174445"/>
                <a:gd name="connsiteX2" fmla="*/ 574972 w 593378"/>
                <a:gd name="connsiteY2" fmla="*/ 107847 h 174445"/>
                <a:gd name="connsiteX3" fmla="*/ 593379 w 593378"/>
                <a:gd name="connsiteY3" fmla="*/ 101658 h 174445"/>
                <a:gd name="connsiteX4" fmla="*/ 574331 w 593378"/>
                <a:gd name="connsiteY4" fmla="*/ 96792 h 174445"/>
                <a:gd name="connsiteX5" fmla="*/ 0 w 593378"/>
                <a:gd name="connsiteY5" fmla="*/ 0 h 174445"/>
                <a:gd name="connsiteX6" fmla="*/ 0 w 593378"/>
                <a:gd name="connsiteY6" fmla="*/ 118913 h 174445"/>
                <a:gd name="connsiteX7" fmla="*/ 392200 w 593378"/>
                <a:gd name="connsiteY7" fmla="*/ 173862 h 17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378" h="174445">
                  <a:moveTo>
                    <a:pt x="395138" y="174446"/>
                  </a:moveTo>
                  <a:lnTo>
                    <a:pt x="397825" y="173361"/>
                  </a:lnTo>
                  <a:cubicBezTo>
                    <a:pt x="455765" y="149953"/>
                    <a:pt x="515361" y="127916"/>
                    <a:pt x="574972" y="107847"/>
                  </a:cubicBezTo>
                  <a:lnTo>
                    <a:pt x="593379" y="101658"/>
                  </a:lnTo>
                  <a:lnTo>
                    <a:pt x="574331" y="96792"/>
                  </a:lnTo>
                  <a:cubicBezTo>
                    <a:pt x="388000" y="48876"/>
                    <a:pt x="195444" y="16424"/>
                    <a:pt x="0" y="0"/>
                  </a:cubicBezTo>
                  <a:lnTo>
                    <a:pt x="0" y="118913"/>
                  </a:lnTo>
                  <a:cubicBezTo>
                    <a:pt x="132290" y="130034"/>
                    <a:pt x="263362" y="148398"/>
                    <a:pt x="392200" y="173862"/>
                  </a:cubicBezTo>
                  <a:close/>
                </a:path>
              </a:pathLst>
            </a:custGeom>
            <a:grpFill/>
            <a:ln w="15577" cap="flat">
              <a:noFill/>
              <a:prstDash val="solid"/>
              <a:miter/>
            </a:ln>
          </p:spPr>
          <p:txBody>
            <a:bodyPr rtlCol="0" anchor="ctr"/>
            <a:lstStyle/>
            <a:p>
              <a:endParaRPr lang="fr-FR"/>
            </a:p>
          </p:txBody>
        </p:sp>
        <p:sp>
          <p:nvSpPr>
            <p:cNvPr id="76" name="Forme libre 226">
              <a:extLst>
                <a:ext uri="{FF2B5EF4-FFF2-40B4-BE49-F238E27FC236}">
                  <a16:creationId xmlns:a16="http://schemas.microsoft.com/office/drawing/2014/main" id="{D935015D-5866-5EE1-8818-54C205EC3293}"/>
                </a:ext>
              </a:extLst>
            </p:cNvPr>
            <p:cNvSpPr/>
            <p:nvPr/>
          </p:nvSpPr>
          <p:spPr>
            <a:xfrm>
              <a:off x="790661" y="3514546"/>
              <a:ext cx="850949" cy="440723"/>
            </a:xfrm>
            <a:custGeom>
              <a:avLst/>
              <a:gdLst>
                <a:gd name="connsiteX0" fmla="*/ 265634 w 850949"/>
                <a:gd name="connsiteY0" fmla="*/ 172466 h 440723"/>
                <a:gd name="connsiteX1" fmla="*/ 265634 w 850949"/>
                <a:gd name="connsiteY1" fmla="*/ 237682 h 440723"/>
                <a:gd name="connsiteX2" fmla="*/ 0 w 850949"/>
                <a:gd name="connsiteY2" fmla="*/ 207549 h 440723"/>
                <a:gd name="connsiteX3" fmla="*/ 0 w 850949"/>
                <a:gd name="connsiteY3" fmla="*/ 328679 h 440723"/>
                <a:gd name="connsiteX4" fmla="*/ 632833 w 850949"/>
                <a:gd name="connsiteY4" fmla="*/ 439948 h 440723"/>
                <a:gd name="connsiteX5" fmla="*/ 635661 w 850949"/>
                <a:gd name="connsiteY5" fmla="*/ 440723 h 440723"/>
                <a:gd name="connsiteX6" fmla="*/ 638443 w 850949"/>
                <a:gd name="connsiteY6" fmla="*/ 439877 h 440723"/>
                <a:gd name="connsiteX7" fmla="*/ 831543 w 850949"/>
                <a:gd name="connsiteY7" fmla="*/ 385596 h 440723"/>
                <a:gd name="connsiteX8" fmla="*/ 850950 w 850949"/>
                <a:gd name="connsiteY8" fmla="*/ 380766 h 440723"/>
                <a:gd name="connsiteX9" fmla="*/ 832199 w 850949"/>
                <a:gd name="connsiteY9" fmla="*/ 374482 h 440723"/>
                <a:gd name="connsiteX10" fmla="*/ 296885 w 850949"/>
                <a:gd name="connsiteY10" fmla="*/ 242655 h 440723"/>
                <a:gd name="connsiteX11" fmla="*/ 296885 w 850949"/>
                <a:gd name="connsiteY11" fmla="*/ 172466 h 440723"/>
                <a:gd name="connsiteX12" fmla="*/ 373872 w 850949"/>
                <a:gd name="connsiteY12" fmla="*/ 153387 h 440723"/>
                <a:gd name="connsiteX13" fmla="*/ 397997 w 850949"/>
                <a:gd name="connsiteY13" fmla="*/ 89817 h 440723"/>
                <a:gd name="connsiteX14" fmla="*/ 313807 w 850949"/>
                <a:gd name="connsiteY14" fmla="*/ 105748 h 440723"/>
                <a:gd name="connsiteX15" fmla="*/ 296885 w 850949"/>
                <a:gd name="connsiteY15" fmla="*/ 125221 h 440723"/>
                <a:gd name="connsiteX16" fmla="*/ 296885 w 850949"/>
                <a:gd name="connsiteY16" fmla="*/ 108252 h 440723"/>
                <a:gd name="connsiteX17" fmla="*/ 325245 w 850949"/>
                <a:gd name="connsiteY17" fmla="*/ 61746 h 440723"/>
                <a:gd name="connsiteX18" fmla="*/ 281900 w 850949"/>
                <a:gd name="connsiteY18" fmla="*/ 0 h 440723"/>
                <a:gd name="connsiteX19" fmla="*/ 238555 w 850949"/>
                <a:gd name="connsiteY19" fmla="*/ 61746 h 440723"/>
                <a:gd name="connsiteX20" fmla="*/ 265634 w 850949"/>
                <a:gd name="connsiteY20" fmla="*/ 107179 h 440723"/>
                <a:gd name="connsiteX21" fmla="*/ 265634 w 850949"/>
                <a:gd name="connsiteY21" fmla="*/ 107179 h 440723"/>
                <a:gd name="connsiteX22" fmla="*/ 265634 w 850949"/>
                <a:gd name="connsiteY22" fmla="*/ 125173 h 440723"/>
                <a:gd name="connsiteX23" fmla="*/ 248711 w 850949"/>
                <a:gd name="connsiteY23" fmla="*/ 105700 h 440723"/>
                <a:gd name="connsiteX24" fmla="*/ 164521 w 850949"/>
                <a:gd name="connsiteY24" fmla="*/ 89817 h 440723"/>
                <a:gd name="connsiteX25" fmla="*/ 188647 w 850949"/>
                <a:gd name="connsiteY25" fmla="*/ 153387 h 440723"/>
                <a:gd name="connsiteX26" fmla="*/ 265634 w 850949"/>
                <a:gd name="connsiteY26" fmla="*/ 172466 h 44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50949" h="440723">
                  <a:moveTo>
                    <a:pt x="265634" y="172466"/>
                  </a:moveTo>
                  <a:lnTo>
                    <a:pt x="265634" y="237682"/>
                  </a:lnTo>
                  <a:cubicBezTo>
                    <a:pt x="177985" y="224327"/>
                    <a:pt x="89440" y="214283"/>
                    <a:pt x="0" y="207549"/>
                  </a:cubicBezTo>
                  <a:lnTo>
                    <a:pt x="0" y="328679"/>
                  </a:lnTo>
                  <a:cubicBezTo>
                    <a:pt x="215932" y="346703"/>
                    <a:pt x="428336" y="384049"/>
                    <a:pt x="632833" y="439948"/>
                  </a:cubicBezTo>
                  <a:lnTo>
                    <a:pt x="635661" y="440723"/>
                  </a:lnTo>
                  <a:lnTo>
                    <a:pt x="638443" y="439877"/>
                  </a:lnTo>
                  <a:cubicBezTo>
                    <a:pt x="701648" y="420034"/>
                    <a:pt x="766572" y="401718"/>
                    <a:pt x="831543" y="385596"/>
                  </a:cubicBezTo>
                  <a:lnTo>
                    <a:pt x="850950" y="380766"/>
                  </a:lnTo>
                  <a:lnTo>
                    <a:pt x="832199" y="374482"/>
                  </a:lnTo>
                  <a:cubicBezTo>
                    <a:pt x="660204" y="316551"/>
                    <a:pt x="480809" y="272372"/>
                    <a:pt x="296885" y="242655"/>
                  </a:cubicBezTo>
                  <a:lnTo>
                    <a:pt x="296885" y="172466"/>
                  </a:lnTo>
                  <a:cubicBezTo>
                    <a:pt x="315370" y="172144"/>
                    <a:pt x="352121" y="169402"/>
                    <a:pt x="373872" y="153387"/>
                  </a:cubicBezTo>
                  <a:cubicBezTo>
                    <a:pt x="403794" y="131445"/>
                    <a:pt x="397997" y="89817"/>
                    <a:pt x="397997" y="89817"/>
                  </a:cubicBezTo>
                  <a:cubicBezTo>
                    <a:pt x="397997" y="89817"/>
                    <a:pt x="343761" y="83806"/>
                    <a:pt x="313807" y="105748"/>
                  </a:cubicBezTo>
                  <a:cubicBezTo>
                    <a:pt x="306524" y="111314"/>
                    <a:pt x="300769" y="117935"/>
                    <a:pt x="296885" y="125221"/>
                  </a:cubicBezTo>
                  <a:lnTo>
                    <a:pt x="296885" y="108252"/>
                  </a:lnTo>
                  <a:cubicBezTo>
                    <a:pt x="313401" y="95880"/>
                    <a:pt x="323478" y="79356"/>
                    <a:pt x="325245" y="61746"/>
                  </a:cubicBezTo>
                  <a:cubicBezTo>
                    <a:pt x="325245" y="30086"/>
                    <a:pt x="281900" y="0"/>
                    <a:pt x="281900" y="0"/>
                  </a:cubicBezTo>
                  <a:cubicBezTo>
                    <a:pt x="281900" y="0"/>
                    <a:pt x="238555" y="30086"/>
                    <a:pt x="238555" y="61746"/>
                  </a:cubicBezTo>
                  <a:cubicBezTo>
                    <a:pt x="240192" y="78870"/>
                    <a:pt x="249797" y="94983"/>
                    <a:pt x="265634" y="107179"/>
                  </a:cubicBezTo>
                  <a:lnTo>
                    <a:pt x="265634" y="107179"/>
                  </a:lnTo>
                  <a:lnTo>
                    <a:pt x="265634" y="125173"/>
                  </a:lnTo>
                  <a:cubicBezTo>
                    <a:pt x="261749" y="117887"/>
                    <a:pt x="255994" y="111267"/>
                    <a:pt x="248711" y="105700"/>
                  </a:cubicBezTo>
                  <a:cubicBezTo>
                    <a:pt x="218804" y="83759"/>
                    <a:pt x="164521" y="89817"/>
                    <a:pt x="164521" y="89817"/>
                  </a:cubicBezTo>
                  <a:cubicBezTo>
                    <a:pt x="164521" y="89817"/>
                    <a:pt x="158724" y="131445"/>
                    <a:pt x="188647" y="153387"/>
                  </a:cubicBezTo>
                  <a:cubicBezTo>
                    <a:pt x="210398" y="169402"/>
                    <a:pt x="247149" y="172144"/>
                    <a:pt x="265634" y="172466"/>
                  </a:cubicBezTo>
                  <a:close/>
                </a:path>
              </a:pathLst>
            </a:custGeom>
            <a:grpFill/>
            <a:ln w="15577" cap="flat">
              <a:noFill/>
              <a:prstDash val="solid"/>
              <a:miter/>
            </a:ln>
          </p:spPr>
          <p:txBody>
            <a:bodyPr rtlCol="0" anchor="ctr"/>
            <a:lstStyle/>
            <a:p>
              <a:endParaRPr lang="fr-FR"/>
            </a:p>
          </p:txBody>
        </p:sp>
        <p:sp>
          <p:nvSpPr>
            <p:cNvPr id="77" name="Forme libre 227">
              <a:extLst>
                <a:ext uri="{FF2B5EF4-FFF2-40B4-BE49-F238E27FC236}">
                  <a16:creationId xmlns:a16="http://schemas.microsoft.com/office/drawing/2014/main" id="{4AADFA2A-6594-7A7E-F71D-287CD4BC02FF}"/>
                </a:ext>
              </a:extLst>
            </p:cNvPr>
            <p:cNvSpPr/>
            <p:nvPr/>
          </p:nvSpPr>
          <p:spPr>
            <a:xfrm>
              <a:off x="790661" y="4010064"/>
              <a:ext cx="355042" cy="133234"/>
            </a:xfrm>
            <a:custGeom>
              <a:avLst/>
              <a:gdLst>
                <a:gd name="connsiteX0" fmla="*/ 170318 w 355042"/>
                <a:gd name="connsiteY0" fmla="*/ 133234 h 133234"/>
                <a:gd name="connsiteX1" fmla="*/ 172849 w 355042"/>
                <a:gd name="connsiteY1" fmla="*/ 131970 h 133234"/>
                <a:gd name="connsiteX2" fmla="*/ 337636 w 355042"/>
                <a:gd name="connsiteY2" fmla="*/ 55497 h 133234"/>
                <a:gd name="connsiteX3" fmla="*/ 355043 w 355042"/>
                <a:gd name="connsiteY3" fmla="*/ 48044 h 133234"/>
                <a:gd name="connsiteX4" fmla="*/ 335636 w 355042"/>
                <a:gd name="connsiteY4" fmla="*/ 44467 h 133234"/>
                <a:gd name="connsiteX5" fmla="*/ 0 w 355042"/>
                <a:gd name="connsiteY5" fmla="*/ 0 h 133234"/>
                <a:gd name="connsiteX6" fmla="*/ 0 w 355042"/>
                <a:gd name="connsiteY6" fmla="*/ 116444 h 133234"/>
                <a:gd name="connsiteX7" fmla="*/ 167380 w 355042"/>
                <a:gd name="connsiteY7" fmla="*/ 132865 h 13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042" h="133234">
                  <a:moveTo>
                    <a:pt x="170318" y="133234"/>
                  </a:moveTo>
                  <a:lnTo>
                    <a:pt x="172849" y="131970"/>
                  </a:lnTo>
                  <a:cubicBezTo>
                    <a:pt x="226211" y="105211"/>
                    <a:pt x="281665" y="79502"/>
                    <a:pt x="337636" y="55497"/>
                  </a:cubicBezTo>
                  <a:lnTo>
                    <a:pt x="355043" y="48044"/>
                  </a:lnTo>
                  <a:lnTo>
                    <a:pt x="335636" y="44467"/>
                  </a:lnTo>
                  <a:cubicBezTo>
                    <a:pt x="225073" y="24354"/>
                    <a:pt x="112977" y="9503"/>
                    <a:pt x="0" y="0"/>
                  </a:cubicBezTo>
                  <a:lnTo>
                    <a:pt x="0" y="116444"/>
                  </a:lnTo>
                  <a:cubicBezTo>
                    <a:pt x="55908" y="120654"/>
                    <a:pt x="112160" y="126115"/>
                    <a:pt x="167380" y="132865"/>
                  </a:cubicBezTo>
                  <a:close/>
                </a:path>
              </a:pathLst>
            </a:custGeom>
            <a:grpFill/>
            <a:ln w="15577" cap="flat">
              <a:noFill/>
              <a:prstDash val="solid"/>
              <a:miter/>
            </a:ln>
          </p:spPr>
          <p:txBody>
            <a:bodyPr rtlCol="0" anchor="ctr"/>
            <a:lstStyle/>
            <a:p>
              <a:endParaRPr lang="fr-FR"/>
            </a:p>
          </p:txBody>
        </p:sp>
      </p:grpSp>
      <p:sp>
        <p:nvSpPr>
          <p:cNvPr id="78" name="Rectangle : coins arrondis 77">
            <a:extLst>
              <a:ext uri="{FF2B5EF4-FFF2-40B4-BE49-F238E27FC236}">
                <a16:creationId xmlns:a16="http://schemas.microsoft.com/office/drawing/2014/main" id="{30FFB2E0-1562-2C5F-D123-D62B4797116B}"/>
              </a:ext>
            </a:extLst>
          </p:cNvPr>
          <p:cNvSpPr/>
          <p:nvPr/>
        </p:nvSpPr>
        <p:spPr>
          <a:xfrm>
            <a:off x="7907446" y="4738126"/>
            <a:ext cx="1608094" cy="1654660"/>
          </a:xfrm>
          <a:prstGeom prst="roundRect">
            <a:avLst>
              <a:gd name="adj" fmla="val 6589"/>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 avec coins arrondis en haut 78">
            <a:extLst>
              <a:ext uri="{FF2B5EF4-FFF2-40B4-BE49-F238E27FC236}">
                <a16:creationId xmlns:a16="http://schemas.microsoft.com/office/drawing/2014/main" id="{97E9CD56-0E09-B922-F086-B3926A3B6A07}"/>
              </a:ext>
            </a:extLst>
          </p:cNvPr>
          <p:cNvSpPr/>
          <p:nvPr/>
        </p:nvSpPr>
        <p:spPr>
          <a:xfrm rot="10800000">
            <a:off x="7926031" y="5963845"/>
            <a:ext cx="1608095" cy="417054"/>
          </a:xfrm>
          <a:prstGeom prst="round2Same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ZoneTexte 79">
            <a:extLst>
              <a:ext uri="{FF2B5EF4-FFF2-40B4-BE49-F238E27FC236}">
                <a16:creationId xmlns:a16="http://schemas.microsoft.com/office/drawing/2014/main" id="{D6D4B6B0-1443-B83B-18F7-A3FC23A05E31}"/>
              </a:ext>
            </a:extLst>
          </p:cNvPr>
          <p:cNvSpPr txBox="1"/>
          <p:nvPr/>
        </p:nvSpPr>
        <p:spPr>
          <a:xfrm>
            <a:off x="7918427" y="5964870"/>
            <a:ext cx="1183544"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Ecotoxicity, freshwater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1" name="Graphique 80">
            <a:extLst>
              <a:ext uri="{FF2B5EF4-FFF2-40B4-BE49-F238E27FC236}">
                <a16:creationId xmlns:a16="http://schemas.microsoft.com/office/drawing/2014/main" id="{CE8F5CC8-B149-8E8C-A612-3C60F4D7ADB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240460" y="5024123"/>
            <a:ext cx="875032" cy="777806"/>
          </a:xfrm>
          <a:prstGeom prst="rect">
            <a:avLst/>
          </a:prstGeom>
        </p:spPr>
      </p:pic>
      <p:sp>
        <p:nvSpPr>
          <p:cNvPr id="82" name="Rectangle : coins arrondis 81">
            <a:extLst>
              <a:ext uri="{FF2B5EF4-FFF2-40B4-BE49-F238E27FC236}">
                <a16:creationId xmlns:a16="http://schemas.microsoft.com/office/drawing/2014/main" id="{33E27DCF-AFA2-BD2E-2A0C-E05DFD9879D6}"/>
              </a:ext>
            </a:extLst>
          </p:cNvPr>
          <p:cNvSpPr/>
          <p:nvPr/>
        </p:nvSpPr>
        <p:spPr>
          <a:xfrm>
            <a:off x="2516405" y="4738126"/>
            <a:ext cx="1608094" cy="1654660"/>
          </a:xfrm>
          <a:prstGeom prst="roundRect">
            <a:avLst>
              <a:gd name="adj" fmla="val 6589"/>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 avec coins arrondis en haut 82">
            <a:extLst>
              <a:ext uri="{FF2B5EF4-FFF2-40B4-BE49-F238E27FC236}">
                <a16:creationId xmlns:a16="http://schemas.microsoft.com/office/drawing/2014/main" id="{1ED4CF52-66F4-1313-265F-3D43457C5CF0}"/>
              </a:ext>
            </a:extLst>
          </p:cNvPr>
          <p:cNvSpPr/>
          <p:nvPr/>
        </p:nvSpPr>
        <p:spPr>
          <a:xfrm rot="10800000">
            <a:off x="2534990" y="5963845"/>
            <a:ext cx="1608095" cy="417054"/>
          </a:xfrm>
          <a:prstGeom prst="round2Same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a:extLst>
              <a:ext uri="{FF2B5EF4-FFF2-40B4-BE49-F238E27FC236}">
                <a16:creationId xmlns:a16="http://schemas.microsoft.com/office/drawing/2014/main" id="{A33CD8E8-D758-9368-15DD-6DAB85F929BC}"/>
              </a:ext>
            </a:extLst>
          </p:cNvPr>
          <p:cNvSpPr txBox="1"/>
          <p:nvPr/>
        </p:nvSpPr>
        <p:spPr>
          <a:xfrm>
            <a:off x="2497819" y="5977323"/>
            <a:ext cx="1471786" cy="415498"/>
          </a:xfrm>
          <a:prstGeom prst="rect">
            <a:avLst/>
          </a:prstGeom>
          <a:noFill/>
        </p:spPr>
        <p:txBody>
          <a:bodyPr wrap="square" rtlCol="0">
            <a:spAutoFit/>
          </a:bodyPr>
          <a:lstStyle/>
          <a:p>
            <a:r>
              <a:rPr lang="en-US" sz="1050">
                <a:solidFill>
                  <a:schemeClr val="bg1"/>
                </a:solidFill>
                <a:latin typeface="Biome" panose="020B0604020202020204" pitchFamily="34" charset="0"/>
                <a:ea typeface="STHupo" panose="02010800040101010101" pitchFamily="2" charset="-122"/>
                <a:cs typeface="Biome" panose="020B0604020202020204" pitchFamily="34" charset="0"/>
              </a:rPr>
              <a:t>Human toxicity, cancer</a:t>
            </a:r>
            <a:endParaRPr lang="en-US" sz="105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pic>
        <p:nvPicPr>
          <p:cNvPr id="85" name="Graphique 84">
            <a:extLst>
              <a:ext uri="{FF2B5EF4-FFF2-40B4-BE49-F238E27FC236}">
                <a16:creationId xmlns:a16="http://schemas.microsoft.com/office/drawing/2014/main" id="{AA3AE981-A0C1-AF50-13C6-D67E252DF20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929851" y="4958934"/>
            <a:ext cx="756467" cy="907760"/>
          </a:xfrm>
          <a:prstGeom prst="rect">
            <a:avLst/>
          </a:prstGeom>
        </p:spPr>
      </p:pic>
      <p:pic>
        <p:nvPicPr>
          <p:cNvPr id="86" name="Graphique 85">
            <a:extLst>
              <a:ext uri="{FF2B5EF4-FFF2-40B4-BE49-F238E27FC236}">
                <a16:creationId xmlns:a16="http://schemas.microsoft.com/office/drawing/2014/main" id="{0F1A06CB-A5D6-D31D-A71E-FA7AB44A85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98743" y="4977771"/>
            <a:ext cx="832916" cy="832916"/>
          </a:xfrm>
          <a:prstGeom prst="rect">
            <a:avLst/>
          </a:prstGeom>
        </p:spPr>
      </p:pic>
    </p:spTree>
    <p:extLst>
      <p:ext uri="{BB962C8B-B14F-4D97-AF65-F5344CB8AC3E}">
        <p14:creationId xmlns:p14="http://schemas.microsoft.com/office/powerpoint/2010/main" val="630567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Impact categories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62</a:t>
            </a:fld>
            <a:endParaRPr lang="fr-FR" dirty="0"/>
          </a:p>
        </p:txBody>
      </p:sp>
      <p:pic>
        <p:nvPicPr>
          <p:cNvPr id="8" name="Image 7">
            <a:extLst>
              <a:ext uri="{FF2B5EF4-FFF2-40B4-BE49-F238E27FC236}">
                <a16:creationId xmlns:a16="http://schemas.microsoft.com/office/drawing/2014/main" id="{66E3A99E-367F-2F79-B366-2637CC3C8F0A}"/>
              </a:ext>
            </a:extLst>
          </p:cNvPr>
          <p:cNvPicPr>
            <a:picLocks noChangeAspect="1"/>
          </p:cNvPicPr>
          <p:nvPr/>
        </p:nvPicPr>
        <p:blipFill>
          <a:blip r:embed="rId3"/>
          <a:stretch>
            <a:fillRect/>
          </a:stretch>
        </p:blipFill>
        <p:spPr>
          <a:xfrm>
            <a:off x="2117424" y="851647"/>
            <a:ext cx="7957152" cy="5629505"/>
          </a:xfrm>
          <a:prstGeom prst="rect">
            <a:avLst/>
          </a:prstGeom>
        </p:spPr>
      </p:pic>
      <p:sp>
        <p:nvSpPr>
          <p:cNvPr id="10" name="ZoneTexte 9">
            <a:extLst>
              <a:ext uri="{FF2B5EF4-FFF2-40B4-BE49-F238E27FC236}">
                <a16:creationId xmlns:a16="http://schemas.microsoft.com/office/drawing/2014/main" id="{4F4917C0-FB26-37B0-C112-D38E34ECC506}"/>
              </a:ext>
            </a:extLst>
          </p:cNvPr>
          <p:cNvSpPr txBox="1"/>
          <p:nvPr/>
        </p:nvSpPr>
        <p:spPr>
          <a:xfrm>
            <a:off x="6036577" y="6464767"/>
            <a:ext cx="6447717" cy="246221"/>
          </a:xfrm>
          <a:prstGeom prst="rect">
            <a:avLst/>
          </a:prstGeom>
          <a:noFill/>
        </p:spPr>
        <p:txBody>
          <a:bodyPr wrap="square">
            <a:spAutoFit/>
          </a:bodyPr>
          <a:lstStyle/>
          <a:p>
            <a:r>
              <a:rPr lang="en-US" sz="1000" dirty="0">
                <a:hlinkClick r:id="rId4"/>
              </a:rPr>
              <a:t>https://eplca.jrc.ec.europa.eu/uploads/JRC128571_S4P_ConsumptionFootprint.pdf</a:t>
            </a:r>
            <a:endParaRPr lang="en-US" sz="1000" dirty="0"/>
          </a:p>
        </p:txBody>
      </p:sp>
      <p:sp>
        <p:nvSpPr>
          <p:cNvPr id="3" name="Rectangle 2">
            <a:extLst>
              <a:ext uri="{FF2B5EF4-FFF2-40B4-BE49-F238E27FC236}">
                <a16:creationId xmlns:a16="http://schemas.microsoft.com/office/drawing/2014/main" id="{3B6E12D9-200B-411F-BF44-56A0263064DD}"/>
              </a:ext>
            </a:extLst>
          </p:cNvPr>
          <p:cNvSpPr/>
          <p:nvPr/>
        </p:nvSpPr>
        <p:spPr>
          <a:xfrm>
            <a:off x="9183078" y="2579077"/>
            <a:ext cx="515815" cy="33606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DC91BE-4F36-49D8-BD28-0941ADACDAAA}"/>
              </a:ext>
            </a:extLst>
          </p:cNvPr>
          <p:cNvSpPr/>
          <p:nvPr/>
        </p:nvSpPr>
        <p:spPr>
          <a:xfrm>
            <a:off x="9183077" y="4170608"/>
            <a:ext cx="515815" cy="33606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68DBA97B-D53F-46D1-909B-292564D7E185}"/>
              </a:ext>
            </a:extLst>
          </p:cNvPr>
          <p:cNvSpPr txBox="1"/>
          <p:nvPr/>
        </p:nvSpPr>
        <p:spPr>
          <a:xfrm rot="5400000">
            <a:off x="9273395" y="5439348"/>
            <a:ext cx="1848583" cy="246221"/>
          </a:xfrm>
          <a:prstGeom prst="rect">
            <a:avLst/>
          </a:prstGeom>
          <a:noFill/>
        </p:spPr>
        <p:txBody>
          <a:bodyPr wrap="none" rtlCol="0">
            <a:spAutoFit/>
          </a:bodyPr>
          <a:lstStyle/>
          <a:p>
            <a:r>
              <a:rPr lang="fr-FR" sz="1000" dirty="0"/>
              <a:t>CC BY </a:t>
            </a:r>
            <a:r>
              <a:rPr lang="fr-FR" sz="1000" dirty="0" err="1"/>
              <a:t>European</a:t>
            </a:r>
            <a:r>
              <a:rPr lang="fr-FR" sz="1000" dirty="0"/>
              <a:t> Union 2023</a:t>
            </a:r>
            <a:endParaRPr lang="en-US" sz="1000" dirty="0"/>
          </a:p>
        </p:txBody>
      </p:sp>
      <p:sp>
        <p:nvSpPr>
          <p:cNvPr id="6" name="Arc 5">
            <a:extLst>
              <a:ext uri="{FF2B5EF4-FFF2-40B4-BE49-F238E27FC236}">
                <a16:creationId xmlns:a16="http://schemas.microsoft.com/office/drawing/2014/main" id="{C3988EA9-5F94-4D4F-9900-321AE35C9AF1}"/>
              </a:ext>
            </a:extLst>
          </p:cNvPr>
          <p:cNvSpPr/>
          <p:nvPr/>
        </p:nvSpPr>
        <p:spPr>
          <a:xfrm>
            <a:off x="8112368" y="2391508"/>
            <a:ext cx="3019039" cy="523630"/>
          </a:xfrm>
          <a:prstGeom prst="arc">
            <a:avLst>
              <a:gd name="adj1" fmla="val 10789409"/>
              <a:gd name="adj2" fmla="val 2109350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ZoneTexte 8">
            <a:extLst>
              <a:ext uri="{FF2B5EF4-FFF2-40B4-BE49-F238E27FC236}">
                <a16:creationId xmlns:a16="http://schemas.microsoft.com/office/drawing/2014/main" id="{5FBB009C-BBA7-43A6-84D6-79EA0EF412A5}"/>
              </a:ext>
            </a:extLst>
          </p:cNvPr>
          <p:cNvSpPr txBox="1"/>
          <p:nvPr/>
        </p:nvSpPr>
        <p:spPr>
          <a:xfrm>
            <a:off x="10521594" y="2562441"/>
            <a:ext cx="1595309" cy="369332"/>
          </a:xfrm>
          <a:prstGeom prst="rect">
            <a:avLst/>
          </a:prstGeom>
          <a:noFill/>
        </p:spPr>
        <p:txBody>
          <a:bodyPr wrap="none" rtlCol="0">
            <a:spAutoFit/>
          </a:bodyPr>
          <a:lstStyle/>
          <a:p>
            <a:r>
              <a:rPr lang="fr-FR" dirty="0"/>
              <a:t>6.8Gt CO2e/y</a:t>
            </a:r>
            <a:endParaRPr lang="en-US" dirty="0"/>
          </a:p>
        </p:txBody>
      </p:sp>
      <p:pic>
        <p:nvPicPr>
          <p:cNvPr id="11" name="Image 10">
            <a:extLst>
              <a:ext uri="{FF2B5EF4-FFF2-40B4-BE49-F238E27FC236}">
                <a16:creationId xmlns:a16="http://schemas.microsoft.com/office/drawing/2014/main" id="{1F2BD797-9D90-41F9-949A-B9C736770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405" y="2458406"/>
            <a:ext cx="810002" cy="540265"/>
          </a:xfrm>
          <a:prstGeom prst="rect">
            <a:avLst/>
          </a:prstGeom>
        </p:spPr>
      </p:pic>
    </p:spTree>
    <p:extLst>
      <p:ext uri="{BB962C8B-B14F-4D97-AF65-F5344CB8AC3E}">
        <p14:creationId xmlns:p14="http://schemas.microsoft.com/office/powerpoint/2010/main" val="7780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Impact categories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63</a:t>
            </a:fld>
            <a:endParaRPr lang="fr-FR" dirty="0"/>
          </a:p>
        </p:txBody>
      </p:sp>
      <p:pic>
        <p:nvPicPr>
          <p:cNvPr id="8" name="Image 7">
            <a:extLst>
              <a:ext uri="{FF2B5EF4-FFF2-40B4-BE49-F238E27FC236}">
                <a16:creationId xmlns:a16="http://schemas.microsoft.com/office/drawing/2014/main" id="{6EA2FECF-9657-9B9A-EB90-AAC793CB6ACF}"/>
              </a:ext>
            </a:extLst>
          </p:cNvPr>
          <p:cNvPicPr>
            <a:picLocks noChangeAspect="1"/>
          </p:cNvPicPr>
          <p:nvPr/>
        </p:nvPicPr>
        <p:blipFill>
          <a:blip r:embed="rId2"/>
          <a:stretch>
            <a:fillRect/>
          </a:stretch>
        </p:blipFill>
        <p:spPr>
          <a:xfrm>
            <a:off x="1460416" y="764510"/>
            <a:ext cx="9105384" cy="5681520"/>
          </a:xfrm>
          <a:prstGeom prst="rect">
            <a:avLst/>
          </a:prstGeom>
        </p:spPr>
      </p:pic>
      <p:sp>
        <p:nvSpPr>
          <p:cNvPr id="3" name="ZoneTexte 2">
            <a:extLst>
              <a:ext uri="{FF2B5EF4-FFF2-40B4-BE49-F238E27FC236}">
                <a16:creationId xmlns:a16="http://schemas.microsoft.com/office/drawing/2014/main" id="{51E3E946-A6CB-EC99-E9CB-AB973E5D4902}"/>
              </a:ext>
            </a:extLst>
          </p:cNvPr>
          <p:cNvSpPr txBox="1"/>
          <p:nvPr/>
        </p:nvSpPr>
        <p:spPr>
          <a:xfrm>
            <a:off x="6653817" y="6265708"/>
            <a:ext cx="4077767" cy="215444"/>
          </a:xfrm>
          <a:prstGeom prst="rect">
            <a:avLst/>
          </a:prstGeom>
          <a:noFill/>
        </p:spPr>
        <p:txBody>
          <a:bodyPr wrap="square">
            <a:spAutoFit/>
          </a:bodyPr>
          <a:lstStyle/>
          <a:p>
            <a:r>
              <a:rPr lang="en-US" sz="800" dirty="0"/>
              <a:t>https://eplca.jrc.ec.europa.eu/uploads/JRC128571_S4P_ConsumptionFootprint.pdf</a:t>
            </a:r>
          </a:p>
        </p:txBody>
      </p:sp>
      <p:sp>
        <p:nvSpPr>
          <p:cNvPr id="6" name="Rectangle 5">
            <a:extLst>
              <a:ext uri="{FF2B5EF4-FFF2-40B4-BE49-F238E27FC236}">
                <a16:creationId xmlns:a16="http://schemas.microsoft.com/office/drawing/2014/main" id="{A74BE0D7-F249-4A0D-89FC-9D61A6E2C655}"/>
              </a:ext>
            </a:extLst>
          </p:cNvPr>
          <p:cNvSpPr/>
          <p:nvPr/>
        </p:nvSpPr>
        <p:spPr>
          <a:xfrm>
            <a:off x="9566030" y="3725131"/>
            <a:ext cx="515815" cy="33606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FEB0FF-3399-473E-AA50-6AD8260AC0E1}"/>
              </a:ext>
            </a:extLst>
          </p:cNvPr>
          <p:cNvSpPr/>
          <p:nvPr/>
        </p:nvSpPr>
        <p:spPr>
          <a:xfrm>
            <a:off x="9565730" y="4643439"/>
            <a:ext cx="515815" cy="33606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235C4A7-3AAB-4449-B84F-9440E7DA470D}"/>
              </a:ext>
            </a:extLst>
          </p:cNvPr>
          <p:cNvSpPr/>
          <p:nvPr/>
        </p:nvSpPr>
        <p:spPr>
          <a:xfrm>
            <a:off x="9565729" y="5187717"/>
            <a:ext cx="515815" cy="33606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A317BC-50F5-4AD8-A959-C3B49D6D9CB7}"/>
              </a:ext>
            </a:extLst>
          </p:cNvPr>
          <p:cNvSpPr/>
          <p:nvPr/>
        </p:nvSpPr>
        <p:spPr>
          <a:xfrm>
            <a:off x="9566030" y="5757429"/>
            <a:ext cx="515815" cy="33606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ZoneTexte 10">
            <a:extLst>
              <a:ext uri="{FF2B5EF4-FFF2-40B4-BE49-F238E27FC236}">
                <a16:creationId xmlns:a16="http://schemas.microsoft.com/office/drawing/2014/main" id="{74D19CAD-5C55-4787-9DD3-2F04B962AD6E}"/>
              </a:ext>
            </a:extLst>
          </p:cNvPr>
          <p:cNvSpPr txBox="1"/>
          <p:nvPr/>
        </p:nvSpPr>
        <p:spPr>
          <a:xfrm rot="5400000">
            <a:off x="9760375" y="5306486"/>
            <a:ext cx="1848583" cy="246221"/>
          </a:xfrm>
          <a:prstGeom prst="rect">
            <a:avLst/>
          </a:prstGeom>
          <a:noFill/>
        </p:spPr>
        <p:txBody>
          <a:bodyPr wrap="none" rtlCol="0">
            <a:spAutoFit/>
          </a:bodyPr>
          <a:lstStyle/>
          <a:p>
            <a:r>
              <a:rPr lang="fr-FR" sz="1000" dirty="0"/>
              <a:t>CC BY </a:t>
            </a:r>
            <a:r>
              <a:rPr lang="fr-FR" sz="1000" dirty="0" err="1"/>
              <a:t>European</a:t>
            </a:r>
            <a:r>
              <a:rPr lang="fr-FR" sz="1000" dirty="0"/>
              <a:t> Union 2023</a:t>
            </a:r>
            <a:endParaRPr lang="en-US" sz="1000" dirty="0"/>
          </a:p>
        </p:txBody>
      </p:sp>
      <p:pic>
        <p:nvPicPr>
          <p:cNvPr id="13" name="Image 12">
            <a:extLst>
              <a:ext uri="{FF2B5EF4-FFF2-40B4-BE49-F238E27FC236}">
                <a16:creationId xmlns:a16="http://schemas.microsoft.com/office/drawing/2014/main" id="{6237D90A-DBFE-4062-B5E6-840ACB9FA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84" y="5655326"/>
            <a:ext cx="810002" cy="540265"/>
          </a:xfrm>
          <a:prstGeom prst="rect">
            <a:avLst/>
          </a:prstGeom>
        </p:spPr>
      </p:pic>
      <p:pic>
        <p:nvPicPr>
          <p:cNvPr id="14" name="Image 13">
            <a:extLst>
              <a:ext uri="{FF2B5EF4-FFF2-40B4-BE49-F238E27FC236}">
                <a16:creationId xmlns:a16="http://schemas.microsoft.com/office/drawing/2014/main" id="{E26F0938-5578-4377-A174-BA4C772AD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84" y="5085614"/>
            <a:ext cx="810002" cy="540265"/>
          </a:xfrm>
          <a:prstGeom prst="rect">
            <a:avLst/>
          </a:prstGeom>
        </p:spPr>
      </p:pic>
      <p:pic>
        <p:nvPicPr>
          <p:cNvPr id="15" name="Image 14">
            <a:extLst>
              <a:ext uri="{FF2B5EF4-FFF2-40B4-BE49-F238E27FC236}">
                <a16:creationId xmlns:a16="http://schemas.microsoft.com/office/drawing/2014/main" id="{7784F354-FD04-4F09-97D4-41EE9A55A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84" y="4515902"/>
            <a:ext cx="810002" cy="540265"/>
          </a:xfrm>
          <a:prstGeom prst="rect">
            <a:avLst/>
          </a:prstGeom>
        </p:spPr>
      </p:pic>
      <p:pic>
        <p:nvPicPr>
          <p:cNvPr id="16" name="Image 15">
            <a:extLst>
              <a:ext uri="{FF2B5EF4-FFF2-40B4-BE49-F238E27FC236}">
                <a16:creationId xmlns:a16="http://schemas.microsoft.com/office/drawing/2014/main" id="{FA6A7FC0-BD60-4995-B325-D24B6437E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84" y="3605270"/>
            <a:ext cx="810002" cy="540265"/>
          </a:xfrm>
          <a:prstGeom prst="rect">
            <a:avLst/>
          </a:prstGeom>
        </p:spPr>
      </p:pic>
    </p:spTree>
    <p:extLst>
      <p:ext uri="{BB962C8B-B14F-4D97-AF65-F5344CB8AC3E}">
        <p14:creationId xmlns:p14="http://schemas.microsoft.com/office/powerpoint/2010/main" val="2121064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Impact categories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64</a:t>
            </a:fld>
            <a:endParaRPr lang="fr-FR" dirty="0"/>
          </a:p>
        </p:txBody>
      </p:sp>
      <p:pic>
        <p:nvPicPr>
          <p:cNvPr id="8" name="Image 7">
            <a:extLst>
              <a:ext uri="{FF2B5EF4-FFF2-40B4-BE49-F238E27FC236}">
                <a16:creationId xmlns:a16="http://schemas.microsoft.com/office/drawing/2014/main" id="{0D7FFDEE-7B3F-030F-01DB-A38047B21D3A}"/>
              </a:ext>
            </a:extLst>
          </p:cNvPr>
          <p:cNvPicPr>
            <a:picLocks noChangeAspect="1"/>
          </p:cNvPicPr>
          <p:nvPr/>
        </p:nvPicPr>
        <p:blipFill>
          <a:blip r:embed="rId2"/>
          <a:stretch>
            <a:fillRect/>
          </a:stretch>
        </p:blipFill>
        <p:spPr>
          <a:xfrm>
            <a:off x="1357461" y="789204"/>
            <a:ext cx="8902340" cy="5643967"/>
          </a:xfrm>
          <a:prstGeom prst="rect">
            <a:avLst/>
          </a:prstGeom>
        </p:spPr>
      </p:pic>
      <p:sp>
        <p:nvSpPr>
          <p:cNvPr id="7" name="ZoneTexte 6">
            <a:extLst>
              <a:ext uri="{FF2B5EF4-FFF2-40B4-BE49-F238E27FC236}">
                <a16:creationId xmlns:a16="http://schemas.microsoft.com/office/drawing/2014/main" id="{6FB57606-FBFC-372D-9009-1F5569ACFE12}"/>
              </a:ext>
            </a:extLst>
          </p:cNvPr>
          <p:cNvSpPr txBox="1"/>
          <p:nvPr/>
        </p:nvSpPr>
        <p:spPr>
          <a:xfrm>
            <a:off x="6301611" y="6433171"/>
            <a:ext cx="4077767" cy="215444"/>
          </a:xfrm>
          <a:prstGeom prst="rect">
            <a:avLst/>
          </a:prstGeom>
          <a:noFill/>
        </p:spPr>
        <p:txBody>
          <a:bodyPr wrap="square">
            <a:spAutoFit/>
          </a:bodyPr>
          <a:lstStyle/>
          <a:p>
            <a:r>
              <a:rPr lang="en-US" sz="800" dirty="0"/>
              <a:t>https://eplca.jrc.ec.europa.eu/uploads/JRC128571_S4P_ConsumptionFootprint.pdf</a:t>
            </a:r>
          </a:p>
        </p:txBody>
      </p:sp>
    </p:spTree>
    <p:extLst>
      <p:ext uri="{BB962C8B-B14F-4D97-AF65-F5344CB8AC3E}">
        <p14:creationId xmlns:p14="http://schemas.microsoft.com/office/powerpoint/2010/main" val="35664132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Impact categories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65</a:t>
            </a:fld>
            <a:endParaRPr lang="fr-FR" dirty="0"/>
          </a:p>
        </p:txBody>
      </p:sp>
      <p:pic>
        <p:nvPicPr>
          <p:cNvPr id="4" name="Image 3">
            <a:extLst>
              <a:ext uri="{FF2B5EF4-FFF2-40B4-BE49-F238E27FC236}">
                <a16:creationId xmlns:a16="http://schemas.microsoft.com/office/drawing/2014/main" id="{99BE6697-6EF6-A0ED-A4FC-D874ECA2FF17}"/>
              </a:ext>
            </a:extLst>
          </p:cNvPr>
          <p:cNvPicPr>
            <a:picLocks noChangeAspect="1"/>
          </p:cNvPicPr>
          <p:nvPr/>
        </p:nvPicPr>
        <p:blipFill>
          <a:blip r:embed="rId2"/>
          <a:stretch>
            <a:fillRect/>
          </a:stretch>
        </p:blipFill>
        <p:spPr>
          <a:xfrm>
            <a:off x="1654870" y="791017"/>
            <a:ext cx="8882259" cy="5663627"/>
          </a:xfrm>
          <a:prstGeom prst="rect">
            <a:avLst/>
          </a:prstGeom>
        </p:spPr>
      </p:pic>
      <p:sp>
        <p:nvSpPr>
          <p:cNvPr id="3" name="ZoneTexte 2">
            <a:extLst>
              <a:ext uri="{FF2B5EF4-FFF2-40B4-BE49-F238E27FC236}">
                <a16:creationId xmlns:a16="http://schemas.microsoft.com/office/drawing/2014/main" id="{32A90D0A-4DC8-C481-F414-395B3692DAB8}"/>
              </a:ext>
            </a:extLst>
          </p:cNvPr>
          <p:cNvSpPr txBox="1"/>
          <p:nvPr/>
        </p:nvSpPr>
        <p:spPr>
          <a:xfrm>
            <a:off x="6301611" y="6433171"/>
            <a:ext cx="4077767" cy="215444"/>
          </a:xfrm>
          <a:prstGeom prst="rect">
            <a:avLst/>
          </a:prstGeom>
          <a:noFill/>
        </p:spPr>
        <p:txBody>
          <a:bodyPr wrap="square">
            <a:spAutoFit/>
          </a:bodyPr>
          <a:lstStyle/>
          <a:p>
            <a:r>
              <a:rPr lang="en-US" sz="800" dirty="0"/>
              <a:t>https://eplca.jrc.ec.europa.eu/uploads/JRC128571_S4P_ConsumptionFootprint.pdf</a:t>
            </a:r>
          </a:p>
        </p:txBody>
      </p:sp>
    </p:spTree>
    <p:extLst>
      <p:ext uri="{BB962C8B-B14F-4D97-AF65-F5344CB8AC3E}">
        <p14:creationId xmlns:p14="http://schemas.microsoft.com/office/powerpoint/2010/main" val="2626845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Interpretation</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66</a:t>
            </a:fld>
            <a:endParaRPr lang="fr-FR" dirty="0"/>
          </a:p>
        </p:txBody>
      </p:sp>
      <p:sp>
        <p:nvSpPr>
          <p:cNvPr id="9" name="Espace réservé du contenu 2">
            <a:extLst>
              <a:ext uri="{FF2B5EF4-FFF2-40B4-BE49-F238E27FC236}">
                <a16:creationId xmlns:a16="http://schemas.microsoft.com/office/drawing/2014/main" id="{3E433231-5E63-BD5D-F9F9-9E0804FC864A}"/>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endParaRPr lang="en-US" sz="2000" dirty="0"/>
          </a:p>
        </p:txBody>
      </p:sp>
      <p:cxnSp>
        <p:nvCxnSpPr>
          <p:cNvPr id="32" name="Connecteur droit 31">
            <a:extLst>
              <a:ext uri="{FF2B5EF4-FFF2-40B4-BE49-F238E27FC236}">
                <a16:creationId xmlns:a16="http://schemas.microsoft.com/office/drawing/2014/main" id="{91CF877B-50AB-8B25-5C2A-2312264F3861}"/>
              </a:ext>
            </a:extLst>
          </p:cNvPr>
          <p:cNvCxnSpPr>
            <a:cxnSpLocks/>
          </p:cNvCxnSpPr>
          <p:nvPr/>
        </p:nvCxnSpPr>
        <p:spPr>
          <a:xfrm>
            <a:off x="8959163" y="6038824"/>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 coins arrondis 49">
            <a:extLst>
              <a:ext uri="{FF2B5EF4-FFF2-40B4-BE49-F238E27FC236}">
                <a16:creationId xmlns:a16="http://schemas.microsoft.com/office/drawing/2014/main" id="{D3DC1E13-C720-0175-7F2E-0487A31DBF1C}"/>
              </a:ext>
            </a:extLst>
          </p:cNvPr>
          <p:cNvSpPr/>
          <p:nvPr/>
        </p:nvSpPr>
        <p:spPr>
          <a:xfrm>
            <a:off x="1608898" y="1680628"/>
            <a:ext cx="5402579" cy="474097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Life cycle assessment framework</a:t>
            </a:r>
          </a:p>
        </p:txBody>
      </p:sp>
      <p:cxnSp>
        <p:nvCxnSpPr>
          <p:cNvPr id="51" name="Connecteur droit avec flèche 50">
            <a:extLst>
              <a:ext uri="{FF2B5EF4-FFF2-40B4-BE49-F238E27FC236}">
                <a16:creationId xmlns:a16="http://schemas.microsoft.com/office/drawing/2014/main" id="{90F622BD-C078-DF6F-70C0-1CC9D5A9B961}"/>
              </a:ext>
            </a:extLst>
          </p:cNvPr>
          <p:cNvCxnSpPr>
            <a:cxnSpLocks/>
          </p:cNvCxnSpPr>
          <p:nvPr/>
        </p:nvCxnSpPr>
        <p:spPr>
          <a:xfrm flipH="1">
            <a:off x="4059966" y="2809789"/>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CB4A8169-7036-7F7E-EE89-AD2F7377C190}"/>
              </a:ext>
            </a:extLst>
          </p:cNvPr>
          <p:cNvCxnSpPr>
            <a:cxnSpLocks/>
          </p:cNvCxnSpPr>
          <p:nvPr/>
        </p:nvCxnSpPr>
        <p:spPr>
          <a:xfrm>
            <a:off x="2986234" y="3347952"/>
            <a:ext cx="0" cy="394726"/>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D5E7194E-EFD5-1432-9548-D54BBDF3F32C}"/>
              </a:ext>
            </a:extLst>
          </p:cNvPr>
          <p:cNvCxnSpPr>
            <a:cxnSpLocks/>
          </p:cNvCxnSpPr>
          <p:nvPr/>
        </p:nvCxnSpPr>
        <p:spPr>
          <a:xfrm>
            <a:off x="2986234" y="4819564"/>
            <a:ext cx="0" cy="394726"/>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8F7422DB-DB60-CE29-B3AC-15B52A20D129}"/>
              </a:ext>
            </a:extLst>
          </p:cNvPr>
          <p:cNvCxnSpPr>
            <a:cxnSpLocks/>
          </p:cNvCxnSpPr>
          <p:nvPr/>
        </p:nvCxnSpPr>
        <p:spPr>
          <a:xfrm flipH="1">
            <a:off x="4059966" y="4283400"/>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5671B646-3A7E-131A-9633-6CCCFEFCE7A2}"/>
              </a:ext>
            </a:extLst>
          </p:cNvPr>
          <p:cNvCxnSpPr>
            <a:cxnSpLocks/>
          </p:cNvCxnSpPr>
          <p:nvPr/>
        </p:nvCxnSpPr>
        <p:spPr>
          <a:xfrm flipH="1">
            <a:off x="4059965" y="5739399"/>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 coins arrondis 60">
            <a:extLst>
              <a:ext uri="{FF2B5EF4-FFF2-40B4-BE49-F238E27FC236}">
                <a16:creationId xmlns:a16="http://schemas.microsoft.com/office/drawing/2014/main" id="{A6202EBD-CD68-BD7C-C990-0CEBB03A2EDD}"/>
              </a:ext>
            </a:extLst>
          </p:cNvPr>
          <p:cNvSpPr/>
          <p:nvPr/>
        </p:nvSpPr>
        <p:spPr>
          <a:xfrm>
            <a:off x="7626127" y="2723118"/>
            <a:ext cx="3127598" cy="2538210"/>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b="1" dirty="0">
                <a:solidFill>
                  <a:schemeClr val="tx1"/>
                </a:solidFill>
              </a:rPr>
              <a:t>Direct applications:</a:t>
            </a:r>
          </a:p>
          <a:p>
            <a:endParaRPr lang="en-US" dirty="0">
              <a:solidFill>
                <a:schemeClr val="tx1"/>
              </a:solidFill>
            </a:endParaRPr>
          </a:p>
          <a:p>
            <a:pPr marL="285750" indent="-285750">
              <a:buClr>
                <a:schemeClr val="accent3"/>
              </a:buClr>
              <a:buFont typeface="Wingdings" panose="05000000000000000000" pitchFamily="2" charset="2"/>
              <a:buChar char="q"/>
            </a:pPr>
            <a:r>
              <a:rPr lang="en-US" dirty="0">
                <a:solidFill>
                  <a:schemeClr val="tx1"/>
                </a:solidFill>
              </a:rPr>
              <a:t>Product development and improvement</a:t>
            </a:r>
          </a:p>
          <a:p>
            <a:pPr marL="285750" indent="-285750">
              <a:buClr>
                <a:schemeClr val="accent3"/>
              </a:buClr>
              <a:buFont typeface="Wingdings" panose="05000000000000000000" pitchFamily="2" charset="2"/>
              <a:buChar char="q"/>
            </a:pPr>
            <a:r>
              <a:rPr lang="en-US" dirty="0">
                <a:solidFill>
                  <a:schemeClr val="tx1"/>
                </a:solidFill>
              </a:rPr>
              <a:t>Strategic planning</a:t>
            </a:r>
          </a:p>
          <a:p>
            <a:pPr marL="285750" indent="-285750">
              <a:buClr>
                <a:schemeClr val="accent3"/>
              </a:buClr>
              <a:buFont typeface="Wingdings" panose="05000000000000000000" pitchFamily="2" charset="2"/>
              <a:buChar char="q"/>
            </a:pPr>
            <a:r>
              <a:rPr lang="en-US" dirty="0">
                <a:solidFill>
                  <a:schemeClr val="tx1"/>
                </a:solidFill>
              </a:rPr>
              <a:t>Public policy making</a:t>
            </a:r>
          </a:p>
          <a:p>
            <a:pPr marL="285750" indent="-285750">
              <a:buClr>
                <a:schemeClr val="accent3"/>
              </a:buClr>
              <a:buFont typeface="Wingdings" panose="05000000000000000000" pitchFamily="2" charset="2"/>
              <a:buChar char="q"/>
            </a:pPr>
            <a:r>
              <a:rPr lang="en-US" dirty="0">
                <a:solidFill>
                  <a:schemeClr val="tx1"/>
                </a:solidFill>
              </a:rPr>
              <a:t>Marketing</a:t>
            </a:r>
          </a:p>
          <a:p>
            <a:pPr marL="285750" indent="-285750">
              <a:buClr>
                <a:schemeClr val="accent3"/>
              </a:buClr>
              <a:buFont typeface="Wingdings" panose="05000000000000000000" pitchFamily="2" charset="2"/>
              <a:buChar char="q"/>
            </a:pPr>
            <a:r>
              <a:rPr lang="en-US" dirty="0">
                <a:solidFill>
                  <a:schemeClr val="tx1"/>
                </a:solidFill>
              </a:rPr>
              <a:t>Other</a:t>
            </a:r>
          </a:p>
        </p:txBody>
      </p:sp>
      <p:cxnSp>
        <p:nvCxnSpPr>
          <p:cNvPr id="62" name="Connecteur droit avec flèche 61">
            <a:extLst>
              <a:ext uri="{FF2B5EF4-FFF2-40B4-BE49-F238E27FC236}">
                <a16:creationId xmlns:a16="http://schemas.microsoft.com/office/drawing/2014/main" id="{6DCE1BF8-BEC6-8662-2E63-31C0D298D5F1}"/>
              </a:ext>
            </a:extLst>
          </p:cNvPr>
          <p:cNvCxnSpPr>
            <a:cxnSpLocks/>
          </p:cNvCxnSpPr>
          <p:nvPr/>
        </p:nvCxnSpPr>
        <p:spPr>
          <a:xfrm flipH="1">
            <a:off x="7088916" y="3994325"/>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Espace réservé du contenu 2">
            <a:extLst>
              <a:ext uri="{FF2B5EF4-FFF2-40B4-BE49-F238E27FC236}">
                <a16:creationId xmlns:a16="http://schemas.microsoft.com/office/drawing/2014/main" id="{9E27899D-83B2-F0D0-3971-771AE4DB0454}"/>
              </a:ext>
            </a:extLst>
          </p:cNvPr>
          <p:cNvSpPr txBox="1">
            <a:spLocks/>
          </p:cNvSpPr>
          <p:nvPr/>
        </p:nvSpPr>
        <p:spPr>
          <a:xfrm>
            <a:off x="6750414" y="6282118"/>
            <a:ext cx="875713" cy="27896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t>ISO 14040</a:t>
            </a:r>
            <a:endParaRPr lang="fr-FR" sz="1000" dirty="0">
              <a:latin typeface="+mn-lt"/>
            </a:endParaRPr>
          </a:p>
        </p:txBody>
      </p:sp>
      <p:grpSp>
        <p:nvGrpSpPr>
          <p:cNvPr id="8" name="Groupe 7">
            <a:extLst>
              <a:ext uri="{FF2B5EF4-FFF2-40B4-BE49-F238E27FC236}">
                <a16:creationId xmlns:a16="http://schemas.microsoft.com/office/drawing/2014/main" id="{E8CCC2CB-9536-598C-4F8F-4D6AB0969120}"/>
              </a:ext>
            </a:extLst>
          </p:cNvPr>
          <p:cNvGrpSpPr/>
          <p:nvPr/>
        </p:nvGrpSpPr>
        <p:grpSpPr>
          <a:xfrm>
            <a:off x="2024700" y="2385583"/>
            <a:ext cx="1923068" cy="855626"/>
            <a:chOff x="2024700" y="2385583"/>
            <a:chExt cx="1923068" cy="855626"/>
          </a:xfrm>
        </p:grpSpPr>
        <p:sp>
          <p:nvSpPr>
            <p:cNvPr id="46" name="Rectangle : coins arrondis 45">
              <a:extLst>
                <a:ext uri="{FF2B5EF4-FFF2-40B4-BE49-F238E27FC236}">
                  <a16:creationId xmlns:a16="http://schemas.microsoft.com/office/drawing/2014/main" id="{A62E6788-1712-A9E6-9812-773EBB700A5B}"/>
                </a:ext>
              </a:extLst>
            </p:cNvPr>
            <p:cNvSpPr/>
            <p:nvPr/>
          </p:nvSpPr>
          <p:spPr>
            <a:xfrm>
              <a:off x="2024700" y="2385583"/>
              <a:ext cx="1923068" cy="848412"/>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a:solidFill>
                    <a:schemeClr val="tx1"/>
                  </a:solidFill>
                </a:rPr>
                <a:t>Goal and scope definition</a:t>
              </a:r>
            </a:p>
          </p:txBody>
        </p:sp>
        <p:sp>
          <p:nvSpPr>
            <p:cNvPr id="3" name="Espace réservé du contenu 2">
              <a:extLst>
                <a:ext uri="{FF2B5EF4-FFF2-40B4-BE49-F238E27FC236}">
                  <a16:creationId xmlns:a16="http://schemas.microsoft.com/office/drawing/2014/main" id="{0C13EAFB-24B6-5B52-594E-5BBCC3AB59F3}"/>
                </a:ext>
              </a:extLst>
            </p:cNvPr>
            <p:cNvSpPr txBox="1">
              <a:spLocks/>
            </p:cNvSpPr>
            <p:nvPr/>
          </p:nvSpPr>
          <p:spPr>
            <a:xfrm>
              <a:off x="2110522" y="2962241"/>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t>1</a:t>
              </a:r>
              <a:endParaRPr lang="fr-FR" sz="1000" dirty="0">
                <a:latin typeface="+mn-lt"/>
              </a:endParaRPr>
            </a:p>
          </p:txBody>
        </p:sp>
      </p:grpSp>
      <p:grpSp>
        <p:nvGrpSpPr>
          <p:cNvPr id="10" name="Groupe 9">
            <a:extLst>
              <a:ext uri="{FF2B5EF4-FFF2-40B4-BE49-F238E27FC236}">
                <a16:creationId xmlns:a16="http://schemas.microsoft.com/office/drawing/2014/main" id="{A0D172F9-C5C2-3E9D-3D4C-F64C662B8F94}"/>
              </a:ext>
            </a:extLst>
          </p:cNvPr>
          <p:cNvGrpSpPr/>
          <p:nvPr/>
        </p:nvGrpSpPr>
        <p:grpSpPr>
          <a:xfrm>
            <a:off x="2024700" y="3859194"/>
            <a:ext cx="1923068" cy="848412"/>
            <a:chOff x="2024700" y="3859194"/>
            <a:chExt cx="1923068" cy="848412"/>
          </a:xfrm>
        </p:grpSpPr>
        <p:sp>
          <p:nvSpPr>
            <p:cNvPr id="47" name="Rectangle : coins arrondis 46">
              <a:extLst>
                <a:ext uri="{FF2B5EF4-FFF2-40B4-BE49-F238E27FC236}">
                  <a16:creationId xmlns:a16="http://schemas.microsoft.com/office/drawing/2014/main" id="{FF0C4715-A6D9-E8C5-F865-B0083CB170F4}"/>
                </a:ext>
              </a:extLst>
            </p:cNvPr>
            <p:cNvSpPr/>
            <p:nvPr/>
          </p:nvSpPr>
          <p:spPr>
            <a:xfrm>
              <a:off x="2024700" y="3859194"/>
              <a:ext cx="1923068" cy="848412"/>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Inventory analysis</a:t>
              </a:r>
            </a:p>
          </p:txBody>
        </p:sp>
        <p:sp>
          <p:nvSpPr>
            <p:cNvPr id="4" name="Espace réservé du contenu 2">
              <a:extLst>
                <a:ext uri="{FF2B5EF4-FFF2-40B4-BE49-F238E27FC236}">
                  <a16:creationId xmlns:a16="http://schemas.microsoft.com/office/drawing/2014/main" id="{BC296581-4400-A2A8-B985-501CABB9C92D}"/>
                </a:ext>
              </a:extLst>
            </p:cNvPr>
            <p:cNvSpPr txBox="1">
              <a:spLocks/>
            </p:cNvSpPr>
            <p:nvPr/>
          </p:nvSpPr>
          <p:spPr>
            <a:xfrm>
              <a:off x="2110524" y="4426608"/>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2</a:t>
              </a:r>
            </a:p>
          </p:txBody>
        </p:sp>
      </p:grpSp>
      <p:grpSp>
        <p:nvGrpSpPr>
          <p:cNvPr id="11" name="Groupe 10">
            <a:extLst>
              <a:ext uri="{FF2B5EF4-FFF2-40B4-BE49-F238E27FC236}">
                <a16:creationId xmlns:a16="http://schemas.microsoft.com/office/drawing/2014/main" id="{0D0C08F7-C555-577C-E48C-84273DCA5135}"/>
              </a:ext>
            </a:extLst>
          </p:cNvPr>
          <p:cNvGrpSpPr/>
          <p:nvPr/>
        </p:nvGrpSpPr>
        <p:grpSpPr>
          <a:xfrm>
            <a:off x="2024700" y="5332806"/>
            <a:ext cx="1923068" cy="848412"/>
            <a:chOff x="2024700" y="5332806"/>
            <a:chExt cx="1923068" cy="848412"/>
          </a:xfrm>
        </p:grpSpPr>
        <p:sp>
          <p:nvSpPr>
            <p:cNvPr id="48" name="Rectangle : coins arrondis 47">
              <a:extLst>
                <a:ext uri="{FF2B5EF4-FFF2-40B4-BE49-F238E27FC236}">
                  <a16:creationId xmlns:a16="http://schemas.microsoft.com/office/drawing/2014/main" id="{54603683-C3BF-9241-B349-BB35B062B2C9}"/>
                </a:ext>
              </a:extLst>
            </p:cNvPr>
            <p:cNvSpPr/>
            <p:nvPr/>
          </p:nvSpPr>
          <p:spPr>
            <a:xfrm>
              <a:off x="2024700" y="5332806"/>
              <a:ext cx="1923068" cy="848412"/>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Impact assessment</a:t>
              </a:r>
            </a:p>
          </p:txBody>
        </p:sp>
        <p:sp>
          <p:nvSpPr>
            <p:cNvPr id="6" name="Espace réservé du contenu 2">
              <a:extLst>
                <a:ext uri="{FF2B5EF4-FFF2-40B4-BE49-F238E27FC236}">
                  <a16:creationId xmlns:a16="http://schemas.microsoft.com/office/drawing/2014/main" id="{4668AD0E-1110-DA16-41FD-BCA60D06AED1}"/>
                </a:ext>
              </a:extLst>
            </p:cNvPr>
            <p:cNvSpPr txBox="1">
              <a:spLocks/>
            </p:cNvSpPr>
            <p:nvPr/>
          </p:nvSpPr>
          <p:spPr>
            <a:xfrm>
              <a:off x="2110524" y="5901008"/>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3</a:t>
              </a:r>
            </a:p>
          </p:txBody>
        </p:sp>
      </p:grpSp>
      <p:grpSp>
        <p:nvGrpSpPr>
          <p:cNvPr id="14" name="Groupe 13">
            <a:extLst>
              <a:ext uri="{FF2B5EF4-FFF2-40B4-BE49-F238E27FC236}">
                <a16:creationId xmlns:a16="http://schemas.microsoft.com/office/drawing/2014/main" id="{2D2C8586-4979-875B-FC2C-CE6F564F2584}"/>
              </a:ext>
            </a:extLst>
          </p:cNvPr>
          <p:cNvGrpSpPr/>
          <p:nvPr/>
        </p:nvGrpSpPr>
        <p:grpSpPr>
          <a:xfrm>
            <a:off x="4639502" y="2385583"/>
            <a:ext cx="1923068" cy="3795635"/>
            <a:chOff x="4639502" y="2385583"/>
            <a:chExt cx="1923068" cy="3795635"/>
          </a:xfrm>
        </p:grpSpPr>
        <p:sp>
          <p:nvSpPr>
            <p:cNvPr id="49" name="Rectangle : coins arrondis 48">
              <a:extLst>
                <a:ext uri="{FF2B5EF4-FFF2-40B4-BE49-F238E27FC236}">
                  <a16:creationId xmlns:a16="http://schemas.microsoft.com/office/drawing/2014/main" id="{6665824A-9594-DBA4-E2D0-D92DE8C70232}"/>
                </a:ext>
              </a:extLst>
            </p:cNvPr>
            <p:cNvSpPr/>
            <p:nvPr/>
          </p:nvSpPr>
          <p:spPr>
            <a:xfrm>
              <a:off x="4639502" y="2385583"/>
              <a:ext cx="1923068" cy="3795635"/>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Interpretation</a:t>
              </a:r>
            </a:p>
          </p:txBody>
        </p:sp>
        <p:sp>
          <p:nvSpPr>
            <p:cNvPr id="13" name="Espace réservé du contenu 2">
              <a:extLst>
                <a:ext uri="{FF2B5EF4-FFF2-40B4-BE49-F238E27FC236}">
                  <a16:creationId xmlns:a16="http://schemas.microsoft.com/office/drawing/2014/main" id="{52B2C30D-4A89-87BB-6ACB-90DDDD146DD3}"/>
                </a:ext>
              </a:extLst>
            </p:cNvPr>
            <p:cNvSpPr txBox="1">
              <a:spLocks/>
            </p:cNvSpPr>
            <p:nvPr/>
          </p:nvSpPr>
          <p:spPr>
            <a:xfrm>
              <a:off x="4784176" y="5819184"/>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4</a:t>
              </a:r>
            </a:p>
          </p:txBody>
        </p:sp>
      </p:grpSp>
    </p:spTree>
    <p:extLst>
      <p:ext uri="{BB962C8B-B14F-4D97-AF65-F5344CB8AC3E}">
        <p14:creationId xmlns:p14="http://schemas.microsoft.com/office/powerpoint/2010/main" val="10589876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Interpretation : attributional LCA</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67</a:t>
            </a:fld>
            <a:endParaRPr lang="fr-FR" dirty="0"/>
          </a:p>
        </p:txBody>
      </p:sp>
      <mc:AlternateContent xmlns:mc="http://schemas.openxmlformats.org/markup-compatibility/2006" xmlns:cx1="http://schemas.microsoft.com/office/drawing/2015/9/8/chartex">
        <mc:Choice Requires="cx1">
          <p:graphicFrame>
            <p:nvGraphicFramePr>
              <p:cNvPr id="3" name="Graphique 2">
                <a:extLst>
                  <a:ext uri="{FF2B5EF4-FFF2-40B4-BE49-F238E27FC236}">
                    <a16:creationId xmlns:a16="http://schemas.microsoft.com/office/drawing/2014/main" id="{7F139DF8-0ECB-481D-4E5C-FE3363B1BAFF}"/>
                  </a:ext>
                </a:extLst>
              </p:cNvPr>
              <p:cNvGraphicFramePr/>
              <p:nvPr>
                <p:extLst>
                  <p:ext uri="{D42A27DB-BD31-4B8C-83A1-F6EECF244321}">
                    <p14:modId xmlns:p14="http://schemas.microsoft.com/office/powerpoint/2010/main" val="1731298488"/>
                  </p:ext>
                </p:extLst>
              </p:nvPr>
            </p:nvGraphicFramePr>
            <p:xfrm>
              <a:off x="2032000" y="1114023"/>
              <a:ext cx="8128000" cy="502431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Graphique 2">
                <a:extLst>
                  <a:ext uri="{FF2B5EF4-FFF2-40B4-BE49-F238E27FC236}">
                    <a16:creationId xmlns:a16="http://schemas.microsoft.com/office/drawing/2014/main" id="{7F139DF8-0ECB-481D-4E5C-FE3363B1BAFF}"/>
                  </a:ext>
                </a:extLst>
              </p:cNvPr>
              <p:cNvPicPr>
                <a:picLocks noGrp="1" noRot="1" noChangeAspect="1" noMove="1" noResize="1" noEditPoints="1" noAdjustHandles="1" noChangeArrowheads="1" noChangeShapeType="1"/>
              </p:cNvPicPr>
              <p:nvPr/>
            </p:nvPicPr>
            <p:blipFill>
              <a:blip r:embed="rId3"/>
              <a:stretch>
                <a:fillRect/>
              </a:stretch>
            </p:blipFill>
            <p:spPr>
              <a:xfrm>
                <a:off x="2032000" y="1114023"/>
                <a:ext cx="8128000" cy="5024310"/>
              </a:xfrm>
              <a:prstGeom prst="rect">
                <a:avLst/>
              </a:prstGeom>
            </p:spPr>
          </p:pic>
        </mc:Fallback>
      </mc:AlternateContent>
    </p:spTree>
    <p:extLst>
      <p:ext uri="{BB962C8B-B14F-4D97-AF65-F5344CB8AC3E}">
        <p14:creationId xmlns:p14="http://schemas.microsoft.com/office/powerpoint/2010/main" val="3587493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Interpretation : consequential LCA</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68</a:t>
            </a:fld>
            <a:endParaRPr lang="fr-FR" dirty="0"/>
          </a:p>
        </p:txBody>
      </p:sp>
      <p:sp>
        <p:nvSpPr>
          <p:cNvPr id="3" name="Rectangle : coins arrondis 2">
            <a:extLst>
              <a:ext uri="{FF2B5EF4-FFF2-40B4-BE49-F238E27FC236}">
                <a16:creationId xmlns:a16="http://schemas.microsoft.com/office/drawing/2014/main" id="{B1194F95-03EF-21DD-7F9E-6767173EBEEC}"/>
              </a:ext>
            </a:extLst>
          </p:cNvPr>
          <p:cNvSpPr/>
          <p:nvPr/>
        </p:nvSpPr>
        <p:spPr>
          <a:xfrm>
            <a:off x="7960983" y="3652525"/>
            <a:ext cx="286174" cy="1441739"/>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9EA593A5-CEE9-E267-EA31-FE7A042C6101}"/>
              </a:ext>
            </a:extLst>
          </p:cNvPr>
          <p:cNvSpPr/>
          <p:nvPr/>
        </p:nvSpPr>
        <p:spPr>
          <a:xfrm>
            <a:off x="8308010" y="3627078"/>
            <a:ext cx="286174" cy="145648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8918ED86-2F0A-8085-4143-4460543FEEEE}"/>
              </a:ext>
            </a:extLst>
          </p:cNvPr>
          <p:cNvGrpSpPr/>
          <p:nvPr/>
        </p:nvGrpSpPr>
        <p:grpSpPr>
          <a:xfrm>
            <a:off x="3219163" y="1401423"/>
            <a:ext cx="1381686" cy="1688211"/>
            <a:chOff x="3317510" y="2147273"/>
            <a:chExt cx="1381686" cy="1688211"/>
          </a:xfrm>
        </p:grpSpPr>
        <p:sp>
          <p:nvSpPr>
            <p:cNvPr id="7" name="Rectangle : coins arrondis 6">
              <a:extLst>
                <a:ext uri="{FF2B5EF4-FFF2-40B4-BE49-F238E27FC236}">
                  <a16:creationId xmlns:a16="http://schemas.microsoft.com/office/drawing/2014/main" id="{15620028-D29B-C01C-74E8-B1F786D5E816}"/>
                </a:ext>
              </a:extLst>
            </p:cNvPr>
            <p:cNvSpPr/>
            <p:nvPr/>
          </p:nvSpPr>
          <p:spPr>
            <a:xfrm>
              <a:off x="3383045" y="2147273"/>
              <a:ext cx="1289370"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avec coins arrondis en haut 7">
              <a:extLst>
                <a:ext uri="{FF2B5EF4-FFF2-40B4-BE49-F238E27FC236}">
                  <a16:creationId xmlns:a16="http://schemas.microsoft.com/office/drawing/2014/main" id="{FCF10766-DDB4-6DA6-091C-571BEF470C44}"/>
                </a:ext>
              </a:extLst>
            </p:cNvPr>
            <p:cNvSpPr/>
            <p:nvPr/>
          </p:nvSpPr>
          <p:spPr>
            <a:xfrm rot="10800000">
              <a:off x="3401633" y="3372992"/>
              <a:ext cx="1270782" cy="417054"/>
            </a:xfrm>
            <a:prstGeom prst="round2SameRect">
              <a:avLst>
                <a:gd name="adj1" fmla="val 8035"/>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7BDB4740-4C38-F057-40FD-81EA51ED73DA}"/>
                </a:ext>
              </a:extLst>
            </p:cNvPr>
            <p:cNvSpPr txBox="1"/>
            <p:nvPr/>
          </p:nvSpPr>
          <p:spPr>
            <a:xfrm>
              <a:off x="3317510" y="3480939"/>
              <a:ext cx="952705" cy="230832"/>
            </a:xfrm>
            <a:prstGeom prst="rect">
              <a:avLst/>
            </a:prstGeom>
            <a:noFill/>
          </p:spPr>
          <p:txBody>
            <a:bodyPr wrap="square" rtlCol="0">
              <a:spAutoFit/>
            </a:bodyPr>
            <a:lstStyle/>
            <a:p>
              <a:pPr algn="ctr"/>
              <a:r>
                <a:rPr lang="fr-FR" sz="900" dirty="0">
                  <a:solidFill>
                    <a:schemeClr val="bg1"/>
                  </a:solidFill>
                  <a:latin typeface="Biome" panose="020B0604020202020204" pitchFamily="34" charset="0"/>
                  <a:ea typeface="STHupo" panose="02010800040101010101" pitchFamily="2" charset="-122"/>
                  <a:cs typeface="Biome" panose="020B0604020202020204" pitchFamily="34" charset="0"/>
                </a:rPr>
                <a:t>Smartphone</a:t>
              </a:r>
            </a:p>
          </p:txBody>
        </p:sp>
        <p:sp>
          <p:nvSpPr>
            <p:cNvPr id="10" name="ZoneTexte 9">
              <a:extLst>
                <a:ext uri="{FF2B5EF4-FFF2-40B4-BE49-F238E27FC236}">
                  <a16:creationId xmlns:a16="http://schemas.microsoft.com/office/drawing/2014/main" id="{668FD4A0-344C-7ED6-8554-AD8941690C7B}"/>
                </a:ext>
              </a:extLst>
            </p:cNvPr>
            <p:cNvSpPr txBox="1"/>
            <p:nvPr/>
          </p:nvSpPr>
          <p:spPr>
            <a:xfrm>
              <a:off x="4199598" y="3406837"/>
              <a:ext cx="499598" cy="369332"/>
            </a:xfrm>
            <a:prstGeom prst="rect">
              <a:avLst/>
            </a:prstGeom>
            <a:noFill/>
          </p:spPr>
          <p:txBody>
            <a:bodyPr wrap="square" rtlCol="0">
              <a:spAutoFit/>
            </a:bodyPr>
            <a:lstStyle/>
            <a:p>
              <a:pPr algn="ctr"/>
              <a:r>
                <a:rPr lang="en-GB"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2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cxnSp>
          <p:nvCxnSpPr>
            <p:cNvPr id="11" name="Connecteur droit 10">
              <a:extLst>
                <a:ext uri="{FF2B5EF4-FFF2-40B4-BE49-F238E27FC236}">
                  <a16:creationId xmlns:a16="http://schemas.microsoft.com/office/drawing/2014/main" id="{F0659934-DDC5-B405-C639-C1B02D01A379}"/>
                </a:ext>
              </a:extLst>
            </p:cNvPr>
            <p:cNvCxnSpPr>
              <a:cxnSpLocks/>
            </p:cNvCxnSpPr>
            <p:nvPr/>
          </p:nvCxnSpPr>
          <p:spPr>
            <a:xfrm>
              <a:off x="4226420" y="3360673"/>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que 11">
              <a:extLst>
                <a:ext uri="{FF2B5EF4-FFF2-40B4-BE49-F238E27FC236}">
                  <a16:creationId xmlns:a16="http://schemas.microsoft.com/office/drawing/2014/main" id="{DA9CF54F-3780-AE62-FE5E-44F7F9603C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11132" y="2332663"/>
              <a:ext cx="631965" cy="842620"/>
            </a:xfrm>
            <a:prstGeom prst="rect">
              <a:avLst/>
            </a:prstGeom>
          </p:spPr>
        </p:pic>
      </p:grpSp>
      <p:grpSp>
        <p:nvGrpSpPr>
          <p:cNvPr id="13" name="Groupe 12">
            <a:extLst>
              <a:ext uri="{FF2B5EF4-FFF2-40B4-BE49-F238E27FC236}">
                <a16:creationId xmlns:a16="http://schemas.microsoft.com/office/drawing/2014/main" id="{EA6F9405-C665-C521-7850-B3CB4D20DCC5}"/>
              </a:ext>
            </a:extLst>
          </p:cNvPr>
          <p:cNvGrpSpPr/>
          <p:nvPr/>
        </p:nvGrpSpPr>
        <p:grpSpPr>
          <a:xfrm>
            <a:off x="7619039" y="1367872"/>
            <a:ext cx="1381686" cy="1688211"/>
            <a:chOff x="4243096" y="1640806"/>
            <a:chExt cx="1381686" cy="1688211"/>
          </a:xfrm>
        </p:grpSpPr>
        <p:sp>
          <p:nvSpPr>
            <p:cNvPr id="14" name="Rectangle : coins arrondis 13">
              <a:extLst>
                <a:ext uri="{FF2B5EF4-FFF2-40B4-BE49-F238E27FC236}">
                  <a16:creationId xmlns:a16="http://schemas.microsoft.com/office/drawing/2014/main" id="{C0BC533A-24D1-B6C7-3BE7-3CEBB62144F1}"/>
                </a:ext>
              </a:extLst>
            </p:cNvPr>
            <p:cNvSpPr/>
            <p:nvPr/>
          </p:nvSpPr>
          <p:spPr>
            <a:xfrm>
              <a:off x="4308631" y="1640806"/>
              <a:ext cx="1289370" cy="1654660"/>
            </a:xfrm>
            <a:prstGeom prst="roundRect">
              <a:avLst>
                <a:gd name="adj" fmla="val 6589"/>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avec coins arrondis en haut 14">
              <a:extLst>
                <a:ext uri="{FF2B5EF4-FFF2-40B4-BE49-F238E27FC236}">
                  <a16:creationId xmlns:a16="http://schemas.microsoft.com/office/drawing/2014/main" id="{842D2D6E-2B63-E002-2F3B-B42B80A666B6}"/>
                </a:ext>
              </a:extLst>
            </p:cNvPr>
            <p:cNvSpPr/>
            <p:nvPr/>
          </p:nvSpPr>
          <p:spPr>
            <a:xfrm rot="10800000">
              <a:off x="4327219" y="2866525"/>
              <a:ext cx="1270782" cy="417054"/>
            </a:xfrm>
            <a:prstGeom prst="round2SameRect">
              <a:avLst>
                <a:gd name="adj1" fmla="val 9761"/>
                <a:gd name="adj2" fmla="val 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94F30BD6-2E3F-3621-84DA-957AFADA4651}"/>
                </a:ext>
              </a:extLst>
            </p:cNvPr>
            <p:cNvSpPr txBox="1"/>
            <p:nvPr/>
          </p:nvSpPr>
          <p:spPr>
            <a:xfrm>
              <a:off x="4243096" y="2940745"/>
              <a:ext cx="952705" cy="261610"/>
            </a:xfrm>
            <a:prstGeom prst="rect">
              <a:avLst/>
            </a:prstGeom>
            <a:noFill/>
          </p:spPr>
          <p:txBody>
            <a:bodyPr wrap="square" rtlCol="0">
              <a:spAutoFit/>
            </a:bodyPr>
            <a:lstStyle/>
            <a:p>
              <a:pPr algn="ctr"/>
              <a:r>
                <a:rPr lang="fr-FR" sz="1100" dirty="0">
                  <a:solidFill>
                    <a:schemeClr val="bg1"/>
                  </a:solidFill>
                  <a:latin typeface="Biome" panose="020B0604020202020204" pitchFamily="34" charset="0"/>
                  <a:ea typeface="STHupo" panose="02010800040101010101" pitchFamily="2" charset="-122"/>
                  <a:cs typeface="Biome" panose="020B0604020202020204" pitchFamily="34" charset="0"/>
                </a:rPr>
                <a:t>Phone</a:t>
              </a:r>
            </a:p>
          </p:txBody>
        </p:sp>
        <p:sp>
          <p:nvSpPr>
            <p:cNvPr id="17" name="ZoneTexte 16">
              <a:extLst>
                <a:ext uri="{FF2B5EF4-FFF2-40B4-BE49-F238E27FC236}">
                  <a16:creationId xmlns:a16="http://schemas.microsoft.com/office/drawing/2014/main" id="{44058F3E-04C5-D5CB-7DC0-1BDD6A8E5115}"/>
                </a:ext>
              </a:extLst>
            </p:cNvPr>
            <p:cNvSpPr txBox="1"/>
            <p:nvPr/>
          </p:nvSpPr>
          <p:spPr>
            <a:xfrm>
              <a:off x="5125184" y="2900370"/>
              <a:ext cx="499598" cy="369332"/>
            </a:xfrm>
            <a:prstGeom prst="rect">
              <a:avLst/>
            </a:prstGeom>
            <a:noFill/>
          </p:spPr>
          <p:txBody>
            <a:bodyPr wrap="square" rtlCol="0">
              <a:spAutoFit/>
            </a:bodyPr>
            <a:lstStyle/>
            <a:p>
              <a:pPr algn="ctr"/>
              <a:r>
                <a:rPr lang="en-GB" dirty="0">
                  <a:solidFill>
                    <a:schemeClr val="bg1"/>
                  </a:solidFill>
                  <a:latin typeface="Biome" panose="020B0604020202020204" pitchFamily="34" charset="0"/>
                  <a:ea typeface="STHupo" panose="02010800040101010101" pitchFamily="2" charset="-122"/>
                  <a:cs typeface="Biome" panose="020B0604020202020204" pitchFamily="34" charset="0"/>
                </a:rPr>
                <a:t>1</a:t>
              </a:r>
              <a:endParaRPr lang="en-GB" sz="1200" dirty="0">
                <a:solidFill>
                  <a:schemeClr val="bg1"/>
                </a:solidFill>
                <a:latin typeface="Biome" panose="020B0604020202020204" pitchFamily="34" charset="0"/>
                <a:ea typeface="STHupo" panose="02010800040101010101" pitchFamily="2" charset="-122"/>
                <a:cs typeface="Biome" panose="020B0604020202020204" pitchFamily="34" charset="0"/>
              </a:endParaRPr>
            </a:p>
          </p:txBody>
        </p:sp>
        <p:cxnSp>
          <p:nvCxnSpPr>
            <p:cNvPr id="18" name="Connecteur droit 17">
              <a:extLst>
                <a:ext uri="{FF2B5EF4-FFF2-40B4-BE49-F238E27FC236}">
                  <a16:creationId xmlns:a16="http://schemas.microsoft.com/office/drawing/2014/main" id="{A80CDB3C-0D85-1661-5D5D-1E6314360153}"/>
                </a:ext>
              </a:extLst>
            </p:cNvPr>
            <p:cNvCxnSpPr>
              <a:cxnSpLocks/>
            </p:cNvCxnSpPr>
            <p:nvPr/>
          </p:nvCxnSpPr>
          <p:spPr>
            <a:xfrm>
              <a:off x="5152006" y="2854206"/>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que 18">
              <a:extLst>
                <a:ext uri="{FF2B5EF4-FFF2-40B4-BE49-F238E27FC236}">
                  <a16:creationId xmlns:a16="http://schemas.microsoft.com/office/drawing/2014/main" id="{419A0956-3C4B-A98F-9B94-01B5CBFACA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19448" y="1907260"/>
              <a:ext cx="479395" cy="767032"/>
            </a:xfrm>
            <a:prstGeom prst="rect">
              <a:avLst/>
            </a:prstGeom>
          </p:spPr>
        </p:pic>
      </p:grpSp>
      <p:cxnSp>
        <p:nvCxnSpPr>
          <p:cNvPr id="20" name="Connecteur droit avec flèche 19">
            <a:extLst>
              <a:ext uri="{FF2B5EF4-FFF2-40B4-BE49-F238E27FC236}">
                <a16:creationId xmlns:a16="http://schemas.microsoft.com/office/drawing/2014/main" id="{7B838DD9-391B-18D7-5454-99AB6506A76D}"/>
              </a:ext>
            </a:extLst>
          </p:cNvPr>
          <p:cNvCxnSpPr>
            <a:cxnSpLocks/>
          </p:cNvCxnSpPr>
          <p:nvPr/>
        </p:nvCxnSpPr>
        <p:spPr>
          <a:xfrm flipV="1">
            <a:off x="3379099" y="3545280"/>
            <a:ext cx="0" cy="1551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5894648E-CBBE-ECD7-9128-B31A252FA891}"/>
              </a:ext>
            </a:extLst>
          </p:cNvPr>
          <p:cNvSpPr txBox="1"/>
          <p:nvPr/>
        </p:nvSpPr>
        <p:spPr>
          <a:xfrm rot="16200000">
            <a:off x="3536015" y="5480651"/>
            <a:ext cx="1022951" cy="261610"/>
          </a:xfrm>
          <a:prstGeom prst="rect">
            <a:avLst/>
          </a:prstGeom>
          <a:noFill/>
        </p:spPr>
        <p:txBody>
          <a:bodyPr wrap="square" rtlCol="0">
            <a:spAutoFit/>
          </a:bodyPr>
          <a:lstStyle/>
          <a:p>
            <a:pPr algn="r"/>
            <a:r>
              <a:rPr lang="en-US" sz="1100" dirty="0"/>
              <a:t>Water use</a:t>
            </a:r>
          </a:p>
        </p:txBody>
      </p:sp>
      <p:sp>
        <p:nvSpPr>
          <p:cNvPr id="22" name="ZoneTexte 21">
            <a:extLst>
              <a:ext uri="{FF2B5EF4-FFF2-40B4-BE49-F238E27FC236}">
                <a16:creationId xmlns:a16="http://schemas.microsoft.com/office/drawing/2014/main" id="{C99DB00B-0CD6-93D5-D132-C085348A14FE}"/>
              </a:ext>
            </a:extLst>
          </p:cNvPr>
          <p:cNvSpPr txBox="1"/>
          <p:nvPr/>
        </p:nvSpPr>
        <p:spPr>
          <a:xfrm rot="16200000">
            <a:off x="3829915" y="5523504"/>
            <a:ext cx="1108657" cy="261610"/>
          </a:xfrm>
          <a:prstGeom prst="rect">
            <a:avLst/>
          </a:prstGeom>
          <a:noFill/>
        </p:spPr>
        <p:txBody>
          <a:bodyPr wrap="square" rtlCol="0">
            <a:spAutoFit/>
          </a:bodyPr>
          <a:lstStyle/>
          <a:p>
            <a:pPr algn="r"/>
            <a:r>
              <a:rPr lang="en-US" sz="1100" dirty="0"/>
              <a:t>Raw materials</a:t>
            </a:r>
          </a:p>
        </p:txBody>
      </p:sp>
      <p:sp>
        <p:nvSpPr>
          <p:cNvPr id="23" name="ZoneTexte 22">
            <a:extLst>
              <a:ext uri="{FF2B5EF4-FFF2-40B4-BE49-F238E27FC236}">
                <a16:creationId xmlns:a16="http://schemas.microsoft.com/office/drawing/2014/main" id="{1D0A00DA-514E-D5E1-105F-0B6C1015BC48}"/>
              </a:ext>
            </a:extLst>
          </p:cNvPr>
          <p:cNvSpPr txBox="1"/>
          <p:nvPr/>
        </p:nvSpPr>
        <p:spPr>
          <a:xfrm rot="16200000">
            <a:off x="3048792" y="5604095"/>
            <a:ext cx="1269839" cy="261610"/>
          </a:xfrm>
          <a:prstGeom prst="rect">
            <a:avLst/>
          </a:prstGeom>
          <a:noFill/>
        </p:spPr>
        <p:txBody>
          <a:bodyPr wrap="square" rtlCol="0">
            <a:spAutoFit/>
          </a:bodyPr>
          <a:lstStyle/>
          <a:p>
            <a:pPr algn="r"/>
            <a:r>
              <a:rPr lang="en-US" sz="1100" dirty="0"/>
              <a:t>Climate change</a:t>
            </a:r>
          </a:p>
        </p:txBody>
      </p:sp>
      <p:sp>
        <p:nvSpPr>
          <p:cNvPr id="24" name="Rectangle : coins arrondis 23">
            <a:extLst>
              <a:ext uri="{FF2B5EF4-FFF2-40B4-BE49-F238E27FC236}">
                <a16:creationId xmlns:a16="http://schemas.microsoft.com/office/drawing/2014/main" id="{7B09120D-0BC8-7A70-8CB6-C754BE7D9C9D}"/>
              </a:ext>
            </a:extLst>
          </p:cNvPr>
          <p:cNvSpPr/>
          <p:nvPr/>
        </p:nvSpPr>
        <p:spPr>
          <a:xfrm>
            <a:off x="3904403" y="4216762"/>
            <a:ext cx="286174" cy="880510"/>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 coins arrondis 24">
            <a:extLst>
              <a:ext uri="{FF2B5EF4-FFF2-40B4-BE49-F238E27FC236}">
                <a16:creationId xmlns:a16="http://schemas.microsoft.com/office/drawing/2014/main" id="{D67B3C2E-89BF-3FA6-9409-349B7D784020}"/>
              </a:ext>
            </a:extLst>
          </p:cNvPr>
          <p:cNvSpPr/>
          <p:nvPr/>
        </p:nvSpPr>
        <p:spPr>
          <a:xfrm>
            <a:off x="3564331" y="4000862"/>
            <a:ext cx="286174" cy="109641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62541B21-E628-9586-BC37-994FB69A63A6}"/>
              </a:ext>
            </a:extLst>
          </p:cNvPr>
          <p:cNvSpPr/>
          <p:nvPr/>
        </p:nvSpPr>
        <p:spPr>
          <a:xfrm>
            <a:off x="4241156" y="3763099"/>
            <a:ext cx="286174" cy="1334173"/>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C3749832-125F-B3EA-3580-E730AE408676}"/>
              </a:ext>
            </a:extLst>
          </p:cNvPr>
          <p:cNvSpPr txBox="1"/>
          <p:nvPr/>
        </p:nvSpPr>
        <p:spPr>
          <a:xfrm>
            <a:off x="2823320" y="3271132"/>
            <a:ext cx="1111557" cy="276999"/>
          </a:xfrm>
          <a:prstGeom prst="rect">
            <a:avLst/>
          </a:prstGeom>
          <a:noFill/>
        </p:spPr>
        <p:txBody>
          <a:bodyPr wrap="square" rtlCol="0">
            <a:spAutoFit/>
          </a:bodyPr>
          <a:lstStyle/>
          <a:p>
            <a:pPr algn="ctr"/>
            <a:r>
              <a:rPr lang="fr-FR" sz="1200" dirty="0"/>
              <a:t>impacts</a:t>
            </a:r>
          </a:p>
        </p:txBody>
      </p:sp>
      <p:cxnSp>
        <p:nvCxnSpPr>
          <p:cNvPr id="28" name="Connecteur droit avec flèche 27">
            <a:extLst>
              <a:ext uri="{FF2B5EF4-FFF2-40B4-BE49-F238E27FC236}">
                <a16:creationId xmlns:a16="http://schemas.microsoft.com/office/drawing/2014/main" id="{1F5C1FEF-7EE2-C996-9137-AE804575CED5}"/>
              </a:ext>
            </a:extLst>
          </p:cNvPr>
          <p:cNvCxnSpPr>
            <a:cxnSpLocks/>
          </p:cNvCxnSpPr>
          <p:nvPr/>
        </p:nvCxnSpPr>
        <p:spPr>
          <a:xfrm flipV="1">
            <a:off x="7777785" y="3543649"/>
            <a:ext cx="0" cy="1551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 coins arrondis 31">
            <a:extLst>
              <a:ext uri="{FF2B5EF4-FFF2-40B4-BE49-F238E27FC236}">
                <a16:creationId xmlns:a16="http://schemas.microsoft.com/office/drawing/2014/main" id="{FC01C347-7654-5625-90A8-BCC4698F942D}"/>
              </a:ext>
            </a:extLst>
          </p:cNvPr>
          <p:cNvSpPr/>
          <p:nvPr/>
        </p:nvSpPr>
        <p:spPr>
          <a:xfrm>
            <a:off x="8303089" y="4215131"/>
            <a:ext cx="286174" cy="880510"/>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 coins arrondis 32">
            <a:extLst>
              <a:ext uri="{FF2B5EF4-FFF2-40B4-BE49-F238E27FC236}">
                <a16:creationId xmlns:a16="http://schemas.microsoft.com/office/drawing/2014/main" id="{C626D801-5A33-2A05-797A-5D7BAE8E6F84}"/>
              </a:ext>
            </a:extLst>
          </p:cNvPr>
          <p:cNvSpPr/>
          <p:nvPr/>
        </p:nvSpPr>
        <p:spPr>
          <a:xfrm>
            <a:off x="7963017" y="3999231"/>
            <a:ext cx="286174" cy="1096410"/>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 coins arrondis 33">
            <a:extLst>
              <a:ext uri="{FF2B5EF4-FFF2-40B4-BE49-F238E27FC236}">
                <a16:creationId xmlns:a16="http://schemas.microsoft.com/office/drawing/2014/main" id="{BB566969-F865-278A-39DC-DADACBB0E4D7}"/>
              </a:ext>
            </a:extLst>
          </p:cNvPr>
          <p:cNvSpPr/>
          <p:nvPr/>
        </p:nvSpPr>
        <p:spPr>
          <a:xfrm>
            <a:off x="8639842" y="3761468"/>
            <a:ext cx="286174" cy="133417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6EA113A5-8842-A1CC-4815-F157E9C23CE1}"/>
              </a:ext>
            </a:extLst>
          </p:cNvPr>
          <p:cNvSpPr txBox="1"/>
          <p:nvPr/>
        </p:nvSpPr>
        <p:spPr>
          <a:xfrm>
            <a:off x="7222006" y="3269501"/>
            <a:ext cx="1111557" cy="276999"/>
          </a:xfrm>
          <a:prstGeom prst="rect">
            <a:avLst/>
          </a:prstGeom>
          <a:noFill/>
        </p:spPr>
        <p:txBody>
          <a:bodyPr wrap="square" rtlCol="0">
            <a:spAutoFit/>
          </a:bodyPr>
          <a:lstStyle/>
          <a:p>
            <a:pPr algn="ctr"/>
            <a:r>
              <a:rPr lang="fr-FR" sz="1200" dirty="0"/>
              <a:t>impacts</a:t>
            </a:r>
          </a:p>
        </p:txBody>
      </p:sp>
      <p:sp>
        <p:nvSpPr>
          <p:cNvPr id="36" name="Rectangle : coins arrondis 35">
            <a:extLst>
              <a:ext uri="{FF2B5EF4-FFF2-40B4-BE49-F238E27FC236}">
                <a16:creationId xmlns:a16="http://schemas.microsoft.com/office/drawing/2014/main" id="{CAF38A96-2621-FA0E-9568-0563A970ABEB}"/>
              </a:ext>
            </a:extLst>
          </p:cNvPr>
          <p:cNvSpPr/>
          <p:nvPr/>
        </p:nvSpPr>
        <p:spPr>
          <a:xfrm>
            <a:off x="8639841" y="4215131"/>
            <a:ext cx="286174" cy="880509"/>
          </a:xfrm>
          <a:prstGeom prst="round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avec flèche 36">
            <a:extLst>
              <a:ext uri="{FF2B5EF4-FFF2-40B4-BE49-F238E27FC236}">
                <a16:creationId xmlns:a16="http://schemas.microsoft.com/office/drawing/2014/main" id="{DB3FA728-DBB0-AEBB-3531-E65AE4C369E0}"/>
              </a:ext>
            </a:extLst>
          </p:cNvPr>
          <p:cNvCxnSpPr>
            <a:cxnSpLocks/>
          </p:cNvCxnSpPr>
          <p:nvPr/>
        </p:nvCxnSpPr>
        <p:spPr>
          <a:xfrm flipV="1">
            <a:off x="8777789" y="3872979"/>
            <a:ext cx="0" cy="273052"/>
          </a:xfrm>
          <a:prstGeom prst="straightConnector1">
            <a:avLst/>
          </a:prstGeom>
          <a:ln w="12700">
            <a:solidFill>
              <a:schemeClr val="accent6">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1744D4EA-859A-07AD-4EA5-CB70D12F3CCA}"/>
              </a:ext>
            </a:extLst>
          </p:cNvPr>
          <p:cNvCxnSpPr>
            <a:cxnSpLocks/>
          </p:cNvCxnSpPr>
          <p:nvPr/>
        </p:nvCxnSpPr>
        <p:spPr>
          <a:xfrm flipV="1">
            <a:off x="8451097" y="3740920"/>
            <a:ext cx="0" cy="396026"/>
          </a:xfrm>
          <a:prstGeom prst="straightConnector1">
            <a:avLst/>
          </a:prstGeom>
          <a:ln w="127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745669BE-AF28-C850-61E1-1230EF991763}"/>
              </a:ext>
            </a:extLst>
          </p:cNvPr>
          <p:cNvCxnSpPr>
            <a:cxnSpLocks/>
          </p:cNvCxnSpPr>
          <p:nvPr/>
        </p:nvCxnSpPr>
        <p:spPr>
          <a:xfrm flipV="1">
            <a:off x="8112544" y="3761468"/>
            <a:ext cx="0" cy="152400"/>
          </a:xfrm>
          <a:prstGeom prst="straightConnector1">
            <a:avLst/>
          </a:prstGeom>
          <a:ln w="12700">
            <a:solidFill>
              <a:schemeClr val="accent4">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9D7F112A-F578-4630-5F7F-3D445408035F}"/>
              </a:ext>
            </a:extLst>
          </p:cNvPr>
          <p:cNvSpPr txBox="1"/>
          <p:nvPr/>
        </p:nvSpPr>
        <p:spPr>
          <a:xfrm rot="16200000">
            <a:off x="7939903" y="5482219"/>
            <a:ext cx="1022951" cy="261610"/>
          </a:xfrm>
          <a:prstGeom prst="rect">
            <a:avLst/>
          </a:prstGeom>
          <a:noFill/>
        </p:spPr>
        <p:txBody>
          <a:bodyPr wrap="square" rtlCol="0">
            <a:spAutoFit/>
          </a:bodyPr>
          <a:lstStyle/>
          <a:p>
            <a:pPr algn="r"/>
            <a:r>
              <a:rPr lang="en-US" sz="1100" dirty="0"/>
              <a:t>Water use</a:t>
            </a:r>
          </a:p>
        </p:txBody>
      </p:sp>
      <p:sp>
        <p:nvSpPr>
          <p:cNvPr id="41" name="ZoneTexte 40">
            <a:extLst>
              <a:ext uri="{FF2B5EF4-FFF2-40B4-BE49-F238E27FC236}">
                <a16:creationId xmlns:a16="http://schemas.microsoft.com/office/drawing/2014/main" id="{1A62DA24-13CC-1C1C-5A20-08E2D7550E5E}"/>
              </a:ext>
            </a:extLst>
          </p:cNvPr>
          <p:cNvSpPr txBox="1"/>
          <p:nvPr/>
        </p:nvSpPr>
        <p:spPr>
          <a:xfrm rot="16200000">
            <a:off x="8233803" y="5525072"/>
            <a:ext cx="1108657" cy="261610"/>
          </a:xfrm>
          <a:prstGeom prst="rect">
            <a:avLst/>
          </a:prstGeom>
          <a:noFill/>
        </p:spPr>
        <p:txBody>
          <a:bodyPr wrap="square" rtlCol="0">
            <a:spAutoFit/>
          </a:bodyPr>
          <a:lstStyle/>
          <a:p>
            <a:pPr algn="r"/>
            <a:r>
              <a:rPr lang="en-US" sz="1100" dirty="0"/>
              <a:t>Raw materials</a:t>
            </a:r>
          </a:p>
        </p:txBody>
      </p:sp>
      <p:sp>
        <p:nvSpPr>
          <p:cNvPr id="42" name="ZoneTexte 41">
            <a:extLst>
              <a:ext uri="{FF2B5EF4-FFF2-40B4-BE49-F238E27FC236}">
                <a16:creationId xmlns:a16="http://schemas.microsoft.com/office/drawing/2014/main" id="{6BF33D45-5416-C9F4-4801-A46BFB922B23}"/>
              </a:ext>
            </a:extLst>
          </p:cNvPr>
          <p:cNvSpPr txBox="1"/>
          <p:nvPr/>
        </p:nvSpPr>
        <p:spPr>
          <a:xfrm rot="16200000">
            <a:off x="7452680" y="5605663"/>
            <a:ext cx="1269839" cy="261610"/>
          </a:xfrm>
          <a:prstGeom prst="rect">
            <a:avLst/>
          </a:prstGeom>
          <a:noFill/>
        </p:spPr>
        <p:txBody>
          <a:bodyPr wrap="square" rtlCol="0">
            <a:spAutoFit/>
          </a:bodyPr>
          <a:lstStyle/>
          <a:p>
            <a:pPr algn="r"/>
            <a:r>
              <a:rPr lang="en-US" sz="1100" dirty="0"/>
              <a:t>Climate change</a:t>
            </a:r>
          </a:p>
        </p:txBody>
      </p:sp>
    </p:spTree>
    <p:extLst>
      <p:ext uri="{BB962C8B-B14F-4D97-AF65-F5344CB8AC3E}">
        <p14:creationId xmlns:p14="http://schemas.microsoft.com/office/powerpoint/2010/main" val="88297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F394568-A123-CF43-B37D-0430507FD9CE}" type="slidenum">
              <a:rPr lang="fr-FR" smtClean="0"/>
              <a:pPr/>
              <a:t>69</a:t>
            </a:fld>
            <a:endParaRPr lang="fr-FR" dirty="0"/>
          </a:p>
        </p:txBody>
      </p:sp>
      <p:sp>
        <p:nvSpPr>
          <p:cNvPr id="4" name="ZoneTexte 3">
            <a:extLst>
              <a:ext uri="{FF2B5EF4-FFF2-40B4-BE49-F238E27FC236}">
                <a16:creationId xmlns:a16="http://schemas.microsoft.com/office/drawing/2014/main" id="{D8866C98-934A-4927-ED33-1D9814AE2448}"/>
              </a:ext>
            </a:extLst>
          </p:cNvPr>
          <p:cNvSpPr txBox="1"/>
          <p:nvPr/>
        </p:nvSpPr>
        <p:spPr>
          <a:xfrm>
            <a:off x="4044099" y="6266375"/>
            <a:ext cx="7409467" cy="461665"/>
          </a:xfrm>
          <a:prstGeom prst="rect">
            <a:avLst/>
          </a:prstGeom>
          <a:noFill/>
        </p:spPr>
        <p:txBody>
          <a:bodyPr wrap="square">
            <a:spAutoFit/>
          </a:bodyPr>
          <a:lstStyle/>
          <a:p>
            <a:r>
              <a:rPr lang="en-US" sz="800" dirty="0"/>
              <a:t>Richardson, K., Steffen, W., Lucht, W., </a:t>
            </a:r>
            <a:r>
              <a:rPr lang="en-US" sz="800" dirty="0" err="1"/>
              <a:t>Bendtsen</a:t>
            </a:r>
            <a:r>
              <a:rPr lang="en-US" sz="800" dirty="0"/>
              <a:t>, J., Cornell, S.E., Donges, J.F., </a:t>
            </a:r>
            <a:r>
              <a:rPr lang="en-US" sz="800" dirty="0" err="1"/>
              <a:t>Drüke</a:t>
            </a:r>
            <a:r>
              <a:rPr lang="en-US" sz="800" dirty="0"/>
              <a:t>, M., Fetzer, I., Bala, G., von </a:t>
            </a:r>
            <a:r>
              <a:rPr lang="en-US" sz="800" dirty="0" err="1"/>
              <a:t>Bloh</a:t>
            </a:r>
            <a:r>
              <a:rPr lang="en-US" sz="800" dirty="0"/>
              <a:t>, W., </a:t>
            </a:r>
            <a:r>
              <a:rPr lang="en-US" sz="800" dirty="0" err="1"/>
              <a:t>Feulner</a:t>
            </a:r>
            <a:r>
              <a:rPr lang="en-US" sz="800" dirty="0"/>
              <a:t>, G., Fiedler, S., </a:t>
            </a:r>
            <a:r>
              <a:rPr lang="en-US" sz="800" dirty="0" err="1"/>
              <a:t>Gerten</a:t>
            </a:r>
            <a:r>
              <a:rPr lang="en-US" sz="800" dirty="0"/>
              <a:t>, D., Gleeson, T., Hofmann, M., </a:t>
            </a:r>
            <a:r>
              <a:rPr lang="en-US" sz="800" dirty="0" err="1"/>
              <a:t>Huiskamp</a:t>
            </a:r>
            <a:r>
              <a:rPr lang="en-US" sz="800" dirty="0"/>
              <a:t>, W., </a:t>
            </a:r>
            <a:r>
              <a:rPr lang="en-US" sz="800" dirty="0" err="1"/>
              <a:t>Kummu</a:t>
            </a:r>
            <a:r>
              <a:rPr lang="en-US" sz="800" dirty="0"/>
              <a:t>, M., Mohan, C., </a:t>
            </a:r>
            <a:r>
              <a:rPr lang="en-US" sz="800" dirty="0" err="1"/>
              <a:t>Nogués</a:t>
            </a:r>
            <a:r>
              <a:rPr lang="en-US" sz="800" dirty="0"/>
              <a:t>-Bravo, D., Petri, S., </a:t>
            </a:r>
            <a:r>
              <a:rPr lang="en-US" sz="800" dirty="0" err="1"/>
              <a:t>Porkka</a:t>
            </a:r>
            <a:r>
              <a:rPr lang="en-US" sz="800" dirty="0"/>
              <a:t>, M., </a:t>
            </a:r>
            <a:r>
              <a:rPr lang="en-US" sz="800" dirty="0" err="1"/>
              <a:t>Rahmstorf</a:t>
            </a:r>
            <a:r>
              <a:rPr lang="en-US" sz="800" dirty="0"/>
              <a:t>, S., </a:t>
            </a:r>
            <a:r>
              <a:rPr lang="en-US" sz="800" dirty="0" err="1"/>
              <a:t>Schaphoff</a:t>
            </a:r>
            <a:r>
              <a:rPr lang="en-US" sz="800" dirty="0"/>
              <a:t>, S., </a:t>
            </a:r>
            <a:r>
              <a:rPr lang="en-US" sz="800" dirty="0" err="1"/>
              <a:t>Thonicke</a:t>
            </a:r>
            <a:r>
              <a:rPr lang="en-US" sz="800" dirty="0"/>
              <a:t>, K., </a:t>
            </a:r>
            <a:r>
              <a:rPr lang="en-US" sz="800" dirty="0" err="1"/>
              <a:t>Tobian</a:t>
            </a:r>
            <a:r>
              <a:rPr lang="en-US" sz="800" dirty="0"/>
              <a:t>, A., </a:t>
            </a:r>
            <a:r>
              <a:rPr lang="en-US" sz="800" dirty="0" err="1"/>
              <a:t>Virkki</a:t>
            </a:r>
            <a:r>
              <a:rPr lang="en-US" sz="800" dirty="0"/>
              <a:t>, V., Weber, L. &amp; </a:t>
            </a:r>
            <a:r>
              <a:rPr lang="en-US" sz="800" dirty="0" err="1"/>
              <a:t>Rockström</a:t>
            </a:r>
            <a:r>
              <a:rPr lang="en-US" sz="800" dirty="0"/>
              <a:t>, J. 2023. Earth beyond six of nine planetary boundaries. </a:t>
            </a:r>
            <a:r>
              <a:rPr lang="en-US" sz="800" i="1" dirty="0"/>
              <a:t>Science Advances </a:t>
            </a:r>
            <a:r>
              <a:rPr lang="en-US" sz="800" dirty="0"/>
              <a:t>9, 37. </a:t>
            </a:r>
            <a:r>
              <a:rPr lang="en-US" sz="800" dirty="0">
                <a:hlinkClick r:id="rId3"/>
              </a:rPr>
              <a:t>10.1126/sciadv.adh2458</a:t>
            </a:r>
            <a:endParaRPr lang="en-US" sz="800" dirty="0"/>
          </a:p>
        </p:txBody>
      </p:sp>
      <p:sp>
        <p:nvSpPr>
          <p:cNvPr id="2" name="Titre 1"/>
          <p:cNvSpPr>
            <a:spLocks noGrp="1"/>
          </p:cNvSpPr>
          <p:nvPr>
            <p:ph type="title"/>
          </p:nvPr>
        </p:nvSpPr>
        <p:spPr>
          <a:xfrm>
            <a:off x="544084" y="291142"/>
            <a:ext cx="10587324" cy="473367"/>
          </a:xfrm>
        </p:spPr>
        <p:txBody>
          <a:bodyPr>
            <a:noAutofit/>
          </a:bodyPr>
          <a:lstStyle/>
          <a:p>
            <a:r>
              <a:rPr lang="en-US" sz="3200" dirty="0"/>
              <a:t>Nine planetary boundaries</a:t>
            </a:r>
            <a:br>
              <a:rPr lang="en-US" sz="3200" dirty="0"/>
            </a:br>
            <a:endParaRPr lang="en-US" dirty="0">
              <a:latin typeface="+mj-lt"/>
            </a:endParaRPr>
          </a:p>
        </p:txBody>
      </p:sp>
      <p:pic>
        <p:nvPicPr>
          <p:cNvPr id="6" name="Image 5" descr="Une image contenant capture d’écran, cercle, Caractère coloré, graphisme&#10;&#10;Description générée automatiquement">
            <a:extLst>
              <a:ext uri="{FF2B5EF4-FFF2-40B4-BE49-F238E27FC236}">
                <a16:creationId xmlns:a16="http://schemas.microsoft.com/office/drawing/2014/main" id="{C7F9AFBE-D7C4-101F-5D22-2418540BDE8B}"/>
              </a:ext>
            </a:extLst>
          </p:cNvPr>
          <p:cNvPicPr>
            <a:picLocks noChangeAspect="1"/>
          </p:cNvPicPr>
          <p:nvPr/>
        </p:nvPicPr>
        <p:blipFill>
          <a:blip r:embed="rId4"/>
          <a:stretch>
            <a:fillRect/>
          </a:stretch>
        </p:blipFill>
        <p:spPr>
          <a:xfrm>
            <a:off x="5542961" y="622095"/>
            <a:ext cx="6104955" cy="5766594"/>
          </a:xfrm>
          <a:prstGeom prst="rect">
            <a:avLst/>
          </a:prstGeom>
        </p:spPr>
      </p:pic>
      <p:sp>
        <p:nvSpPr>
          <p:cNvPr id="8" name="Espace réservé du contenu 2">
            <a:extLst>
              <a:ext uri="{FF2B5EF4-FFF2-40B4-BE49-F238E27FC236}">
                <a16:creationId xmlns:a16="http://schemas.microsoft.com/office/drawing/2014/main" id="{E190F6CF-6413-524A-92C8-464C9FD061DC}"/>
              </a:ext>
            </a:extLst>
          </p:cNvPr>
          <p:cNvSpPr>
            <a:spLocks noGrp="1"/>
          </p:cNvSpPr>
          <p:nvPr>
            <p:ph idx="1"/>
          </p:nvPr>
        </p:nvSpPr>
        <p:spPr>
          <a:xfrm>
            <a:off x="894523" y="964276"/>
            <a:ext cx="10398788" cy="5436524"/>
          </a:xfrm>
        </p:spPr>
        <p:txBody>
          <a:bodyPr numCol="1">
            <a:noAutofit/>
          </a:bodyPr>
          <a:lstStyle/>
          <a:p>
            <a:pPr marL="427038" indent="-342900" defTabSz="2271004">
              <a:lnSpc>
                <a:spcPct val="120000"/>
              </a:lnSpc>
              <a:spcBef>
                <a:spcPts val="0"/>
              </a:spcBef>
              <a:buClr>
                <a:schemeClr val="accent1"/>
              </a:buClr>
              <a:buFont typeface="Wingdings" panose="05000000000000000000" pitchFamily="2" charset="2"/>
              <a:buChar char="q"/>
              <a:defRPr/>
            </a:pPr>
            <a:r>
              <a:rPr lang="en-US" sz="2400" dirty="0"/>
              <a:t>Climate change (CO</a:t>
            </a:r>
            <a:r>
              <a:rPr lang="en-US" sz="2400" baseline="-25000" dirty="0"/>
              <a:t>2</a:t>
            </a:r>
            <a:r>
              <a:rPr lang="en-US" sz="2400" dirty="0"/>
              <a:t>) concentration</a:t>
            </a:r>
          </a:p>
          <a:p>
            <a:pPr marL="884238" lvl="1" indent="-342900" defTabSz="2271004">
              <a:lnSpc>
                <a:spcPct val="120000"/>
              </a:lnSpc>
              <a:spcBef>
                <a:spcPts val="0"/>
              </a:spcBef>
              <a:buClr>
                <a:schemeClr val="accent1"/>
              </a:buClr>
              <a:buFont typeface="Wingdings" panose="05000000000000000000" pitchFamily="2" charset="2"/>
              <a:buChar char="q"/>
              <a:defRPr/>
            </a:pPr>
            <a:r>
              <a:rPr lang="en-US" sz="2200" dirty="0"/>
              <a:t>2015 Paris Agreement 1,5°C</a:t>
            </a:r>
          </a:p>
          <a:p>
            <a:pPr marL="541338" lvl="1" indent="0" defTabSz="2271004">
              <a:lnSpc>
                <a:spcPct val="120000"/>
              </a:lnSpc>
              <a:spcBef>
                <a:spcPts val="0"/>
              </a:spcBef>
              <a:buClr>
                <a:schemeClr val="accent1"/>
              </a:buClr>
              <a:buNone/>
              <a:defRPr/>
            </a:pPr>
            <a:endParaRPr lang="en-US" sz="22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a:p>
            <a:pPr marL="427038" indent="-342900" defTabSz="2271004">
              <a:lnSpc>
                <a:spcPct val="120000"/>
              </a:lnSpc>
              <a:spcBef>
                <a:spcPts val="0"/>
              </a:spcBef>
              <a:buClr>
                <a:schemeClr val="accent1"/>
              </a:buClr>
              <a:buFont typeface="Wingdings" panose="05000000000000000000" pitchFamily="2" charset="2"/>
              <a:buChar char="q"/>
              <a:defRPr/>
            </a:pPr>
            <a:endParaRPr lang="en-US" sz="2400" dirty="0"/>
          </a:p>
        </p:txBody>
      </p:sp>
      <p:cxnSp>
        <p:nvCxnSpPr>
          <p:cNvPr id="7" name="Connecteur droit avec flèche 6">
            <a:extLst>
              <a:ext uri="{FF2B5EF4-FFF2-40B4-BE49-F238E27FC236}">
                <a16:creationId xmlns:a16="http://schemas.microsoft.com/office/drawing/2014/main" id="{2EFD274B-7787-7864-0AB7-916469BE4A35}"/>
              </a:ext>
            </a:extLst>
          </p:cNvPr>
          <p:cNvCxnSpPr>
            <a:cxnSpLocks/>
          </p:cNvCxnSpPr>
          <p:nvPr/>
        </p:nvCxnSpPr>
        <p:spPr>
          <a:xfrm flipV="1">
            <a:off x="1101144" y="1770845"/>
            <a:ext cx="0" cy="40697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3BC9FAE-47F1-231D-089C-FF4636F0BF0B}"/>
              </a:ext>
            </a:extLst>
          </p:cNvPr>
          <p:cNvSpPr/>
          <p:nvPr/>
        </p:nvSpPr>
        <p:spPr>
          <a:xfrm>
            <a:off x="1281443" y="4572000"/>
            <a:ext cx="1513633" cy="126856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Safe</a:t>
            </a:r>
          </a:p>
          <a:p>
            <a:pPr algn="ctr"/>
            <a:endParaRPr lang="en-US" sz="1600" dirty="0"/>
          </a:p>
        </p:txBody>
      </p:sp>
      <p:sp>
        <p:nvSpPr>
          <p:cNvPr id="10" name="Rectangle 9">
            <a:extLst>
              <a:ext uri="{FF2B5EF4-FFF2-40B4-BE49-F238E27FC236}">
                <a16:creationId xmlns:a16="http://schemas.microsoft.com/office/drawing/2014/main" id="{22BEEBD8-C6AD-F58D-10A9-9C2C76CBF788}"/>
              </a:ext>
            </a:extLst>
          </p:cNvPr>
          <p:cNvSpPr/>
          <p:nvPr/>
        </p:nvSpPr>
        <p:spPr>
          <a:xfrm>
            <a:off x="1281447" y="3303431"/>
            <a:ext cx="1513629" cy="126856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Increasing risk</a:t>
            </a:r>
          </a:p>
        </p:txBody>
      </p:sp>
      <p:sp>
        <p:nvSpPr>
          <p:cNvPr id="11" name="Rectangle 10">
            <a:extLst>
              <a:ext uri="{FF2B5EF4-FFF2-40B4-BE49-F238E27FC236}">
                <a16:creationId xmlns:a16="http://schemas.microsoft.com/office/drawing/2014/main" id="{31ACDD47-F5A5-5168-0E42-84A9742B948C}"/>
              </a:ext>
            </a:extLst>
          </p:cNvPr>
          <p:cNvSpPr/>
          <p:nvPr/>
        </p:nvSpPr>
        <p:spPr>
          <a:xfrm>
            <a:off x="1281448" y="2034862"/>
            <a:ext cx="1513628" cy="1268569"/>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High risk</a:t>
            </a:r>
          </a:p>
        </p:txBody>
      </p:sp>
      <p:sp>
        <p:nvSpPr>
          <p:cNvPr id="12" name="ZoneTexte 11">
            <a:extLst>
              <a:ext uri="{FF2B5EF4-FFF2-40B4-BE49-F238E27FC236}">
                <a16:creationId xmlns:a16="http://schemas.microsoft.com/office/drawing/2014/main" id="{202B2C74-12BF-8DD0-E384-D9FDA32005D2}"/>
              </a:ext>
            </a:extLst>
          </p:cNvPr>
          <p:cNvSpPr txBox="1"/>
          <p:nvPr/>
        </p:nvSpPr>
        <p:spPr>
          <a:xfrm>
            <a:off x="2806752" y="5266810"/>
            <a:ext cx="1209423" cy="276999"/>
          </a:xfrm>
          <a:prstGeom prst="rect">
            <a:avLst/>
          </a:prstGeom>
          <a:noFill/>
        </p:spPr>
        <p:txBody>
          <a:bodyPr wrap="square" rtlCol="0">
            <a:spAutoFit/>
          </a:bodyPr>
          <a:lstStyle/>
          <a:p>
            <a:r>
              <a:rPr lang="en-US" sz="1200" dirty="0"/>
              <a:t>280 ppm</a:t>
            </a:r>
          </a:p>
        </p:txBody>
      </p:sp>
      <p:sp>
        <p:nvSpPr>
          <p:cNvPr id="16" name="ZoneTexte 15">
            <a:extLst>
              <a:ext uri="{FF2B5EF4-FFF2-40B4-BE49-F238E27FC236}">
                <a16:creationId xmlns:a16="http://schemas.microsoft.com/office/drawing/2014/main" id="{FEF741DA-9A45-88E3-EB78-4C0C5730CB58}"/>
              </a:ext>
            </a:extLst>
          </p:cNvPr>
          <p:cNvSpPr txBox="1"/>
          <p:nvPr/>
        </p:nvSpPr>
        <p:spPr>
          <a:xfrm rot="16200000">
            <a:off x="-330802" y="3366892"/>
            <a:ext cx="2315435" cy="276999"/>
          </a:xfrm>
          <a:prstGeom prst="rect">
            <a:avLst/>
          </a:prstGeom>
          <a:noFill/>
        </p:spPr>
        <p:txBody>
          <a:bodyPr wrap="square" rtlCol="0">
            <a:spAutoFit/>
          </a:bodyPr>
          <a:lstStyle/>
          <a:p>
            <a:r>
              <a:rPr lang="en-US" sz="1200" dirty="0"/>
              <a:t>CO</a:t>
            </a:r>
            <a:r>
              <a:rPr lang="en-US" sz="1200" baseline="-25000" dirty="0"/>
              <a:t>2</a:t>
            </a:r>
            <a:r>
              <a:rPr lang="en-US" sz="1200" dirty="0"/>
              <a:t> concentration (ppm)</a:t>
            </a:r>
          </a:p>
        </p:txBody>
      </p:sp>
      <p:sp>
        <p:nvSpPr>
          <p:cNvPr id="17" name="ZoneTexte 16">
            <a:extLst>
              <a:ext uri="{FF2B5EF4-FFF2-40B4-BE49-F238E27FC236}">
                <a16:creationId xmlns:a16="http://schemas.microsoft.com/office/drawing/2014/main" id="{D70CB148-8410-BE3F-7EB9-DE8E832077F3}"/>
              </a:ext>
            </a:extLst>
          </p:cNvPr>
          <p:cNvSpPr txBox="1"/>
          <p:nvPr/>
        </p:nvSpPr>
        <p:spPr>
          <a:xfrm>
            <a:off x="2806752" y="5524339"/>
            <a:ext cx="1067792" cy="276999"/>
          </a:xfrm>
          <a:prstGeom prst="rect">
            <a:avLst/>
          </a:prstGeom>
          <a:noFill/>
        </p:spPr>
        <p:txBody>
          <a:bodyPr wrap="square" rtlCol="0">
            <a:spAutoFit/>
          </a:bodyPr>
          <a:lstStyle/>
          <a:p>
            <a:r>
              <a:rPr lang="en-US" sz="1200" dirty="0"/>
              <a:t>Preindustrial</a:t>
            </a:r>
          </a:p>
        </p:txBody>
      </p:sp>
      <p:cxnSp>
        <p:nvCxnSpPr>
          <p:cNvPr id="20" name="Connecteur droit 19">
            <a:extLst>
              <a:ext uri="{FF2B5EF4-FFF2-40B4-BE49-F238E27FC236}">
                <a16:creationId xmlns:a16="http://schemas.microsoft.com/office/drawing/2014/main" id="{7A49961C-1EFE-58FF-0B82-CCA04ED28359}"/>
              </a:ext>
            </a:extLst>
          </p:cNvPr>
          <p:cNvCxnSpPr>
            <a:cxnSpLocks/>
          </p:cNvCxnSpPr>
          <p:nvPr/>
        </p:nvCxnSpPr>
        <p:spPr>
          <a:xfrm flipH="1" flipV="1">
            <a:off x="1281448" y="5405309"/>
            <a:ext cx="1513628" cy="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DED6055-08CB-4723-5550-3BA9D833036C}"/>
              </a:ext>
            </a:extLst>
          </p:cNvPr>
          <p:cNvCxnSpPr>
            <a:cxnSpLocks/>
          </p:cNvCxnSpPr>
          <p:nvPr/>
        </p:nvCxnSpPr>
        <p:spPr>
          <a:xfrm flipV="1">
            <a:off x="1101143" y="5840567"/>
            <a:ext cx="1" cy="4258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DF29FF1-0D9E-FBD0-CFBD-5C5A6AF20AB7}"/>
              </a:ext>
            </a:extLst>
          </p:cNvPr>
          <p:cNvSpPr txBox="1"/>
          <p:nvPr/>
        </p:nvSpPr>
        <p:spPr>
          <a:xfrm>
            <a:off x="2801474" y="4429676"/>
            <a:ext cx="1520387" cy="276999"/>
          </a:xfrm>
          <a:prstGeom prst="rect">
            <a:avLst/>
          </a:prstGeom>
          <a:noFill/>
        </p:spPr>
        <p:txBody>
          <a:bodyPr wrap="square" rtlCol="0">
            <a:spAutoFit/>
          </a:bodyPr>
          <a:lstStyle/>
          <a:p>
            <a:r>
              <a:rPr lang="en-US" sz="1200" dirty="0"/>
              <a:t>350 ppm (~1°C)</a:t>
            </a:r>
          </a:p>
        </p:txBody>
      </p:sp>
      <p:sp>
        <p:nvSpPr>
          <p:cNvPr id="30" name="ZoneTexte 29">
            <a:extLst>
              <a:ext uri="{FF2B5EF4-FFF2-40B4-BE49-F238E27FC236}">
                <a16:creationId xmlns:a16="http://schemas.microsoft.com/office/drawing/2014/main" id="{DC6392A5-C485-8F7B-0920-84734FAB1EF1}"/>
              </a:ext>
            </a:extLst>
          </p:cNvPr>
          <p:cNvSpPr txBox="1"/>
          <p:nvPr/>
        </p:nvSpPr>
        <p:spPr>
          <a:xfrm>
            <a:off x="2806752" y="3164931"/>
            <a:ext cx="1327366" cy="276999"/>
          </a:xfrm>
          <a:prstGeom prst="rect">
            <a:avLst/>
          </a:prstGeom>
          <a:noFill/>
        </p:spPr>
        <p:txBody>
          <a:bodyPr wrap="square" rtlCol="0">
            <a:spAutoFit/>
          </a:bodyPr>
          <a:lstStyle/>
          <a:p>
            <a:r>
              <a:rPr lang="en-US" sz="1200" dirty="0"/>
              <a:t>450 ppm (~2°C)</a:t>
            </a:r>
          </a:p>
        </p:txBody>
      </p:sp>
      <p:cxnSp>
        <p:nvCxnSpPr>
          <p:cNvPr id="34" name="Connecteur droit 33">
            <a:extLst>
              <a:ext uri="{FF2B5EF4-FFF2-40B4-BE49-F238E27FC236}">
                <a16:creationId xmlns:a16="http://schemas.microsoft.com/office/drawing/2014/main" id="{5D6698E6-9510-B07D-2E99-1943DDC1037C}"/>
              </a:ext>
            </a:extLst>
          </p:cNvPr>
          <p:cNvCxnSpPr>
            <a:cxnSpLocks/>
            <a:endCxn id="36" idx="1"/>
          </p:cNvCxnSpPr>
          <p:nvPr/>
        </p:nvCxnSpPr>
        <p:spPr>
          <a:xfrm>
            <a:off x="1281448" y="3715553"/>
            <a:ext cx="1903899" cy="1"/>
          </a:xfrm>
          <a:prstGeom prst="line">
            <a:avLst/>
          </a:prstGeom>
          <a:ln w="28575">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2E546C42-78DA-C057-CFD2-2707724169D5}"/>
              </a:ext>
            </a:extLst>
          </p:cNvPr>
          <p:cNvSpPr txBox="1"/>
          <p:nvPr/>
        </p:nvSpPr>
        <p:spPr>
          <a:xfrm>
            <a:off x="3185347" y="3577054"/>
            <a:ext cx="1327366" cy="276999"/>
          </a:xfrm>
          <a:prstGeom prst="rect">
            <a:avLst/>
          </a:prstGeom>
          <a:noFill/>
        </p:spPr>
        <p:txBody>
          <a:bodyPr wrap="square" rtlCol="0">
            <a:spAutoFit/>
          </a:bodyPr>
          <a:lstStyle/>
          <a:p>
            <a:r>
              <a:rPr lang="en-US" sz="1200" dirty="0"/>
              <a:t>Current 417 ppm</a:t>
            </a:r>
          </a:p>
        </p:txBody>
      </p:sp>
    </p:spTree>
    <p:extLst>
      <p:ext uri="{BB962C8B-B14F-4D97-AF65-F5344CB8AC3E}">
        <p14:creationId xmlns:p14="http://schemas.microsoft.com/office/powerpoint/2010/main" val="387524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6" grpId="0"/>
      <p:bldP spid="17" grpId="0"/>
      <p:bldP spid="29" grpId="0"/>
      <p:bldP spid="30"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2- Life Cycle Inventory</a:t>
            </a:r>
            <a:endParaRPr lang="en-US" dirty="0">
              <a:latin typeface="+mj-lt"/>
            </a:endParaRP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7</a:t>
            </a:fld>
            <a:endParaRPr lang="fr-FR" dirty="0"/>
          </a:p>
        </p:txBody>
      </p:sp>
      <p:cxnSp>
        <p:nvCxnSpPr>
          <p:cNvPr id="32" name="Connecteur droit 31">
            <a:extLst>
              <a:ext uri="{FF2B5EF4-FFF2-40B4-BE49-F238E27FC236}">
                <a16:creationId xmlns:a16="http://schemas.microsoft.com/office/drawing/2014/main" id="{91CF877B-50AB-8B25-5C2A-2312264F3861}"/>
              </a:ext>
            </a:extLst>
          </p:cNvPr>
          <p:cNvCxnSpPr>
            <a:cxnSpLocks/>
          </p:cNvCxnSpPr>
          <p:nvPr/>
        </p:nvCxnSpPr>
        <p:spPr>
          <a:xfrm>
            <a:off x="8959163" y="6038824"/>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 coins arrondis 49">
            <a:extLst>
              <a:ext uri="{FF2B5EF4-FFF2-40B4-BE49-F238E27FC236}">
                <a16:creationId xmlns:a16="http://schemas.microsoft.com/office/drawing/2014/main" id="{D3DC1E13-C720-0175-7F2E-0487A31DBF1C}"/>
              </a:ext>
            </a:extLst>
          </p:cNvPr>
          <p:cNvSpPr/>
          <p:nvPr/>
        </p:nvSpPr>
        <p:spPr>
          <a:xfrm>
            <a:off x="1608898" y="1680628"/>
            <a:ext cx="5402579" cy="474097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Life cycle assessment framework</a:t>
            </a:r>
          </a:p>
        </p:txBody>
      </p:sp>
      <p:cxnSp>
        <p:nvCxnSpPr>
          <p:cNvPr id="51" name="Connecteur droit avec flèche 50">
            <a:extLst>
              <a:ext uri="{FF2B5EF4-FFF2-40B4-BE49-F238E27FC236}">
                <a16:creationId xmlns:a16="http://schemas.microsoft.com/office/drawing/2014/main" id="{90F622BD-C078-DF6F-70C0-1CC9D5A9B961}"/>
              </a:ext>
            </a:extLst>
          </p:cNvPr>
          <p:cNvCxnSpPr>
            <a:cxnSpLocks/>
          </p:cNvCxnSpPr>
          <p:nvPr/>
        </p:nvCxnSpPr>
        <p:spPr>
          <a:xfrm flipH="1">
            <a:off x="4059966" y="2809789"/>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CB4A8169-7036-7F7E-EE89-AD2F7377C190}"/>
              </a:ext>
            </a:extLst>
          </p:cNvPr>
          <p:cNvCxnSpPr>
            <a:cxnSpLocks/>
          </p:cNvCxnSpPr>
          <p:nvPr/>
        </p:nvCxnSpPr>
        <p:spPr>
          <a:xfrm>
            <a:off x="2986234" y="3347952"/>
            <a:ext cx="0" cy="394726"/>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D5E7194E-EFD5-1432-9548-D54BBDF3F32C}"/>
              </a:ext>
            </a:extLst>
          </p:cNvPr>
          <p:cNvCxnSpPr>
            <a:cxnSpLocks/>
          </p:cNvCxnSpPr>
          <p:nvPr/>
        </p:nvCxnSpPr>
        <p:spPr>
          <a:xfrm>
            <a:off x="2986234" y="4819564"/>
            <a:ext cx="0" cy="394726"/>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8F7422DB-DB60-CE29-B3AC-15B52A20D129}"/>
              </a:ext>
            </a:extLst>
          </p:cNvPr>
          <p:cNvCxnSpPr>
            <a:cxnSpLocks/>
          </p:cNvCxnSpPr>
          <p:nvPr/>
        </p:nvCxnSpPr>
        <p:spPr>
          <a:xfrm flipH="1">
            <a:off x="4059966" y="4283400"/>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5671B646-3A7E-131A-9633-6CCCFEFCE7A2}"/>
              </a:ext>
            </a:extLst>
          </p:cNvPr>
          <p:cNvCxnSpPr>
            <a:cxnSpLocks/>
          </p:cNvCxnSpPr>
          <p:nvPr/>
        </p:nvCxnSpPr>
        <p:spPr>
          <a:xfrm flipH="1">
            <a:off x="4059965" y="5739399"/>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 coins arrondis 60">
            <a:extLst>
              <a:ext uri="{FF2B5EF4-FFF2-40B4-BE49-F238E27FC236}">
                <a16:creationId xmlns:a16="http://schemas.microsoft.com/office/drawing/2014/main" id="{A6202EBD-CD68-BD7C-C990-0CEBB03A2EDD}"/>
              </a:ext>
            </a:extLst>
          </p:cNvPr>
          <p:cNvSpPr/>
          <p:nvPr/>
        </p:nvSpPr>
        <p:spPr>
          <a:xfrm>
            <a:off x="7626127" y="2723118"/>
            <a:ext cx="3127598" cy="2538210"/>
          </a:xfrm>
          <a:prstGeom prst="roundRect">
            <a:avLst/>
          </a:prstGeom>
          <a:no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US" b="1" dirty="0">
                <a:solidFill>
                  <a:schemeClr val="tx1"/>
                </a:solidFill>
              </a:rPr>
              <a:t>Direct applications:</a:t>
            </a:r>
          </a:p>
          <a:p>
            <a:endParaRPr lang="en-US" dirty="0">
              <a:solidFill>
                <a:schemeClr val="tx1"/>
              </a:solidFill>
            </a:endParaRPr>
          </a:p>
          <a:p>
            <a:pPr marL="285750" indent="-285750">
              <a:buClr>
                <a:schemeClr val="accent3"/>
              </a:buClr>
              <a:buFont typeface="Wingdings" panose="05000000000000000000" pitchFamily="2" charset="2"/>
              <a:buChar char="q"/>
            </a:pPr>
            <a:r>
              <a:rPr lang="en-US" dirty="0">
                <a:solidFill>
                  <a:schemeClr val="tx1"/>
                </a:solidFill>
              </a:rPr>
              <a:t>Product development and improvement</a:t>
            </a:r>
          </a:p>
          <a:p>
            <a:pPr marL="285750" indent="-285750">
              <a:buClr>
                <a:schemeClr val="accent3"/>
              </a:buClr>
              <a:buFont typeface="Wingdings" panose="05000000000000000000" pitchFamily="2" charset="2"/>
              <a:buChar char="q"/>
            </a:pPr>
            <a:r>
              <a:rPr lang="en-US" dirty="0">
                <a:solidFill>
                  <a:schemeClr val="tx1"/>
                </a:solidFill>
              </a:rPr>
              <a:t>Strategic planning</a:t>
            </a:r>
          </a:p>
          <a:p>
            <a:pPr marL="285750" indent="-285750">
              <a:buClr>
                <a:schemeClr val="accent3"/>
              </a:buClr>
              <a:buFont typeface="Wingdings" panose="05000000000000000000" pitchFamily="2" charset="2"/>
              <a:buChar char="q"/>
            </a:pPr>
            <a:r>
              <a:rPr lang="en-US" dirty="0">
                <a:solidFill>
                  <a:schemeClr val="tx1"/>
                </a:solidFill>
              </a:rPr>
              <a:t>Public policy making</a:t>
            </a:r>
          </a:p>
          <a:p>
            <a:pPr marL="285750" indent="-285750">
              <a:buClr>
                <a:schemeClr val="accent3"/>
              </a:buClr>
              <a:buFont typeface="Wingdings" panose="05000000000000000000" pitchFamily="2" charset="2"/>
              <a:buChar char="q"/>
            </a:pPr>
            <a:r>
              <a:rPr lang="en-US" dirty="0">
                <a:solidFill>
                  <a:schemeClr val="tx1"/>
                </a:solidFill>
              </a:rPr>
              <a:t>Marketing</a:t>
            </a:r>
          </a:p>
          <a:p>
            <a:pPr marL="285750" indent="-285750">
              <a:buClr>
                <a:schemeClr val="accent3"/>
              </a:buClr>
              <a:buFont typeface="Wingdings" panose="05000000000000000000" pitchFamily="2" charset="2"/>
              <a:buChar char="q"/>
            </a:pPr>
            <a:r>
              <a:rPr lang="en-US" dirty="0">
                <a:solidFill>
                  <a:schemeClr val="tx1"/>
                </a:solidFill>
              </a:rPr>
              <a:t>Other</a:t>
            </a:r>
          </a:p>
        </p:txBody>
      </p:sp>
      <p:cxnSp>
        <p:nvCxnSpPr>
          <p:cNvPr id="62" name="Connecteur droit avec flèche 61">
            <a:extLst>
              <a:ext uri="{FF2B5EF4-FFF2-40B4-BE49-F238E27FC236}">
                <a16:creationId xmlns:a16="http://schemas.microsoft.com/office/drawing/2014/main" id="{6DCE1BF8-BEC6-8662-2E63-31C0D298D5F1}"/>
              </a:ext>
            </a:extLst>
          </p:cNvPr>
          <p:cNvCxnSpPr>
            <a:cxnSpLocks/>
          </p:cNvCxnSpPr>
          <p:nvPr/>
        </p:nvCxnSpPr>
        <p:spPr>
          <a:xfrm flipH="1">
            <a:off x="7088916" y="3994325"/>
            <a:ext cx="459771" cy="0"/>
          </a:xfrm>
          <a:prstGeom prst="straightConnector1">
            <a:avLst/>
          </a:prstGeom>
          <a:ln w="381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Espace réservé du contenu 2">
            <a:extLst>
              <a:ext uri="{FF2B5EF4-FFF2-40B4-BE49-F238E27FC236}">
                <a16:creationId xmlns:a16="http://schemas.microsoft.com/office/drawing/2014/main" id="{9E27899D-83B2-F0D0-3971-771AE4DB0454}"/>
              </a:ext>
            </a:extLst>
          </p:cNvPr>
          <p:cNvSpPr txBox="1">
            <a:spLocks/>
          </p:cNvSpPr>
          <p:nvPr/>
        </p:nvSpPr>
        <p:spPr>
          <a:xfrm>
            <a:off x="6750414" y="6282118"/>
            <a:ext cx="875713" cy="27896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t>ISO 14040</a:t>
            </a:r>
            <a:endParaRPr lang="fr-FR" sz="1000" dirty="0">
              <a:latin typeface="+mn-lt"/>
            </a:endParaRPr>
          </a:p>
        </p:txBody>
      </p:sp>
      <p:grpSp>
        <p:nvGrpSpPr>
          <p:cNvPr id="8" name="Groupe 7">
            <a:extLst>
              <a:ext uri="{FF2B5EF4-FFF2-40B4-BE49-F238E27FC236}">
                <a16:creationId xmlns:a16="http://schemas.microsoft.com/office/drawing/2014/main" id="{E8CCC2CB-9536-598C-4F8F-4D6AB0969120}"/>
              </a:ext>
            </a:extLst>
          </p:cNvPr>
          <p:cNvGrpSpPr/>
          <p:nvPr/>
        </p:nvGrpSpPr>
        <p:grpSpPr>
          <a:xfrm>
            <a:off x="2024700" y="2385583"/>
            <a:ext cx="1923068" cy="855626"/>
            <a:chOff x="2024700" y="2385583"/>
            <a:chExt cx="1923068" cy="855626"/>
          </a:xfrm>
        </p:grpSpPr>
        <p:sp>
          <p:nvSpPr>
            <p:cNvPr id="46" name="Rectangle : coins arrondis 45">
              <a:extLst>
                <a:ext uri="{FF2B5EF4-FFF2-40B4-BE49-F238E27FC236}">
                  <a16:creationId xmlns:a16="http://schemas.microsoft.com/office/drawing/2014/main" id="{A62E6788-1712-A9E6-9812-773EBB700A5B}"/>
                </a:ext>
              </a:extLst>
            </p:cNvPr>
            <p:cNvSpPr/>
            <p:nvPr/>
          </p:nvSpPr>
          <p:spPr>
            <a:xfrm>
              <a:off x="2024700" y="2385583"/>
              <a:ext cx="1923068" cy="848412"/>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Goal and scope definition</a:t>
              </a:r>
            </a:p>
          </p:txBody>
        </p:sp>
        <p:sp>
          <p:nvSpPr>
            <p:cNvPr id="3" name="Espace réservé du contenu 2">
              <a:extLst>
                <a:ext uri="{FF2B5EF4-FFF2-40B4-BE49-F238E27FC236}">
                  <a16:creationId xmlns:a16="http://schemas.microsoft.com/office/drawing/2014/main" id="{0C13EAFB-24B6-5B52-594E-5BBCC3AB59F3}"/>
                </a:ext>
              </a:extLst>
            </p:cNvPr>
            <p:cNvSpPr txBox="1">
              <a:spLocks/>
            </p:cNvSpPr>
            <p:nvPr/>
          </p:nvSpPr>
          <p:spPr>
            <a:xfrm>
              <a:off x="2110522" y="2962241"/>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t>1</a:t>
              </a:r>
              <a:endParaRPr lang="fr-FR" sz="1000" dirty="0">
                <a:latin typeface="+mn-lt"/>
              </a:endParaRPr>
            </a:p>
          </p:txBody>
        </p:sp>
      </p:grpSp>
      <p:grpSp>
        <p:nvGrpSpPr>
          <p:cNvPr id="10" name="Groupe 9">
            <a:extLst>
              <a:ext uri="{FF2B5EF4-FFF2-40B4-BE49-F238E27FC236}">
                <a16:creationId xmlns:a16="http://schemas.microsoft.com/office/drawing/2014/main" id="{A0D172F9-C5C2-3E9D-3D4C-F64C662B8F94}"/>
              </a:ext>
            </a:extLst>
          </p:cNvPr>
          <p:cNvGrpSpPr/>
          <p:nvPr/>
        </p:nvGrpSpPr>
        <p:grpSpPr>
          <a:xfrm>
            <a:off x="2024700" y="3859194"/>
            <a:ext cx="1923068" cy="848412"/>
            <a:chOff x="2024700" y="3859194"/>
            <a:chExt cx="1923068" cy="848412"/>
          </a:xfrm>
        </p:grpSpPr>
        <p:sp>
          <p:nvSpPr>
            <p:cNvPr id="47" name="Rectangle : coins arrondis 46">
              <a:extLst>
                <a:ext uri="{FF2B5EF4-FFF2-40B4-BE49-F238E27FC236}">
                  <a16:creationId xmlns:a16="http://schemas.microsoft.com/office/drawing/2014/main" id="{FF0C4715-A6D9-E8C5-F865-B0083CB170F4}"/>
                </a:ext>
              </a:extLst>
            </p:cNvPr>
            <p:cNvSpPr/>
            <p:nvPr/>
          </p:nvSpPr>
          <p:spPr>
            <a:xfrm>
              <a:off x="2024700" y="3859194"/>
              <a:ext cx="1923068" cy="848412"/>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Inventory analysis</a:t>
              </a:r>
            </a:p>
          </p:txBody>
        </p:sp>
        <p:sp>
          <p:nvSpPr>
            <p:cNvPr id="4" name="Espace réservé du contenu 2">
              <a:extLst>
                <a:ext uri="{FF2B5EF4-FFF2-40B4-BE49-F238E27FC236}">
                  <a16:creationId xmlns:a16="http://schemas.microsoft.com/office/drawing/2014/main" id="{BC296581-4400-A2A8-B985-501CABB9C92D}"/>
                </a:ext>
              </a:extLst>
            </p:cNvPr>
            <p:cNvSpPr txBox="1">
              <a:spLocks/>
            </p:cNvSpPr>
            <p:nvPr/>
          </p:nvSpPr>
          <p:spPr>
            <a:xfrm>
              <a:off x="2110524" y="4426608"/>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2</a:t>
              </a:r>
            </a:p>
          </p:txBody>
        </p:sp>
      </p:grpSp>
      <p:grpSp>
        <p:nvGrpSpPr>
          <p:cNvPr id="11" name="Groupe 10">
            <a:extLst>
              <a:ext uri="{FF2B5EF4-FFF2-40B4-BE49-F238E27FC236}">
                <a16:creationId xmlns:a16="http://schemas.microsoft.com/office/drawing/2014/main" id="{0D0C08F7-C555-577C-E48C-84273DCA5135}"/>
              </a:ext>
            </a:extLst>
          </p:cNvPr>
          <p:cNvGrpSpPr/>
          <p:nvPr/>
        </p:nvGrpSpPr>
        <p:grpSpPr>
          <a:xfrm>
            <a:off x="2024700" y="5332806"/>
            <a:ext cx="1923068" cy="848412"/>
            <a:chOff x="2024700" y="5332806"/>
            <a:chExt cx="1923068" cy="848412"/>
          </a:xfrm>
        </p:grpSpPr>
        <p:sp>
          <p:nvSpPr>
            <p:cNvPr id="48" name="Rectangle : coins arrondis 47">
              <a:extLst>
                <a:ext uri="{FF2B5EF4-FFF2-40B4-BE49-F238E27FC236}">
                  <a16:creationId xmlns:a16="http://schemas.microsoft.com/office/drawing/2014/main" id="{54603683-C3BF-9241-B349-BB35B062B2C9}"/>
                </a:ext>
              </a:extLst>
            </p:cNvPr>
            <p:cNvSpPr/>
            <p:nvPr/>
          </p:nvSpPr>
          <p:spPr>
            <a:xfrm>
              <a:off x="2024700" y="5332806"/>
              <a:ext cx="1923068" cy="848412"/>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Impact assessment</a:t>
              </a:r>
            </a:p>
          </p:txBody>
        </p:sp>
        <p:sp>
          <p:nvSpPr>
            <p:cNvPr id="6" name="Espace réservé du contenu 2">
              <a:extLst>
                <a:ext uri="{FF2B5EF4-FFF2-40B4-BE49-F238E27FC236}">
                  <a16:creationId xmlns:a16="http://schemas.microsoft.com/office/drawing/2014/main" id="{4668AD0E-1110-DA16-41FD-BCA60D06AED1}"/>
                </a:ext>
              </a:extLst>
            </p:cNvPr>
            <p:cNvSpPr txBox="1">
              <a:spLocks/>
            </p:cNvSpPr>
            <p:nvPr/>
          </p:nvSpPr>
          <p:spPr>
            <a:xfrm>
              <a:off x="2110524" y="5901008"/>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3</a:t>
              </a:r>
            </a:p>
          </p:txBody>
        </p:sp>
      </p:grpSp>
      <p:grpSp>
        <p:nvGrpSpPr>
          <p:cNvPr id="14" name="Groupe 13">
            <a:extLst>
              <a:ext uri="{FF2B5EF4-FFF2-40B4-BE49-F238E27FC236}">
                <a16:creationId xmlns:a16="http://schemas.microsoft.com/office/drawing/2014/main" id="{95B332AA-30A3-EEBF-3A8A-3FE64888C9FF}"/>
              </a:ext>
            </a:extLst>
          </p:cNvPr>
          <p:cNvGrpSpPr/>
          <p:nvPr/>
        </p:nvGrpSpPr>
        <p:grpSpPr>
          <a:xfrm>
            <a:off x="4639502" y="2385583"/>
            <a:ext cx="1923068" cy="3795635"/>
            <a:chOff x="4639502" y="2385583"/>
            <a:chExt cx="1923068" cy="3795635"/>
          </a:xfrm>
        </p:grpSpPr>
        <p:sp>
          <p:nvSpPr>
            <p:cNvPr id="49" name="Rectangle : coins arrondis 48">
              <a:extLst>
                <a:ext uri="{FF2B5EF4-FFF2-40B4-BE49-F238E27FC236}">
                  <a16:creationId xmlns:a16="http://schemas.microsoft.com/office/drawing/2014/main" id="{6665824A-9594-DBA4-E2D0-D92DE8C70232}"/>
                </a:ext>
              </a:extLst>
            </p:cNvPr>
            <p:cNvSpPr/>
            <p:nvPr/>
          </p:nvSpPr>
          <p:spPr>
            <a:xfrm>
              <a:off x="4639502" y="2385583"/>
              <a:ext cx="1923068" cy="3795635"/>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dirty="0">
                  <a:solidFill>
                    <a:schemeClr val="tx1"/>
                  </a:solidFill>
                </a:rPr>
                <a:t>Interpretation</a:t>
              </a:r>
            </a:p>
          </p:txBody>
        </p:sp>
        <p:sp>
          <p:nvSpPr>
            <p:cNvPr id="13" name="Espace réservé du contenu 2">
              <a:extLst>
                <a:ext uri="{FF2B5EF4-FFF2-40B4-BE49-F238E27FC236}">
                  <a16:creationId xmlns:a16="http://schemas.microsoft.com/office/drawing/2014/main" id="{7C1874A0-3936-6F25-AB33-275C9DC481A3}"/>
                </a:ext>
              </a:extLst>
            </p:cNvPr>
            <p:cNvSpPr txBox="1">
              <a:spLocks/>
            </p:cNvSpPr>
            <p:nvPr/>
          </p:nvSpPr>
          <p:spPr>
            <a:xfrm>
              <a:off x="4784176" y="5819184"/>
              <a:ext cx="274870" cy="278968"/>
            </a:xfrm>
            <a:prstGeom prst="rect">
              <a:avLst/>
            </a:prstGeom>
            <a:ln>
              <a:noFill/>
            </a:ln>
          </p:spPr>
          <p:txBody>
            <a:bodyPr vert="horz" lIns="0" tIns="0" rIns="0" bIns="0" rtlCol="0">
              <a:noAutofit/>
            </a:bodyPr>
            <a:lstStyle>
              <a:lvl1pPr marL="228600" indent="-228600" algn="l" defTabSz="914400" rtl="0" eaLnBrk="1" latinLnBrk="0" hangingPunct="1">
                <a:lnSpc>
                  <a:spcPct val="90000"/>
                </a:lnSpc>
                <a:spcBef>
                  <a:spcPts val="1000"/>
                </a:spcBef>
                <a:buFont typeface="Wingdings" pitchFamily="2" charset="2"/>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138" indent="0" defTabSz="2271004">
                <a:lnSpc>
                  <a:spcPct val="120000"/>
                </a:lnSpc>
                <a:spcBef>
                  <a:spcPts val="0"/>
                </a:spcBef>
                <a:buClr>
                  <a:srgbClr val="00B050"/>
                </a:buClr>
                <a:buNone/>
                <a:defRPr/>
              </a:pPr>
              <a:r>
                <a:rPr lang="fr-FR" sz="1000" dirty="0">
                  <a:latin typeface="+mn-lt"/>
                </a:rPr>
                <a:t>4</a:t>
              </a:r>
            </a:p>
          </p:txBody>
        </p:sp>
      </p:grpSp>
    </p:spTree>
    <p:extLst>
      <p:ext uri="{BB962C8B-B14F-4D97-AF65-F5344CB8AC3E}">
        <p14:creationId xmlns:p14="http://schemas.microsoft.com/office/powerpoint/2010/main" val="4003617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F394568-A123-CF43-B37D-0430507FD9CE}" type="slidenum">
              <a:rPr lang="fr-FR" smtClean="0"/>
              <a:pPr/>
              <a:t>70</a:t>
            </a:fld>
            <a:endParaRPr lang="fr-FR" dirty="0"/>
          </a:p>
        </p:txBody>
      </p:sp>
      <p:sp>
        <p:nvSpPr>
          <p:cNvPr id="4" name="ZoneTexte 3">
            <a:extLst>
              <a:ext uri="{FF2B5EF4-FFF2-40B4-BE49-F238E27FC236}">
                <a16:creationId xmlns:a16="http://schemas.microsoft.com/office/drawing/2014/main" id="{D8866C98-934A-4927-ED33-1D9814AE2448}"/>
              </a:ext>
            </a:extLst>
          </p:cNvPr>
          <p:cNvSpPr txBox="1"/>
          <p:nvPr/>
        </p:nvSpPr>
        <p:spPr>
          <a:xfrm>
            <a:off x="4978960" y="6250319"/>
            <a:ext cx="6152448" cy="461665"/>
          </a:xfrm>
          <a:prstGeom prst="rect">
            <a:avLst/>
          </a:prstGeom>
          <a:noFill/>
        </p:spPr>
        <p:txBody>
          <a:bodyPr wrap="square">
            <a:spAutoFit/>
          </a:bodyPr>
          <a:lstStyle/>
          <a:p>
            <a:r>
              <a:rPr lang="en-US" sz="800" dirty="0"/>
              <a:t>IPCC, 2023: Summary for Policymakers. In: Climate Change 2023: Synthesis Report. Contribution of Working Groups I, II and III to </a:t>
            </a:r>
          </a:p>
          <a:p>
            <a:r>
              <a:rPr lang="en-US" sz="800" dirty="0"/>
              <a:t>the Sixth Assessment Report of the Intergovernmental Panel on Climate Change [Core Writing Team, H. Lee and J. Romero (eds.)]. </a:t>
            </a:r>
          </a:p>
          <a:p>
            <a:r>
              <a:rPr lang="en-US" sz="800" dirty="0"/>
              <a:t>IPCC, Geneva, Switzerland, pp. 1-34, </a:t>
            </a:r>
            <a:r>
              <a:rPr lang="en-US" sz="800" dirty="0" err="1"/>
              <a:t>doi</a:t>
            </a:r>
            <a:r>
              <a:rPr lang="en-US" sz="800" dirty="0"/>
              <a:t>: 10.59327/IPCC/AR6-9789291691647.001</a:t>
            </a:r>
          </a:p>
        </p:txBody>
      </p:sp>
      <p:sp>
        <p:nvSpPr>
          <p:cNvPr id="2" name="Titre 1"/>
          <p:cNvSpPr>
            <a:spLocks noGrp="1"/>
          </p:cNvSpPr>
          <p:nvPr>
            <p:ph type="title"/>
          </p:nvPr>
        </p:nvSpPr>
        <p:spPr>
          <a:xfrm>
            <a:off x="544084" y="291142"/>
            <a:ext cx="10587324" cy="473367"/>
          </a:xfrm>
        </p:spPr>
        <p:txBody>
          <a:bodyPr>
            <a:noAutofit/>
          </a:bodyPr>
          <a:lstStyle/>
          <a:p>
            <a:r>
              <a:rPr lang="en-US" sz="3200" dirty="0"/>
              <a:t>Global warming forecast</a:t>
            </a:r>
            <a:br>
              <a:rPr lang="en-US" sz="3200" dirty="0"/>
            </a:br>
            <a:endParaRPr lang="en-US" dirty="0">
              <a:latin typeface="+mj-lt"/>
            </a:endParaRPr>
          </a:p>
        </p:txBody>
      </p:sp>
      <p:pic>
        <p:nvPicPr>
          <p:cNvPr id="15" name="Image 14">
            <a:extLst>
              <a:ext uri="{FF2B5EF4-FFF2-40B4-BE49-F238E27FC236}">
                <a16:creationId xmlns:a16="http://schemas.microsoft.com/office/drawing/2014/main" id="{9ABC48DD-D3D6-FD09-319A-26228740A33E}"/>
              </a:ext>
            </a:extLst>
          </p:cNvPr>
          <p:cNvPicPr>
            <a:picLocks noChangeAspect="1"/>
          </p:cNvPicPr>
          <p:nvPr/>
        </p:nvPicPr>
        <p:blipFill>
          <a:blip r:embed="rId3"/>
          <a:stretch>
            <a:fillRect/>
          </a:stretch>
        </p:blipFill>
        <p:spPr>
          <a:xfrm>
            <a:off x="719328" y="814320"/>
            <a:ext cx="10236835" cy="5435999"/>
          </a:xfrm>
          <a:prstGeom prst="rect">
            <a:avLst/>
          </a:prstGeom>
        </p:spPr>
      </p:pic>
      <p:sp>
        <p:nvSpPr>
          <p:cNvPr id="3" name="ZoneTexte 2">
            <a:extLst>
              <a:ext uri="{FF2B5EF4-FFF2-40B4-BE49-F238E27FC236}">
                <a16:creationId xmlns:a16="http://schemas.microsoft.com/office/drawing/2014/main" id="{79DB2919-52DA-7CA3-100D-C0F7018370A0}"/>
              </a:ext>
            </a:extLst>
          </p:cNvPr>
          <p:cNvSpPr txBox="1"/>
          <p:nvPr/>
        </p:nvSpPr>
        <p:spPr>
          <a:xfrm>
            <a:off x="7590972" y="1204686"/>
            <a:ext cx="3033485" cy="369332"/>
          </a:xfrm>
          <a:prstGeom prst="rect">
            <a:avLst/>
          </a:prstGeom>
          <a:noFill/>
        </p:spPr>
        <p:txBody>
          <a:bodyPr wrap="square" rtlCol="0">
            <a:spAutoFit/>
          </a:bodyPr>
          <a:lstStyle/>
          <a:p>
            <a:r>
              <a:rPr lang="fr-FR" dirty="0"/>
              <a:t>IPCC (en) = GIEC (</a:t>
            </a:r>
            <a:r>
              <a:rPr lang="fr-FR" dirty="0" err="1"/>
              <a:t>fr</a:t>
            </a:r>
            <a:r>
              <a:rPr lang="fr-FR" dirty="0"/>
              <a:t>)</a:t>
            </a:r>
            <a:endParaRPr lang="en-US" dirty="0"/>
          </a:p>
        </p:txBody>
      </p:sp>
    </p:spTree>
    <p:extLst>
      <p:ext uri="{BB962C8B-B14F-4D97-AF65-F5344CB8AC3E}">
        <p14:creationId xmlns:p14="http://schemas.microsoft.com/office/powerpoint/2010/main" val="1247405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fr-FR" dirty="0">
                <a:latin typeface="+mj-lt"/>
              </a:rPr>
              <a:t>Agenda</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71</a:t>
            </a:fld>
            <a:endParaRPr lang="fr-FR" dirty="0"/>
          </a:p>
        </p:txBody>
      </p:sp>
      <p:sp>
        <p:nvSpPr>
          <p:cNvPr id="7" name="Titre 1">
            <a:extLst>
              <a:ext uri="{FF2B5EF4-FFF2-40B4-BE49-F238E27FC236}">
                <a16:creationId xmlns:a16="http://schemas.microsoft.com/office/drawing/2014/main" id="{9C8021C7-0C72-30F0-CCE6-48A8908A298A}"/>
              </a:ext>
            </a:extLst>
          </p:cNvPr>
          <p:cNvSpPr txBox="1">
            <a:spLocks/>
          </p:cNvSpPr>
          <p:nvPr/>
        </p:nvSpPr>
        <p:spPr>
          <a:xfrm>
            <a:off x="0" y="2640769"/>
            <a:ext cx="12192000" cy="720676"/>
          </a:xfrm>
          <a:prstGeom prst="rect">
            <a:avLst/>
          </a:prstGeom>
        </p:spPr>
        <p:txBody>
          <a:bodyPr vert="horz" lIns="0" tIns="0" rIns="0" bIns="0" rtlCol="0" anchor="t" anchorCtr="0">
            <a:normAutofit/>
          </a:bodyPr>
          <a:lstStyle>
            <a:lvl1pPr algn="r"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dirty="0"/>
              <a:t>LCA limits</a:t>
            </a:r>
          </a:p>
        </p:txBody>
      </p:sp>
    </p:spTree>
    <p:extLst>
      <p:ext uri="{BB962C8B-B14F-4D97-AF65-F5344CB8AC3E}">
        <p14:creationId xmlns:p14="http://schemas.microsoft.com/office/powerpoint/2010/main" val="2510628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LCA limits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72</a:t>
            </a:fld>
            <a:endParaRPr lang="fr-FR" dirty="0"/>
          </a:p>
        </p:txBody>
      </p:sp>
      <p:grpSp>
        <p:nvGrpSpPr>
          <p:cNvPr id="3" name="Groupe 2">
            <a:extLst>
              <a:ext uri="{FF2B5EF4-FFF2-40B4-BE49-F238E27FC236}">
                <a16:creationId xmlns:a16="http://schemas.microsoft.com/office/drawing/2014/main" id="{76B9EE8D-1B55-6D30-4BCE-2C225B88117E}"/>
              </a:ext>
            </a:extLst>
          </p:cNvPr>
          <p:cNvGrpSpPr/>
          <p:nvPr/>
        </p:nvGrpSpPr>
        <p:grpSpPr>
          <a:xfrm>
            <a:off x="2122481" y="2843838"/>
            <a:ext cx="1289370" cy="1654660"/>
            <a:chOff x="1437100" y="956611"/>
            <a:chExt cx="1289370" cy="1654660"/>
          </a:xfrm>
        </p:grpSpPr>
        <p:sp>
          <p:nvSpPr>
            <p:cNvPr id="4" name="Rectangle : coins arrondis 3">
              <a:extLst>
                <a:ext uri="{FF2B5EF4-FFF2-40B4-BE49-F238E27FC236}">
                  <a16:creationId xmlns:a16="http://schemas.microsoft.com/office/drawing/2014/main" id="{2B3D2AC3-5728-0F76-18CD-C282963B0C0D}"/>
                </a:ext>
              </a:extLst>
            </p:cNvPr>
            <p:cNvSpPr/>
            <p:nvPr/>
          </p:nvSpPr>
          <p:spPr>
            <a:xfrm>
              <a:off x="1437100" y="956611"/>
              <a:ext cx="1289370"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avec coins arrondis en haut 5">
              <a:extLst>
                <a:ext uri="{FF2B5EF4-FFF2-40B4-BE49-F238E27FC236}">
                  <a16:creationId xmlns:a16="http://schemas.microsoft.com/office/drawing/2014/main" id="{1D65D6A6-CCCA-8AE0-AC4F-6937A3050256}"/>
                </a:ext>
              </a:extLst>
            </p:cNvPr>
            <p:cNvSpPr/>
            <p:nvPr/>
          </p:nvSpPr>
          <p:spPr>
            <a:xfrm rot="10800000">
              <a:off x="1455688" y="2182330"/>
              <a:ext cx="1270782" cy="417054"/>
            </a:xfrm>
            <a:prstGeom prst="round2SameRect">
              <a:avLst>
                <a:gd name="adj1" fmla="val 11488"/>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E1F1762D-BE5E-A8FA-A597-08434B9DDC33}"/>
                </a:ext>
              </a:extLst>
            </p:cNvPr>
            <p:cNvSpPr txBox="1"/>
            <p:nvPr/>
          </p:nvSpPr>
          <p:spPr>
            <a:xfrm>
              <a:off x="1442940" y="2262050"/>
              <a:ext cx="1183793" cy="276999"/>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Electric car</a:t>
              </a:r>
            </a:p>
          </p:txBody>
        </p:sp>
        <p:pic>
          <p:nvPicPr>
            <p:cNvPr id="8" name="Graphique 7">
              <a:extLst>
                <a:ext uri="{FF2B5EF4-FFF2-40B4-BE49-F238E27FC236}">
                  <a16:creationId xmlns:a16="http://schemas.microsoft.com/office/drawing/2014/main" id="{A5614915-6A00-295A-8D06-4D90A568BD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64839" y="1155549"/>
              <a:ext cx="920717" cy="736574"/>
            </a:xfrm>
            <a:prstGeom prst="rect">
              <a:avLst/>
            </a:prstGeom>
          </p:spPr>
        </p:pic>
        <p:sp>
          <p:nvSpPr>
            <p:cNvPr id="10" name="Rectangle 9">
              <a:extLst>
                <a:ext uri="{FF2B5EF4-FFF2-40B4-BE49-F238E27FC236}">
                  <a16:creationId xmlns:a16="http://schemas.microsoft.com/office/drawing/2014/main" id="{D6C1867E-BA5D-6985-1870-697B170B6F54}"/>
                </a:ext>
              </a:extLst>
            </p:cNvPr>
            <p:cNvSpPr/>
            <p:nvPr/>
          </p:nvSpPr>
          <p:spPr>
            <a:xfrm rot="3026473">
              <a:off x="2202546" y="1601086"/>
              <a:ext cx="339900" cy="3787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95126B58-CCD0-A641-EA3E-033631E35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49061" y="1413968"/>
              <a:ext cx="637143" cy="728163"/>
            </a:xfrm>
            <a:prstGeom prst="rect">
              <a:avLst/>
            </a:prstGeom>
          </p:spPr>
        </p:pic>
        <p:pic>
          <p:nvPicPr>
            <p:cNvPr id="12" name="Graphique 11">
              <a:extLst>
                <a:ext uri="{FF2B5EF4-FFF2-40B4-BE49-F238E27FC236}">
                  <a16:creationId xmlns:a16="http://schemas.microsoft.com/office/drawing/2014/main" id="{506F231E-D43A-860F-2994-B5D4B901ED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6041" y="1429426"/>
              <a:ext cx="637143" cy="728163"/>
            </a:xfrm>
            <a:prstGeom prst="rect">
              <a:avLst/>
            </a:prstGeom>
          </p:spPr>
        </p:pic>
      </p:grpSp>
      <p:grpSp>
        <p:nvGrpSpPr>
          <p:cNvPr id="13" name="Groupe 12">
            <a:extLst>
              <a:ext uri="{FF2B5EF4-FFF2-40B4-BE49-F238E27FC236}">
                <a16:creationId xmlns:a16="http://schemas.microsoft.com/office/drawing/2014/main" id="{F5D44472-8E2D-17C0-94FB-9E8EC7C7C172}"/>
              </a:ext>
            </a:extLst>
          </p:cNvPr>
          <p:cNvGrpSpPr/>
          <p:nvPr/>
        </p:nvGrpSpPr>
        <p:grpSpPr>
          <a:xfrm>
            <a:off x="5531680" y="2830346"/>
            <a:ext cx="1289370" cy="1654660"/>
            <a:chOff x="3117935" y="971601"/>
            <a:chExt cx="1289370" cy="1654660"/>
          </a:xfrm>
        </p:grpSpPr>
        <p:sp>
          <p:nvSpPr>
            <p:cNvPr id="14" name="Rectangle : coins arrondis 13">
              <a:extLst>
                <a:ext uri="{FF2B5EF4-FFF2-40B4-BE49-F238E27FC236}">
                  <a16:creationId xmlns:a16="http://schemas.microsoft.com/office/drawing/2014/main" id="{C0E7ABC0-98CC-C717-24E7-63898CDA3962}"/>
                </a:ext>
              </a:extLst>
            </p:cNvPr>
            <p:cNvSpPr/>
            <p:nvPr/>
          </p:nvSpPr>
          <p:spPr>
            <a:xfrm>
              <a:off x="3117935" y="971601"/>
              <a:ext cx="1289370"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avec coins arrondis en haut 14">
              <a:extLst>
                <a:ext uri="{FF2B5EF4-FFF2-40B4-BE49-F238E27FC236}">
                  <a16:creationId xmlns:a16="http://schemas.microsoft.com/office/drawing/2014/main" id="{C39DBC63-88E4-E286-60DC-DF87A8E47B3D}"/>
                </a:ext>
              </a:extLst>
            </p:cNvPr>
            <p:cNvSpPr/>
            <p:nvPr/>
          </p:nvSpPr>
          <p:spPr>
            <a:xfrm rot="10800000">
              <a:off x="3136523" y="2197320"/>
              <a:ext cx="1270782" cy="417054"/>
            </a:xfrm>
            <a:prstGeom prst="round2SameRect">
              <a:avLst>
                <a:gd name="adj1" fmla="val 11488"/>
                <a:gd name="adj2" fmla="val 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F533D98D-BFA8-D936-7C50-B7BD8BF33B5D}"/>
                </a:ext>
              </a:extLst>
            </p:cNvPr>
            <p:cNvSpPr txBox="1"/>
            <p:nvPr/>
          </p:nvSpPr>
          <p:spPr>
            <a:xfrm>
              <a:off x="3123775" y="2260937"/>
              <a:ext cx="1183793" cy="276999"/>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Gasoline car</a:t>
              </a:r>
            </a:p>
          </p:txBody>
        </p:sp>
        <p:pic>
          <p:nvPicPr>
            <p:cNvPr id="17" name="Graphique 16">
              <a:extLst>
                <a:ext uri="{FF2B5EF4-FFF2-40B4-BE49-F238E27FC236}">
                  <a16:creationId xmlns:a16="http://schemas.microsoft.com/office/drawing/2014/main" id="{F5BC7E82-C944-5C2F-B816-FFF4B2035D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3245674" y="1170539"/>
              <a:ext cx="920717" cy="736574"/>
            </a:xfrm>
            <a:prstGeom prst="rect">
              <a:avLst/>
            </a:prstGeom>
          </p:spPr>
        </p:pic>
        <p:sp>
          <p:nvSpPr>
            <p:cNvPr id="18" name="Rectangle 39">
              <a:extLst>
                <a:ext uri="{FF2B5EF4-FFF2-40B4-BE49-F238E27FC236}">
                  <a16:creationId xmlns:a16="http://schemas.microsoft.com/office/drawing/2014/main" id="{123C552F-6182-A14A-259C-00C159203732}"/>
                </a:ext>
              </a:extLst>
            </p:cNvPr>
            <p:cNvSpPr/>
            <p:nvPr/>
          </p:nvSpPr>
          <p:spPr>
            <a:xfrm rot="12567795">
              <a:off x="3827157" y="1404125"/>
              <a:ext cx="304026" cy="673913"/>
            </a:xfrm>
            <a:custGeom>
              <a:avLst/>
              <a:gdLst>
                <a:gd name="connsiteX0" fmla="*/ 0 w 297815"/>
                <a:gd name="connsiteY0" fmla="*/ 0 h 756289"/>
                <a:gd name="connsiteX1" fmla="*/ 297815 w 297815"/>
                <a:gd name="connsiteY1" fmla="*/ 0 h 756289"/>
                <a:gd name="connsiteX2" fmla="*/ 297815 w 297815"/>
                <a:gd name="connsiteY2" fmla="*/ 756289 h 756289"/>
                <a:gd name="connsiteX3" fmla="*/ 0 w 297815"/>
                <a:gd name="connsiteY3" fmla="*/ 756289 h 756289"/>
                <a:gd name="connsiteX4" fmla="*/ 0 w 297815"/>
                <a:gd name="connsiteY4" fmla="*/ 0 h 756289"/>
                <a:gd name="connsiteX0" fmla="*/ 0 w 297815"/>
                <a:gd name="connsiteY0" fmla="*/ 0 h 756289"/>
                <a:gd name="connsiteX1" fmla="*/ 297815 w 297815"/>
                <a:gd name="connsiteY1" fmla="*/ 0 h 756289"/>
                <a:gd name="connsiteX2" fmla="*/ 276079 w 297815"/>
                <a:gd name="connsiteY2" fmla="*/ 691990 h 756289"/>
                <a:gd name="connsiteX3" fmla="*/ 0 w 297815"/>
                <a:gd name="connsiteY3" fmla="*/ 756289 h 756289"/>
                <a:gd name="connsiteX4" fmla="*/ 0 w 297815"/>
                <a:gd name="connsiteY4" fmla="*/ 0 h 756289"/>
                <a:gd name="connsiteX0" fmla="*/ 0 w 303332"/>
                <a:gd name="connsiteY0" fmla="*/ 0 h 756289"/>
                <a:gd name="connsiteX1" fmla="*/ 297815 w 303332"/>
                <a:gd name="connsiteY1" fmla="*/ 0 h 756289"/>
                <a:gd name="connsiteX2" fmla="*/ 276079 w 303332"/>
                <a:gd name="connsiteY2" fmla="*/ 691990 h 756289"/>
                <a:gd name="connsiteX3" fmla="*/ 0 w 303332"/>
                <a:gd name="connsiteY3" fmla="*/ 756289 h 756289"/>
                <a:gd name="connsiteX4" fmla="*/ 0 w 303332"/>
                <a:gd name="connsiteY4" fmla="*/ 0 h 756289"/>
                <a:gd name="connsiteX0" fmla="*/ 0 w 297815"/>
                <a:gd name="connsiteY0" fmla="*/ 0 h 756289"/>
                <a:gd name="connsiteX1" fmla="*/ 297815 w 297815"/>
                <a:gd name="connsiteY1" fmla="*/ 0 h 756289"/>
                <a:gd name="connsiteX2" fmla="*/ 262742 w 297815"/>
                <a:gd name="connsiteY2" fmla="*/ 681291 h 756289"/>
                <a:gd name="connsiteX3" fmla="*/ 0 w 297815"/>
                <a:gd name="connsiteY3" fmla="*/ 756289 h 756289"/>
                <a:gd name="connsiteX4" fmla="*/ 0 w 297815"/>
                <a:gd name="connsiteY4" fmla="*/ 0 h 756289"/>
                <a:gd name="connsiteX0" fmla="*/ 11147 w 308962"/>
                <a:gd name="connsiteY0" fmla="*/ 0 h 712832"/>
                <a:gd name="connsiteX1" fmla="*/ 308962 w 308962"/>
                <a:gd name="connsiteY1" fmla="*/ 0 h 712832"/>
                <a:gd name="connsiteX2" fmla="*/ 273889 w 308962"/>
                <a:gd name="connsiteY2" fmla="*/ 681291 h 712832"/>
                <a:gd name="connsiteX3" fmla="*/ 0 w 308962"/>
                <a:gd name="connsiteY3" fmla="*/ 620368 h 712832"/>
                <a:gd name="connsiteX4" fmla="*/ 11147 w 308962"/>
                <a:gd name="connsiteY4" fmla="*/ 0 h 712832"/>
                <a:gd name="connsiteX0" fmla="*/ 11147 w 308962"/>
                <a:gd name="connsiteY0" fmla="*/ 0 h 727672"/>
                <a:gd name="connsiteX1" fmla="*/ 308962 w 308962"/>
                <a:gd name="connsiteY1" fmla="*/ 0 h 727672"/>
                <a:gd name="connsiteX2" fmla="*/ 273889 w 308962"/>
                <a:gd name="connsiteY2" fmla="*/ 681291 h 727672"/>
                <a:gd name="connsiteX3" fmla="*/ 0 w 308962"/>
                <a:gd name="connsiteY3" fmla="*/ 620368 h 727672"/>
                <a:gd name="connsiteX4" fmla="*/ 11147 w 308962"/>
                <a:gd name="connsiteY4" fmla="*/ 0 h 727672"/>
                <a:gd name="connsiteX0" fmla="*/ 6211 w 304026"/>
                <a:gd name="connsiteY0" fmla="*/ 0 h 715924"/>
                <a:gd name="connsiteX1" fmla="*/ 304026 w 304026"/>
                <a:gd name="connsiteY1" fmla="*/ 0 h 715924"/>
                <a:gd name="connsiteX2" fmla="*/ 268953 w 304026"/>
                <a:gd name="connsiteY2" fmla="*/ 681291 h 715924"/>
                <a:gd name="connsiteX3" fmla="*/ 0 w 304026"/>
                <a:gd name="connsiteY3" fmla="*/ 577467 h 715924"/>
                <a:gd name="connsiteX4" fmla="*/ 6211 w 304026"/>
                <a:gd name="connsiteY4" fmla="*/ 0 h 715924"/>
                <a:gd name="connsiteX0" fmla="*/ 6211 w 304026"/>
                <a:gd name="connsiteY0" fmla="*/ 0 h 702254"/>
                <a:gd name="connsiteX1" fmla="*/ 304026 w 304026"/>
                <a:gd name="connsiteY1" fmla="*/ 0 h 702254"/>
                <a:gd name="connsiteX2" fmla="*/ 259583 w 304026"/>
                <a:gd name="connsiteY2" fmla="*/ 664705 h 702254"/>
                <a:gd name="connsiteX3" fmla="*/ 0 w 304026"/>
                <a:gd name="connsiteY3" fmla="*/ 577467 h 702254"/>
                <a:gd name="connsiteX4" fmla="*/ 6211 w 304026"/>
                <a:gd name="connsiteY4" fmla="*/ 0 h 702254"/>
                <a:gd name="connsiteX0" fmla="*/ 6211 w 304026"/>
                <a:gd name="connsiteY0" fmla="*/ 0 h 673913"/>
                <a:gd name="connsiteX1" fmla="*/ 304026 w 304026"/>
                <a:gd name="connsiteY1" fmla="*/ 0 h 673913"/>
                <a:gd name="connsiteX2" fmla="*/ 259583 w 304026"/>
                <a:gd name="connsiteY2" fmla="*/ 664705 h 673913"/>
                <a:gd name="connsiteX3" fmla="*/ 0 w 304026"/>
                <a:gd name="connsiteY3" fmla="*/ 577467 h 673913"/>
                <a:gd name="connsiteX4" fmla="*/ 6211 w 304026"/>
                <a:gd name="connsiteY4" fmla="*/ 0 h 67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26" h="673913">
                  <a:moveTo>
                    <a:pt x="6211" y="0"/>
                  </a:moveTo>
                  <a:lnTo>
                    <a:pt x="304026" y="0"/>
                  </a:lnTo>
                  <a:cubicBezTo>
                    <a:pt x="296781" y="230663"/>
                    <a:pt x="307956" y="635398"/>
                    <a:pt x="259583" y="664705"/>
                  </a:cubicBezTo>
                  <a:cubicBezTo>
                    <a:pt x="211210" y="694012"/>
                    <a:pt x="112435" y="650256"/>
                    <a:pt x="0" y="577467"/>
                  </a:cubicBezTo>
                  <a:cubicBezTo>
                    <a:pt x="2070" y="384978"/>
                    <a:pt x="4141" y="192489"/>
                    <a:pt x="621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Graphique 18">
              <a:extLst>
                <a:ext uri="{FF2B5EF4-FFF2-40B4-BE49-F238E27FC236}">
                  <a16:creationId xmlns:a16="http://schemas.microsoft.com/office/drawing/2014/main" id="{0B27013E-5867-416E-2AB5-8C35F1D01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9219" y="1438068"/>
              <a:ext cx="478442" cy="637922"/>
            </a:xfrm>
            <a:prstGeom prst="rect">
              <a:avLst/>
            </a:prstGeom>
          </p:spPr>
        </p:pic>
      </p:grpSp>
      <p:grpSp>
        <p:nvGrpSpPr>
          <p:cNvPr id="20" name="Groupe 19">
            <a:extLst>
              <a:ext uri="{FF2B5EF4-FFF2-40B4-BE49-F238E27FC236}">
                <a16:creationId xmlns:a16="http://schemas.microsoft.com/office/drawing/2014/main" id="{EE22AA11-1192-0757-1E7E-502109C84E8C}"/>
              </a:ext>
            </a:extLst>
          </p:cNvPr>
          <p:cNvGrpSpPr/>
          <p:nvPr/>
        </p:nvGrpSpPr>
        <p:grpSpPr>
          <a:xfrm>
            <a:off x="8846982" y="2843838"/>
            <a:ext cx="1289370" cy="1654660"/>
            <a:chOff x="2197218" y="2941794"/>
            <a:chExt cx="1289370" cy="1654660"/>
          </a:xfrm>
        </p:grpSpPr>
        <p:sp>
          <p:nvSpPr>
            <p:cNvPr id="21" name="Rectangle : coins arrondis 20">
              <a:extLst>
                <a:ext uri="{FF2B5EF4-FFF2-40B4-BE49-F238E27FC236}">
                  <a16:creationId xmlns:a16="http://schemas.microsoft.com/office/drawing/2014/main" id="{46005A5C-C52B-288F-45BD-680DAB599506}"/>
                </a:ext>
              </a:extLst>
            </p:cNvPr>
            <p:cNvSpPr/>
            <p:nvPr/>
          </p:nvSpPr>
          <p:spPr>
            <a:xfrm>
              <a:off x="2197218" y="2941794"/>
              <a:ext cx="1289370" cy="1654660"/>
            </a:xfrm>
            <a:prstGeom prst="roundRect">
              <a:avLst>
                <a:gd name="adj" fmla="val 6589"/>
              </a:avLst>
            </a:prstGeom>
            <a:solidFill>
              <a:schemeClr val="bg1"/>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 avec coins arrondis en haut 21">
              <a:extLst>
                <a:ext uri="{FF2B5EF4-FFF2-40B4-BE49-F238E27FC236}">
                  <a16:creationId xmlns:a16="http://schemas.microsoft.com/office/drawing/2014/main" id="{A3F7337F-A04F-BE38-87EB-CAF697597F1F}"/>
                </a:ext>
              </a:extLst>
            </p:cNvPr>
            <p:cNvSpPr/>
            <p:nvPr/>
          </p:nvSpPr>
          <p:spPr>
            <a:xfrm rot="10800000">
              <a:off x="2215806" y="4167513"/>
              <a:ext cx="1270782" cy="417054"/>
            </a:xfrm>
            <a:prstGeom prst="round2SameRect">
              <a:avLst>
                <a:gd name="adj1" fmla="val 11488"/>
                <a:gd name="adj2" fmla="val 0"/>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AC308564-DB7C-4335-1F93-E4E120D3E1C5}"/>
                </a:ext>
              </a:extLst>
            </p:cNvPr>
            <p:cNvSpPr txBox="1"/>
            <p:nvPr/>
          </p:nvSpPr>
          <p:spPr>
            <a:xfrm>
              <a:off x="2197218" y="4237540"/>
              <a:ext cx="1283530" cy="276999"/>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Hydrogen car</a:t>
              </a:r>
            </a:p>
          </p:txBody>
        </p:sp>
        <p:pic>
          <p:nvPicPr>
            <p:cNvPr id="24" name="Graphique 23">
              <a:extLst>
                <a:ext uri="{FF2B5EF4-FFF2-40B4-BE49-F238E27FC236}">
                  <a16:creationId xmlns:a16="http://schemas.microsoft.com/office/drawing/2014/main" id="{936B0C6C-170F-A972-7850-2B5E2B0C9B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2324957" y="3140732"/>
              <a:ext cx="920717" cy="736574"/>
            </a:xfrm>
            <a:prstGeom prst="rect">
              <a:avLst/>
            </a:prstGeom>
          </p:spPr>
        </p:pic>
        <p:sp>
          <p:nvSpPr>
            <p:cNvPr id="25" name="Rectangle : coins arrondis 24">
              <a:extLst>
                <a:ext uri="{FF2B5EF4-FFF2-40B4-BE49-F238E27FC236}">
                  <a16:creationId xmlns:a16="http://schemas.microsoft.com/office/drawing/2014/main" id="{CF969CD3-85C9-E425-18B5-27C2B4BBEB94}"/>
                </a:ext>
              </a:extLst>
            </p:cNvPr>
            <p:cNvSpPr/>
            <p:nvPr/>
          </p:nvSpPr>
          <p:spPr>
            <a:xfrm>
              <a:off x="2908062" y="3426891"/>
              <a:ext cx="212795" cy="6763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440090A0-CC18-CAE8-DF5B-A538340AD323}"/>
                </a:ext>
              </a:extLst>
            </p:cNvPr>
            <p:cNvSpPr/>
            <p:nvPr/>
          </p:nvSpPr>
          <p:spPr>
            <a:xfrm rot="5400000">
              <a:off x="3122925" y="3516550"/>
              <a:ext cx="187352" cy="46102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62DA6558-FC5A-E96F-B08D-6DE8D6242B4B}"/>
                </a:ext>
              </a:extLst>
            </p:cNvPr>
            <p:cNvSpPr/>
            <p:nvPr/>
          </p:nvSpPr>
          <p:spPr>
            <a:xfrm>
              <a:off x="3191084" y="3430651"/>
              <a:ext cx="212795" cy="6763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0862ADCC-5C6A-FF7B-CAF6-0B0C67D75650}"/>
                </a:ext>
              </a:extLst>
            </p:cNvPr>
            <p:cNvSpPr txBox="1"/>
            <p:nvPr/>
          </p:nvSpPr>
          <p:spPr>
            <a:xfrm>
              <a:off x="2852887" y="3232497"/>
              <a:ext cx="513244" cy="1107996"/>
            </a:xfrm>
            <a:prstGeom prst="rect">
              <a:avLst/>
            </a:prstGeom>
            <a:noFill/>
          </p:spPr>
          <p:txBody>
            <a:bodyPr wrap="square" rtlCol="0">
              <a:spAutoFit/>
            </a:bodyPr>
            <a:lstStyle/>
            <a:p>
              <a:r>
                <a:rPr lang="fr-FR" sz="6600" b="1" dirty="0">
                  <a:solidFill>
                    <a:schemeClr val="accent5">
                      <a:lumMod val="75000"/>
                    </a:schemeClr>
                  </a:solidFill>
                  <a:latin typeface="Candy Beans" panose="02000500000000000000" pitchFamily="2" charset="0"/>
                  <a:ea typeface="ADLaM Display" panose="02010000000000000000" pitchFamily="2" charset="77"/>
                  <a:cs typeface="Aharoni" panose="02010803020104030203" pitchFamily="2" charset="-79"/>
                </a:rPr>
                <a:t>H</a:t>
              </a:r>
              <a:endParaRPr lang="fr-FR" sz="2800" b="1" dirty="0">
                <a:solidFill>
                  <a:schemeClr val="accent5">
                    <a:lumMod val="75000"/>
                  </a:schemeClr>
                </a:solidFill>
                <a:latin typeface="Candy Beans" panose="02000500000000000000" pitchFamily="2" charset="0"/>
                <a:ea typeface="ADLaM Display" panose="02010000000000000000" pitchFamily="2" charset="77"/>
                <a:cs typeface="Aharoni" panose="02010803020104030203" pitchFamily="2" charset="-79"/>
              </a:endParaRPr>
            </a:p>
          </p:txBody>
        </p:sp>
      </p:grpSp>
    </p:spTree>
    <p:extLst>
      <p:ext uri="{BB962C8B-B14F-4D97-AF65-F5344CB8AC3E}">
        <p14:creationId xmlns:p14="http://schemas.microsoft.com/office/powerpoint/2010/main" val="4168025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084" y="291142"/>
            <a:ext cx="10587324" cy="473367"/>
          </a:xfrm>
        </p:spPr>
        <p:txBody>
          <a:bodyPr>
            <a:noAutofit/>
          </a:bodyPr>
          <a:lstStyle/>
          <a:p>
            <a:r>
              <a:rPr lang="en-US" dirty="0">
                <a:latin typeface="+mj-lt"/>
              </a:rPr>
              <a:t>LCA limits</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73</a:t>
            </a:fld>
            <a:endParaRPr lang="fr-FR" dirty="0"/>
          </a:p>
        </p:txBody>
      </p:sp>
      <p:grpSp>
        <p:nvGrpSpPr>
          <p:cNvPr id="3" name="Groupe 2">
            <a:extLst>
              <a:ext uri="{FF2B5EF4-FFF2-40B4-BE49-F238E27FC236}">
                <a16:creationId xmlns:a16="http://schemas.microsoft.com/office/drawing/2014/main" id="{76B9EE8D-1B55-6D30-4BCE-2C225B88117E}"/>
              </a:ext>
            </a:extLst>
          </p:cNvPr>
          <p:cNvGrpSpPr/>
          <p:nvPr/>
        </p:nvGrpSpPr>
        <p:grpSpPr>
          <a:xfrm>
            <a:off x="2122481" y="1568835"/>
            <a:ext cx="1289370" cy="1654660"/>
            <a:chOff x="1437100" y="956611"/>
            <a:chExt cx="1289370" cy="1654660"/>
          </a:xfrm>
        </p:grpSpPr>
        <p:sp>
          <p:nvSpPr>
            <p:cNvPr id="4" name="Rectangle : coins arrondis 3">
              <a:extLst>
                <a:ext uri="{FF2B5EF4-FFF2-40B4-BE49-F238E27FC236}">
                  <a16:creationId xmlns:a16="http://schemas.microsoft.com/office/drawing/2014/main" id="{2B3D2AC3-5728-0F76-18CD-C282963B0C0D}"/>
                </a:ext>
              </a:extLst>
            </p:cNvPr>
            <p:cNvSpPr/>
            <p:nvPr/>
          </p:nvSpPr>
          <p:spPr>
            <a:xfrm>
              <a:off x="1437100" y="956611"/>
              <a:ext cx="1289370"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 avec coins arrondis en haut 5">
              <a:extLst>
                <a:ext uri="{FF2B5EF4-FFF2-40B4-BE49-F238E27FC236}">
                  <a16:creationId xmlns:a16="http://schemas.microsoft.com/office/drawing/2014/main" id="{1D65D6A6-CCCA-8AE0-AC4F-6937A3050256}"/>
                </a:ext>
              </a:extLst>
            </p:cNvPr>
            <p:cNvSpPr/>
            <p:nvPr/>
          </p:nvSpPr>
          <p:spPr>
            <a:xfrm rot="10800000">
              <a:off x="1455688" y="2182330"/>
              <a:ext cx="1270782" cy="417054"/>
            </a:xfrm>
            <a:prstGeom prst="round2SameRect">
              <a:avLst>
                <a:gd name="adj1" fmla="val 11488"/>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E1F1762D-BE5E-A8FA-A597-08434B9DDC33}"/>
                </a:ext>
              </a:extLst>
            </p:cNvPr>
            <p:cNvSpPr txBox="1"/>
            <p:nvPr/>
          </p:nvSpPr>
          <p:spPr>
            <a:xfrm>
              <a:off x="1442940" y="2262050"/>
              <a:ext cx="1183793" cy="276999"/>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Electric car</a:t>
              </a:r>
            </a:p>
          </p:txBody>
        </p:sp>
        <p:pic>
          <p:nvPicPr>
            <p:cNvPr id="8" name="Graphique 7">
              <a:extLst>
                <a:ext uri="{FF2B5EF4-FFF2-40B4-BE49-F238E27FC236}">
                  <a16:creationId xmlns:a16="http://schemas.microsoft.com/office/drawing/2014/main" id="{A5614915-6A00-295A-8D06-4D90A568BD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64839" y="1155549"/>
              <a:ext cx="920717" cy="736574"/>
            </a:xfrm>
            <a:prstGeom prst="rect">
              <a:avLst/>
            </a:prstGeom>
          </p:spPr>
        </p:pic>
        <p:sp>
          <p:nvSpPr>
            <p:cNvPr id="10" name="Rectangle 9">
              <a:extLst>
                <a:ext uri="{FF2B5EF4-FFF2-40B4-BE49-F238E27FC236}">
                  <a16:creationId xmlns:a16="http://schemas.microsoft.com/office/drawing/2014/main" id="{D6C1867E-BA5D-6985-1870-697B170B6F54}"/>
                </a:ext>
              </a:extLst>
            </p:cNvPr>
            <p:cNvSpPr/>
            <p:nvPr/>
          </p:nvSpPr>
          <p:spPr>
            <a:xfrm rot="3026473">
              <a:off x="2202546" y="1601086"/>
              <a:ext cx="339900" cy="3787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Graphique 10">
              <a:extLst>
                <a:ext uri="{FF2B5EF4-FFF2-40B4-BE49-F238E27FC236}">
                  <a16:creationId xmlns:a16="http://schemas.microsoft.com/office/drawing/2014/main" id="{95126B58-CCD0-A641-EA3E-033631E35D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49061" y="1413968"/>
              <a:ext cx="637143" cy="728163"/>
            </a:xfrm>
            <a:prstGeom prst="rect">
              <a:avLst/>
            </a:prstGeom>
          </p:spPr>
        </p:pic>
        <p:pic>
          <p:nvPicPr>
            <p:cNvPr id="12" name="Graphique 11">
              <a:extLst>
                <a:ext uri="{FF2B5EF4-FFF2-40B4-BE49-F238E27FC236}">
                  <a16:creationId xmlns:a16="http://schemas.microsoft.com/office/drawing/2014/main" id="{506F231E-D43A-860F-2994-B5D4B901ED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6041" y="1429426"/>
              <a:ext cx="637143" cy="728163"/>
            </a:xfrm>
            <a:prstGeom prst="rect">
              <a:avLst/>
            </a:prstGeom>
          </p:spPr>
        </p:pic>
      </p:grpSp>
      <p:grpSp>
        <p:nvGrpSpPr>
          <p:cNvPr id="13" name="Groupe 12">
            <a:extLst>
              <a:ext uri="{FF2B5EF4-FFF2-40B4-BE49-F238E27FC236}">
                <a16:creationId xmlns:a16="http://schemas.microsoft.com/office/drawing/2014/main" id="{F5D44472-8E2D-17C0-94FB-9E8EC7C7C172}"/>
              </a:ext>
            </a:extLst>
          </p:cNvPr>
          <p:cNvGrpSpPr/>
          <p:nvPr/>
        </p:nvGrpSpPr>
        <p:grpSpPr>
          <a:xfrm>
            <a:off x="5531680" y="1555343"/>
            <a:ext cx="1289370" cy="1654660"/>
            <a:chOff x="3117935" y="971601"/>
            <a:chExt cx="1289370" cy="1654660"/>
          </a:xfrm>
        </p:grpSpPr>
        <p:sp>
          <p:nvSpPr>
            <p:cNvPr id="14" name="Rectangle : coins arrondis 13">
              <a:extLst>
                <a:ext uri="{FF2B5EF4-FFF2-40B4-BE49-F238E27FC236}">
                  <a16:creationId xmlns:a16="http://schemas.microsoft.com/office/drawing/2014/main" id="{C0E7ABC0-98CC-C717-24E7-63898CDA3962}"/>
                </a:ext>
              </a:extLst>
            </p:cNvPr>
            <p:cNvSpPr/>
            <p:nvPr/>
          </p:nvSpPr>
          <p:spPr>
            <a:xfrm>
              <a:off x="3117935" y="971601"/>
              <a:ext cx="1289370"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 avec coins arrondis en haut 14">
              <a:extLst>
                <a:ext uri="{FF2B5EF4-FFF2-40B4-BE49-F238E27FC236}">
                  <a16:creationId xmlns:a16="http://schemas.microsoft.com/office/drawing/2014/main" id="{C39DBC63-88E4-E286-60DC-DF87A8E47B3D}"/>
                </a:ext>
              </a:extLst>
            </p:cNvPr>
            <p:cNvSpPr/>
            <p:nvPr/>
          </p:nvSpPr>
          <p:spPr>
            <a:xfrm rot="10800000">
              <a:off x="3136523" y="2197320"/>
              <a:ext cx="1270782" cy="417054"/>
            </a:xfrm>
            <a:prstGeom prst="round2SameRect">
              <a:avLst>
                <a:gd name="adj1" fmla="val 11488"/>
                <a:gd name="adj2" fmla="val 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a:extLst>
                <a:ext uri="{FF2B5EF4-FFF2-40B4-BE49-F238E27FC236}">
                  <a16:creationId xmlns:a16="http://schemas.microsoft.com/office/drawing/2014/main" id="{F533D98D-BFA8-D936-7C50-B7BD8BF33B5D}"/>
                </a:ext>
              </a:extLst>
            </p:cNvPr>
            <p:cNvSpPr txBox="1"/>
            <p:nvPr/>
          </p:nvSpPr>
          <p:spPr>
            <a:xfrm>
              <a:off x="3123775" y="2260937"/>
              <a:ext cx="1183793" cy="276999"/>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Gasoline car</a:t>
              </a:r>
            </a:p>
          </p:txBody>
        </p:sp>
        <p:pic>
          <p:nvPicPr>
            <p:cNvPr id="17" name="Graphique 16">
              <a:extLst>
                <a:ext uri="{FF2B5EF4-FFF2-40B4-BE49-F238E27FC236}">
                  <a16:creationId xmlns:a16="http://schemas.microsoft.com/office/drawing/2014/main" id="{F5BC7E82-C944-5C2F-B816-FFF4B2035D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3245674" y="1170539"/>
              <a:ext cx="920717" cy="736574"/>
            </a:xfrm>
            <a:prstGeom prst="rect">
              <a:avLst/>
            </a:prstGeom>
          </p:spPr>
        </p:pic>
        <p:sp>
          <p:nvSpPr>
            <p:cNvPr id="18" name="Rectangle 39">
              <a:extLst>
                <a:ext uri="{FF2B5EF4-FFF2-40B4-BE49-F238E27FC236}">
                  <a16:creationId xmlns:a16="http://schemas.microsoft.com/office/drawing/2014/main" id="{123C552F-6182-A14A-259C-00C159203732}"/>
                </a:ext>
              </a:extLst>
            </p:cNvPr>
            <p:cNvSpPr/>
            <p:nvPr/>
          </p:nvSpPr>
          <p:spPr>
            <a:xfrm rot="12567795">
              <a:off x="3827157" y="1404125"/>
              <a:ext cx="304026" cy="673913"/>
            </a:xfrm>
            <a:custGeom>
              <a:avLst/>
              <a:gdLst>
                <a:gd name="connsiteX0" fmla="*/ 0 w 297815"/>
                <a:gd name="connsiteY0" fmla="*/ 0 h 756289"/>
                <a:gd name="connsiteX1" fmla="*/ 297815 w 297815"/>
                <a:gd name="connsiteY1" fmla="*/ 0 h 756289"/>
                <a:gd name="connsiteX2" fmla="*/ 297815 w 297815"/>
                <a:gd name="connsiteY2" fmla="*/ 756289 h 756289"/>
                <a:gd name="connsiteX3" fmla="*/ 0 w 297815"/>
                <a:gd name="connsiteY3" fmla="*/ 756289 h 756289"/>
                <a:gd name="connsiteX4" fmla="*/ 0 w 297815"/>
                <a:gd name="connsiteY4" fmla="*/ 0 h 756289"/>
                <a:gd name="connsiteX0" fmla="*/ 0 w 297815"/>
                <a:gd name="connsiteY0" fmla="*/ 0 h 756289"/>
                <a:gd name="connsiteX1" fmla="*/ 297815 w 297815"/>
                <a:gd name="connsiteY1" fmla="*/ 0 h 756289"/>
                <a:gd name="connsiteX2" fmla="*/ 276079 w 297815"/>
                <a:gd name="connsiteY2" fmla="*/ 691990 h 756289"/>
                <a:gd name="connsiteX3" fmla="*/ 0 w 297815"/>
                <a:gd name="connsiteY3" fmla="*/ 756289 h 756289"/>
                <a:gd name="connsiteX4" fmla="*/ 0 w 297815"/>
                <a:gd name="connsiteY4" fmla="*/ 0 h 756289"/>
                <a:gd name="connsiteX0" fmla="*/ 0 w 303332"/>
                <a:gd name="connsiteY0" fmla="*/ 0 h 756289"/>
                <a:gd name="connsiteX1" fmla="*/ 297815 w 303332"/>
                <a:gd name="connsiteY1" fmla="*/ 0 h 756289"/>
                <a:gd name="connsiteX2" fmla="*/ 276079 w 303332"/>
                <a:gd name="connsiteY2" fmla="*/ 691990 h 756289"/>
                <a:gd name="connsiteX3" fmla="*/ 0 w 303332"/>
                <a:gd name="connsiteY3" fmla="*/ 756289 h 756289"/>
                <a:gd name="connsiteX4" fmla="*/ 0 w 303332"/>
                <a:gd name="connsiteY4" fmla="*/ 0 h 756289"/>
                <a:gd name="connsiteX0" fmla="*/ 0 w 297815"/>
                <a:gd name="connsiteY0" fmla="*/ 0 h 756289"/>
                <a:gd name="connsiteX1" fmla="*/ 297815 w 297815"/>
                <a:gd name="connsiteY1" fmla="*/ 0 h 756289"/>
                <a:gd name="connsiteX2" fmla="*/ 262742 w 297815"/>
                <a:gd name="connsiteY2" fmla="*/ 681291 h 756289"/>
                <a:gd name="connsiteX3" fmla="*/ 0 w 297815"/>
                <a:gd name="connsiteY3" fmla="*/ 756289 h 756289"/>
                <a:gd name="connsiteX4" fmla="*/ 0 w 297815"/>
                <a:gd name="connsiteY4" fmla="*/ 0 h 756289"/>
                <a:gd name="connsiteX0" fmla="*/ 11147 w 308962"/>
                <a:gd name="connsiteY0" fmla="*/ 0 h 712832"/>
                <a:gd name="connsiteX1" fmla="*/ 308962 w 308962"/>
                <a:gd name="connsiteY1" fmla="*/ 0 h 712832"/>
                <a:gd name="connsiteX2" fmla="*/ 273889 w 308962"/>
                <a:gd name="connsiteY2" fmla="*/ 681291 h 712832"/>
                <a:gd name="connsiteX3" fmla="*/ 0 w 308962"/>
                <a:gd name="connsiteY3" fmla="*/ 620368 h 712832"/>
                <a:gd name="connsiteX4" fmla="*/ 11147 w 308962"/>
                <a:gd name="connsiteY4" fmla="*/ 0 h 712832"/>
                <a:gd name="connsiteX0" fmla="*/ 11147 w 308962"/>
                <a:gd name="connsiteY0" fmla="*/ 0 h 727672"/>
                <a:gd name="connsiteX1" fmla="*/ 308962 w 308962"/>
                <a:gd name="connsiteY1" fmla="*/ 0 h 727672"/>
                <a:gd name="connsiteX2" fmla="*/ 273889 w 308962"/>
                <a:gd name="connsiteY2" fmla="*/ 681291 h 727672"/>
                <a:gd name="connsiteX3" fmla="*/ 0 w 308962"/>
                <a:gd name="connsiteY3" fmla="*/ 620368 h 727672"/>
                <a:gd name="connsiteX4" fmla="*/ 11147 w 308962"/>
                <a:gd name="connsiteY4" fmla="*/ 0 h 727672"/>
                <a:gd name="connsiteX0" fmla="*/ 6211 w 304026"/>
                <a:gd name="connsiteY0" fmla="*/ 0 h 715924"/>
                <a:gd name="connsiteX1" fmla="*/ 304026 w 304026"/>
                <a:gd name="connsiteY1" fmla="*/ 0 h 715924"/>
                <a:gd name="connsiteX2" fmla="*/ 268953 w 304026"/>
                <a:gd name="connsiteY2" fmla="*/ 681291 h 715924"/>
                <a:gd name="connsiteX3" fmla="*/ 0 w 304026"/>
                <a:gd name="connsiteY3" fmla="*/ 577467 h 715924"/>
                <a:gd name="connsiteX4" fmla="*/ 6211 w 304026"/>
                <a:gd name="connsiteY4" fmla="*/ 0 h 715924"/>
                <a:gd name="connsiteX0" fmla="*/ 6211 w 304026"/>
                <a:gd name="connsiteY0" fmla="*/ 0 h 702254"/>
                <a:gd name="connsiteX1" fmla="*/ 304026 w 304026"/>
                <a:gd name="connsiteY1" fmla="*/ 0 h 702254"/>
                <a:gd name="connsiteX2" fmla="*/ 259583 w 304026"/>
                <a:gd name="connsiteY2" fmla="*/ 664705 h 702254"/>
                <a:gd name="connsiteX3" fmla="*/ 0 w 304026"/>
                <a:gd name="connsiteY3" fmla="*/ 577467 h 702254"/>
                <a:gd name="connsiteX4" fmla="*/ 6211 w 304026"/>
                <a:gd name="connsiteY4" fmla="*/ 0 h 702254"/>
                <a:gd name="connsiteX0" fmla="*/ 6211 w 304026"/>
                <a:gd name="connsiteY0" fmla="*/ 0 h 673913"/>
                <a:gd name="connsiteX1" fmla="*/ 304026 w 304026"/>
                <a:gd name="connsiteY1" fmla="*/ 0 h 673913"/>
                <a:gd name="connsiteX2" fmla="*/ 259583 w 304026"/>
                <a:gd name="connsiteY2" fmla="*/ 664705 h 673913"/>
                <a:gd name="connsiteX3" fmla="*/ 0 w 304026"/>
                <a:gd name="connsiteY3" fmla="*/ 577467 h 673913"/>
                <a:gd name="connsiteX4" fmla="*/ 6211 w 304026"/>
                <a:gd name="connsiteY4" fmla="*/ 0 h 67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26" h="673913">
                  <a:moveTo>
                    <a:pt x="6211" y="0"/>
                  </a:moveTo>
                  <a:lnTo>
                    <a:pt x="304026" y="0"/>
                  </a:lnTo>
                  <a:cubicBezTo>
                    <a:pt x="296781" y="230663"/>
                    <a:pt x="307956" y="635398"/>
                    <a:pt x="259583" y="664705"/>
                  </a:cubicBezTo>
                  <a:cubicBezTo>
                    <a:pt x="211210" y="694012"/>
                    <a:pt x="112435" y="650256"/>
                    <a:pt x="0" y="577467"/>
                  </a:cubicBezTo>
                  <a:cubicBezTo>
                    <a:pt x="2070" y="384978"/>
                    <a:pt x="4141" y="192489"/>
                    <a:pt x="621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Graphique 18">
              <a:extLst>
                <a:ext uri="{FF2B5EF4-FFF2-40B4-BE49-F238E27FC236}">
                  <a16:creationId xmlns:a16="http://schemas.microsoft.com/office/drawing/2014/main" id="{0B27013E-5867-416E-2AB5-8C35F1D01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9219" y="1438068"/>
              <a:ext cx="478442" cy="637922"/>
            </a:xfrm>
            <a:prstGeom prst="rect">
              <a:avLst/>
            </a:prstGeom>
          </p:spPr>
        </p:pic>
      </p:grpSp>
      <p:grpSp>
        <p:nvGrpSpPr>
          <p:cNvPr id="20" name="Groupe 19">
            <a:extLst>
              <a:ext uri="{FF2B5EF4-FFF2-40B4-BE49-F238E27FC236}">
                <a16:creationId xmlns:a16="http://schemas.microsoft.com/office/drawing/2014/main" id="{EE22AA11-1192-0757-1E7E-502109C84E8C}"/>
              </a:ext>
            </a:extLst>
          </p:cNvPr>
          <p:cNvGrpSpPr/>
          <p:nvPr/>
        </p:nvGrpSpPr>
        <p:grpSpPr>
          <a:xfrm>
            <a:off x="8846982" y="1568835"/>
            <a:ext cx="1289370" cy="1654660"/>
            <a:chOff x="2197218" y="2941794"/>
            <a:chExt cx="1289370" cy="1654660"/>
          </a:xfrm>
        </p:grpSpPr>
        <p:sp>
          <p:nvSpPr>
            <p:cNvPr id="21" name="Rectangle : coins arrondis 20">
              <a:extLst>
                <a:ext uri="{FF2B5EF4-FFF2-40B4-BE49-F238E27FC236}">
                  <a16:creationId xmlns:a16="http://schemas.microsoft.com/office/drawing/2014/main" id="{46005A5C-C52B-288F-45BD-680DAB599506}"/>
                </a:ext>
              </a:extLst>
            </p:cNvPr>
            <p:cNvSpPr/>
            <p:nvPr/>
          </p:nvSpPr>
          <p:spPr>
            <a:xfrm>
              <a:off x="2197218" y="2941794"/>
              <a:ext cx="1289370" cy="1654660"/>
            </a:xfrm>
            <a:prstGeom prst="roundRect">
              <a:avLst>
                <a:gd name="adj" fmla="val 6589"/>
              </a:avLst>
            </a:prstGeom>
            <a:solidFill>
              <a:schemeClr val="bg1"/>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 avec coins arrondis en haut 21">
              <a:extLst>
                <a:ext uri="{FF2B5EF4-FFF2-40B4-BE49-F238E27FC236}">
                  <a16:creationId xmlns:a16="http://schemas.microsoft.com/office/drawing/2014/main" id="{A3F7337F-A04F-BE38-87EB-CAF697597F1F}"/>
                </a:ext>
              </a:extLst>
            </p:cNvPr>
            <p:cNvSpPr/>
            <p:nvPr/>
          </p:nvSpPr>
          <p:spPr>
            <a:xfrm rot="10800000">
              <a:off x="2215806" y="4167513"/>
              <a:ext cx="1270782" cy="417054"/>
            </a:xfrm>
            <a:prstGeom prst="round2SameRect">
              <a:avLst>
                <a:gd name="adj1" fmla="val 11488"/>
                <a:gd name="adj2" fmla="val 0"/>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AC308564-DB7C-4335-1F93-E4E120D3E1C5}"/>
                </a:ext>
              </a:extLst>
            </p:cNvPr>
            <p:cNvSpPr txBox="1"/>
            <p:nvPr/>
          </p:nvSpPr>
          <p:spPr>
            <a:xfrm>
              <a:off x="2197218" y="4237540"/>
              <a:ext cx="1283530" cy="276999"/>
            </a:xfrm>
            <a:prstGeom prst="rect">
              <a:avLst/>
            </a:prstGeom>
            <a:noFill/>
          </p:spPr>
          <p:txBody>
            <a:bodyPr wrap="square" rtlCol="0">
              <a:spAutoFit/>
            </a:bodyPr>
            <a:lstStyle/>
            <a:p>
              <a:r>
                <a:rPr lang="en-US" sz="1200" dirty="0">
                  <a:solidFill>
                    <a:schemeClr val="bg1"/>
                  </a:solidFill>
                  <a:latin typeface="Biome" panose="020B0604020202020204" pitchFamily="34" charset="0"/>
                  <a:ea typeface="STHupo" panose="02010800040101010101" pitchFamily="2" charset="-122"/>
                  <a:cs typeface="Biome" panose="020B0604020202020204" pitchFamily="34" charset="0"/>
                </a:rPr>
                <a:t>Hydrogen car</a:t>
              </a:r>
            </a:p>
          </p:txBody>
        </p:sp>
        <p:pic>
          <p:nvPicPr>
            <p:cNvPr id="24" name="Graphique 23">
              <a:extLst>
                <a:ext uri="{FF2B5EF4-FFF2-40B4-BE49-F238E27FC236}">
                  <a16:creationId xmlns:a16="http://schemas.microsoft.com/office/drawing/2014/main" id="{936B0C6C-170F-A972-7850-2B5E2B0C9B9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flipH="1">
              <a:off x="2324957" y="3140732"/>
              <a:ext cx="920717" cy="736574"/>
            </a:xfrm>
            <a:prstGeom prst="rect">
              <a:avLst/>
            </a:prstGeom>
          </p:spPr>
        </p:pic>
        <p:sp>
          <p:nvSpPr>
            <p:cNvPr id="25" name="Rectangle : coins arrondis 24">
              <a:extLst>
                <a:ext uri="{FF2B5EF4-FFF2-40B4-BE49-F238E27FC236}">
                  <a16:creationId xmlns:a16="http://schemas.microsoft.com/office/drawing/2014/main" id="{CF969CD3-85C9-E425-18B5-27C2B4BBEB94}"/>
                </a:ext>
              </a:extLst>
            </p:cNvPr>
            <p:cNvSpPr/>
            <p:nvPr/>
          </p:nvSpPr>
          <p:spPr>
            <a:xfrm>
              <a:off x="2908062" y="3426891"/>
              <a:ext cx="212795" cy="6763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 coins arrondis 25">
              <a:extLst>
                <a:ext uri="{FF2B5EF4-FFF2-40B4-BE49-F238E27FC236}">
                  <a16:creationId xmlns:a16="http://schemas.microsoft.com/office/drawing/2014/main" id="{440090A0-CC18-CAE8-DF5B-A538340AD323}"/>
                </a:ext>
              </a:extLst>
            </p:cNvPr>
            <p:cNvSpPr/>
            <p:nvPr/>
          </p:nvSpPr>
          <p:spPr>
            <a:xfrm rot="5400000">
              <a:off x="3122925" y="3516550"/>
              <a:ext cx="187352" cy="46102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 coins arrondis 26">
              <a:extLst>
                <a:ext uri="{FF2B5EF4-FFF2-40B4-BE49-F238E27FC236}">
                  <a16:creationId xmlns:a16="http://schemas.microsoft.com/office/drawing/2014/main" id="{62DA6558-FC5A-E96F-B08D-6DE8D6242B4B}"/>
                </a:ext>
              </a:extLst>
            </p:cNvPr>
            <p:cNvSpPr/>
            <p:nvPr/>
          </p:nvSpPr>
          <p:spPr>
            <a:xfrm>
              <a:off x="3191084" y="3430651"/>
              <a:ext cx="212795" cy="6763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a:extLst>
                <a:ext uri="{FF2B5EF4-FFF2-40B4-BE49-F238E27FC236}">
                  <a16:creationId xmlns:a16="http://schemas.microsoft.com/office/drawing/2014/main" id="{0862ADCC-5C6A-FF7B-CAF6-0B0C67D75650}"/>
                </a:ext>
              </a:extLst>
            </p:cNvPr>
            <p:cNvSpPr txBox="1"/>
            <p:nvPr/>
          </p:nvSpPr>
          <p:spPr>
            <a:xfrm>
              <a:off x="2852887" y="3232497"/>
              <a:ext cx="513244" cy="1107996"/>
            </a:xfrm>
            <a:prstGeom prst="rect">
              <a:avLst/>
            </a:prstGeom>
            <a:noFill/>
          </p:spPr>
          <p:txBody>
            <a:bodyPr wrap="square" rtlCol="0">
              <a:spAutoFit/>
            </a:bodyPr>
            <a:lstStyle/>
            <a:p>
              <a:r>
                <a:rPr lang="fr-FR" sz="6600" b="1" dirty="0">
                  <a:solidFill>
                    <a:schemeClr val="accent5">
                      <a:lumMod val="75000"/>
                    </a:schemeClr>
                  </a:solidFill>
                  <a:latin typeface="Candy Beans" panose="02000500000000000000" pitchFamily="2" charset="0"/>
                  <a:ea typeface="ADLaM Display" panose="02010000000000000000" pitchFamily="2" charset="77"/>
                  <a:cs typeface="Aharoni" panose="02010803020104030203" pitchFamily="2" charset="-79"/>
                </a:rPr>
                <a:t>H</a:t>
              </a:r>
              <a:endParaRPr lang="fr-FR" sz="2800" b="1" dirty="0">
                <a:solidFill>
                  <a:schemeClr val="accent5">
                    <a:lumMod val="75000"/>
                  </a:schemeClr>
                </a:solidFill>
                <a:latin typeface="Candy Beans" panose="02000500000000000000" pitchFamily="2" charset="0"/>
                <a:ea typeface="ADLaM Display" panose="02010000000000000000" pitchFamily="2" charset="77"/>
                <a:cs typeface="Aharoni" panose="02010803020104030203" pitchFamily="2" charset="-79"/>
              </a:endParaRPr>
            </a:p>
          </p:txBody>
        </p:sp>
      </p:grpSp>
      <p:grpSp>
        <p:nvGrpSpPr>
          <p:cNvPr id="9" name="Groupe 8">
            <a:extLst>
              <a:ext uri="{FF2B5EF4-FFF2-40B4-BE49-F238E27FC236}">
                <a16:creationId xmlns:a16="http://schemas.microsoft.com/office/drawing/2014/main" id="{1775FFFE-4E02-B1B1-FE32-1E41E70A4D5E}"/>
              </a:ext>
            </a:extLst>
          </p:cNvPr>
          <p:cNvGrpSpPr/>
          <p:nvPr/>
        </p:nvGrpSpPr>
        <p:grpSpPr>
          <a:xfrm>
            <a:off x="3811697" y="4342788"/>
            <a:ext cx="1289370" cy="1687384"/>
            <a:chOff x="3117935" y="3200376"/>
            <a:chExt cx="1289370" cy="1687384"/>
          </a:xfrm>
        </p:grpSpPr>
        <p:sp>
          <p:nvSpPr>
            <p:cNvPr id="29" name="Rectangle : coins arrondis 28">
              <a:extLst>
                <a:ext uri="{FF2B5EF4-FFF2-40B4-BE49-F238E27FC236}">
                  <a16:creationId xmlns:a16="http://schemas.microsoft.com/office/drawing/2014/main" id="{76B3BCA6-E48A-DAA1-EF39-45C5183893A1}"/>
                </a:ext>
              </a:extLst>
            </p:cNvPr>
            <p:cNvSpPr/>
            <p:nvPr/>
          </p:nvSpPr>
          <p:spPr>
            <a:xfrm>
              <a:off x="3117935" y="3200376"/>
              <a:ext cx="1289370"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 avec coins arrondis en haut 29">
              <a:extLst>
                <a:ext uri="{FF2B5EF4-FFF2-40B4-BE49-F238E27FC236}">
                  <a16:creationId xmlns:a16="http://schemas.microsoft.com/office/drawing/2014/main" id="{C8DE227F-4C1F-9798-6A63-48DFCF56CBD0}"/>
                </a:ext>
              </a:extLst>
            </p:cNvPr>
            <p:cNvSpPr/>
            <p:nvPr/>
          </p:nvSpPr>
          <p:spPr>
            <a:xfrm rot="10800000">
              <a:off x="3136523" y="4426095"/>
              <a:ext cx="1270782" cy="417054"/>
            </a:xfrm>
            <a:prstGeom prst="round2SameRect">
              <a:avLst>
                <a:gd name="adj1" fmla="val 11488"/>
                <a:gd name="adj2" fmla="val 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1" name="Graphique 30">
              <a:extLst>
                <a:ext uri="{FF2B5EF4-FFF2-40B4-BE49-F238E27FC236}">
                  <a16:creationId xmlns:a16="http://schemas.microsoft.com/office/drawing/2014/main" id="{60E0F32F-2D1D-E4D8-AA60-37D3CD15735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198279" y="3320460"/>
              <a:ext cx="965599" cy="858310"/>
            </a:xfrm>
            <a:prstGeom prst="rect">
              <a:avLst/>
            </a:prstGeom>
          </p:spPr>
        </p:pic>
        <p:sp>
          <p:nvSpPr>
            <p:cNvPr id="32" name="ZoneTexte 31">
              <a:extLst>
                <a:ext uri="{FF2B5EF4-FFF2-40B4-BE49-F238E27FC236}">
                  <a16:creationId xmlns:a16="http://schemas.microsoft.com/office/drawing/2014/main" id="{78C68026-B755-333D-8838-5EA21DA6CE5C}"/>
                </a:ext>
              </a:extLst>
            </p:cNvPr>
            <p:cNvSpPr txBox="1"/>
            <p:nvPr/>
          </p:nvSpPr>
          <p:spPr>
            <a:xfrm>
              <a:off x="3123775" y="4426095"/>
              <a:ext cx="1183793" cy="461665"/>
            </a:xfrm>
            <a:prstGeom prst="rect">
              <a:avLst/>
            </a:prstGeom>
            <a:noFill/>
          </p:spPr>
          <p:txBody>
            <a:bodyPr wrap="square" rtlCol="0">
              <a:spAutoFit/>
            </a:bodyPr>
            <a:lstStyle/>
            <a:p>
              <a:r>
                <a:rPr lang="en-US" sz="1200">
                  <a:solidFill>
                    <a:schemeClr val="bg1"/>
                  </a:solidFill>
                  <a:latin typeface="Biome" panose="020B0604020202020204" pitchFamily="34" charset="0"/>
                  <a:ea typeface="STHupo" panose="02010800040101010101" pitchFamily="2" charset="-122"/>
                  <a:cs typeface="Biome" panose="020B0604020202020204" pitchFamily="34" charset="0"/>
                </a:rPr>
                <a:t>Kerosene plane</a:t>
              </a:r>
            </a:p>
          </p:txBody>
        </p:sp>
        <p:sp>
          <p:nvSpPr>
            <p:cNvPr id="33" name="Rectangle 39">
              <a:extLst>
                <a:ext uri="{FF2B5EF4-FFF2-40B4-BE49-F238E27FC236}">
                  <a16:creationId xmlns:a16="http://schemas.microsoft.com/office/drawing/2014/main" id="{AEA9C153-8907-700F-B2AF-9B6876C75F9E}"/>
                </a:ext>
              </a:extLst>
            </p:cNvPr>
            <p:cNvSpPr/>
            <p:nvPr/>
          </p:nvSpPr>
          <p:spPr>
            <a:xfrm rot="12567795">
              <a:off x="3827157" y="3632900"/>
              <a:ext cx="304026" cy="673913"/>
            </a:xfrm>
            <a:custGeom>
              <a:avLst/>
              <a:gdLst>
                <a:gd name="connsiteX0" fmla="*/ 0 w 297815"/>
                <a:gd name="connsiteY0" fmla="*/ 0 h 756289"/>
                <a:gd name="connsiteX1" fmla="*/ 297815 w 297815"/>
                <a:gd name="connsiteY1" fmla="*/ 0 h 756289"/>
                <a:gd name="connsiteX2" fmla="*/ 297815 w 297815"/>
                <a:gd name="connsiteY2" fmla="*/ 756289 h 756289"/>
                <a:gd name="connsiteX3" fmla="*/ 0 w 297815"/>
                <a:gd name="connsiteY3" fmla="*/ 756289 h 756289"/>
                <a:gd name="connsiteX4" fmla="*/ 0 w 297815"/>
                <a:gd name="connsiteY4" fmla="*/ 0 h 756289"/>
                <a:gd name="connsiteX0" fmla="*/ 0 w 297815"/>
                <a:gd name="connsiteY0" fmla="*/ 0 h 756289"/>
                <a:gd name="connsiteX1" fmla="*/ 297815 w 297815"/>
                <a:gd name="connsiteY1" fmla="*/ 0 h 756289"/>
                <a:gd name="connsiteX2" fmla="*/ 276079 w 297815"/>
                <a:gd name="connsiteY2" fmla="*/ 691990 h 756289"/>
                <a:gd name="connsiteX3" fmla="*/ 0 w 297815"/>
                <a:gd name="connsiteY3" fmla="*/ 756289 h 756289"/>
                <a:gd name="connsiteX4" fmla="*/ 0 w 297815"/>
                <a:gd name="connsiteY4" fmla="*/ 0 h 756289"/>
                <a:gd name="connsiteX0" fmla="*/ 0 w 303332"/>
                <a:gd name="connsiteY0" fmla="*/ 0 h 756289"/>
                <a:gd name="connsiteX1" fmla="*/ 297815 w 303332"/>
                <a:gd name="connsiteY1" fmla="*/ 0 h 756289"/>
                <a:gd name="connsiteX2" fmla="*/ 276079 w 303332"/>
                <a:gd name="connsiteY2" fmla="*/ 691990 h 756289"/>
                <a:gd name="connsiteX3" fmla="*/ 0 w 303332"/>
                <a:gd name="connsiteY3" fmla="*/ 756289 h 756289"/>
                <a:gd name="connsiteX4" fmla="*/ 0 w 303332"/>
                <a:gd name="connsiteY4" fmla="*/ 0 h 756289"/>
                <a:gd name="connsiteX0" fmla="*/ 0 w 297815"/>
                <a:gd name="connsiteY0" fmla="*/ 0 h 756289"/>
                <a:gd name="connsiteX1" fmla="*/ 297815 w 297815"/>
                <a:gd name="connsiteY1" fmla="*/ 0 h 756289"/>
                <a:gd name="connsiteX2" fmla="*/ 262742 w 297815"/>
                <a:gd name="connsiteY2" fmla="*/ 681291 h 756289"/>
                <a:gd name="connsiteX3" fmla="*/ 0 w 297815"/>
                <a:gd name="connsiteY3" fmla="*/ 756289 h 756289"/>
                <a:gd name="connsiteX4" fmla="*/ 0 w 297815"/>
                <a:gd name="connsiteY4" fmla="*/ 0 h 756289"/>
                <a:gd name="connsiteX0" fmla="*/ 11147 w 308962"/>
                <a:gd name="connsiteY0" fmla="*/ 0 h 712832"/>
                <a:gd name="connsiteX1" fmla="*/ 308962 w 308962"/>
                <a:gd name="connsiteY1" fmla="*/ 0 h 712832"/>
                <a:gd name="connsiteX2" fmla="*/ 273889 w 308962"/>
                <a:gd name="connsiteY2" fmla="*/ 681291 h 712832"/>
                <a:gd name="connsiteX3" fmla="*/ 0 w 308962"/>
                <a:gd name="connsiteY3" fmla="*/ 620368 h 712832"/>
                <a:gd name="connsiteX4" fmla="*/ 11147 w 308962"/>
                <a:gd name="connsiteY4" fmla="*/ 0 h 712832"/>
                <a:gd name="connsiteX0" fmla="*/ 11147 w 308962"/>
                <a:gd name="connsiteY0" fmla="*/ 0 h 727672"/>
                <a:gd name="connsiteX1" fmla="*/ 308962 w 308962"/>
                <a:gd name="connsiteY1" fmla="*/ 0 h 727672"/>
                <a:gd name="connsiteX2" fmla="*/ 273889 w 308962"/>
                <a:gd name="connsiteY2" fmla="*/ 681291 h 727672"/>
                <a:gd name="connsiteX3" fmla="*/ 0 w 308962"/>
                <a:gd name="connsiteY3" fmla="*/ 620368 h 727672"/>
                <a:gd name="connsiteX4" fmla="*/ 11147 w 308962"/>
                <a:gd name="connsiteY4" fmla="*/ 0 h 727672"/>
                <a:gd name="connsiteX0" fmla="*/ 6211 w 304026"/>
                <a:gd name="connsiteY0" fmla="*/ 0 h 715924"/>
                <a:gd name="connsiteX1" fmla="*/ 304026 w 304026"/>
                <a:gd name="connsiteY1" fmla="*/ 0 h 715924"/>
                <a:gd name="connsiteX2" fmla="*/ 268953 w 304026"/>
                <a:gd name="connsiteY2" fmla="*/ 681291 h 715924"/>
                <a:gd name="connsiteX3" fmla="*/ 0 w 304026"/>
                <a:gd name="connsiteY3" fmla="*/ 577467 h 715924"/>
                <a:gd name="connsiteX4" fmla="*/ 6211 w 304026"/>
                <a:gd name="connsiteY4" fmla="*/ 0 h 715924"/>
                <a:gd name="connsiteX0" fmla="*/ 6211 w 304026"/>
                <a:gd name="connsiteY0" fmla="*/ 0 h 702254"/>
                <a:gd name="connsiteX1" fmla="*/ 304026 w 304026"/>
                <a:gd name="connsiteY1" fmla="*/ 0 h 702254"/>
                <a:gd name="connsiteX2" fmla="*/ 259583 w 304026"/>
                <a:gd name="connsiteY2" fmla="*/ 664705 h 702254"/>
                <a:gd name="connsiteX3" fmla="*/ 0 w 304026"/>
                <a:gd name="connsiteY3" fmla="*/ 577467 h 702254"/>
                <a:gd name="connsiteX4" fmla="*/ 6211 w 304026"/>
                <a:gd name="connsiteY4" fmla="*/ 0 h 702254"/>
                <a:gd name="connsiteX0" fmla="*/ 6211 w 304026"/>
                <a:gd name="connsiteY0" fmla="*/ 0 h 673913"/>
                <a:gd name="connsiteX1" fmla="*/ 304026 w 304026"/>
                <a:gd name="connsiteY1" fmla="*/ 0 h 673913"/>
                <a:gd name="connsiteX2" fmla="*/ 259583 w 304026"/>
                <a:gd name="connsiteY2" fmla="*/ 664705 h 673913"/>
                <a:gd name="connsiteX3" fmla="*/ 0 w 304026"/>
                <a:gd name="connsiteY3" fmla="*/ 577467 h 673913"/>
                <a:gd name="connsiteX4" fmla="*/ 6211 w 304026"/>
                <a:gd name="connsiteY4" fmla="*/ 0 h 67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26" h="673913">
                  <a:moveTo>
                    <a:pt x="6211" y="0"/>
                  </a:moveTo>
                  <a:lnTo>
                    <a:pt x="304026" y="0"/>
                  </a:lnTo>
                  <a:cubicBezTo>
                    <a:pt x="296781" y="230663"/>
                    <a:pt x="307956" y="635398"/>
                    <a:pt x="259583" y="664705"/>
                  </a:cubicBezTo>
                  <a:cubicBezTo>
                    <a:pt x="211210" y="694012"/>
                    <a:pt x="112435" y="650256"/>
                    <a:pt x="0" y="577467"/>
                  </a:cubicBezTo>
                  <a:cubicBezTo>
                    <a:pt x="2070" y="384978"/>
                    <a:pt x="4141" y="192489"/>
                    <a:pt x="621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Graphique 33">
              <a:extLst>
                <a:ext uri="{FF2B5EF4-FFF2-40B4-BE49-F238E27FC236}">
                  <a16:creationId xmlns:a16="http://schemas.microsoft.com/office/drawing/2014/main" id="{2F959286-4EFF-B3AE-0494-8353C94561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9219" y="3666843"/>
              <a:ext cx="478442" cy="637922"/>
            </a:xfrm>
            <a:prstGeom prst="rect">
              <a:avLst/>
            </a:prstGeom>
          </p:spPr>
        </p:pic>
      </p:grpSp>
      <p:grpSp>
        <p:nvGrpSpPr>
          <p:cNvPr id="35" name="Groupe 34">
            <a:extLst>
              <a:ext uri="{FF2B5EF4-FFF2-40B4-BE49-F238E27FC236}">
                <a16:creationId xmlns:a16="http://schemas.microsoft.com/office/drawing/2014/main" id="{547DD6EE-8BBF-F807-E0B4-FDB685FE1E81}"/>
              </a:ext>
            </a:extLst>
          </p:cNvPr>
          <p:cNvGrpSpPr/>
          <p:nvPr/>
        </p:nvGrpSpPr>
        <p:grpSpPr>
          <a:xfrm>
            <a:off x="7140012" y="4341779"/>
            <a:ext cx="1289370" cy="1687384"/>
            <a:chOff x="5021880" y="3200376"/>
            <a:chExt cx="1289370" cy="1687384"/>
          </a:xfrm>
        </p:grpSpPr>
        <p:sp>
          <p:nvSpPr>
            <p:cNvPr id="36" name="Rectangle : coins arrondis 35">
              <a:extLst>
                <a:ext uri="{FF2B5EF4-FFF2-40B4-BE49-F238E27FC236}">
                  <a16:creationId xmlns:a16="http://schemas.microsoft.com/office/drawing/2014/main" id="{173B6AAF-6E00-BEEF-B68B-72A34615006C}"/>
                </a:ext>
              </a:extLst>
            </p:cNvPr>
            <p:cNvSpPr/>
            <p:nvPr/>
          </p:nvSpPr>
          <p:spPr>
            <a:xfrm>
              <a:off x="5021880" y="3200376"/>
              <a:ext cx="1289370" cy="1654660"/>
            </a:xfrm>
            <a:prstGeom prst="roundRect">
              <a:avLst>
                <a:gd name="adj" fmla="val 6589"/>
              </a:avLst>
            </a:prstGeom>
            <a:solidFill>
              <a:schemeClr val="bg1"/>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 avec coins arrondis en haut 36">
              <a:extLst>
                <a:ext uri="{FF2B5EF4-FFF2-40B4-BE49-F238E27FC236}">
                  <a16:creationId xmlns:a16="http://schemas.microsoft.com/office/drawing/2014/main" id="{4802CF31-A299-6428-CF9E-25B94ED3A82D}"/>
                </a:ext>
              </a:extLst>
            </p:cNvPr>
            <p:cNvSpPr/>
            <p:nvPr/>
          </p:nvSpPr>
          <p:spPr>
            <a:xfrm rot="10800000">
              <a:off x="5040468" y="4426095"/>
              <a:ext cx="1270782" cy="417054"/>
            </a:xfrm>
            <a:prstGeom prst="round2SameRect">
              <a:avLst>
                <a:gd name="adj1" fmla="val 11488"/>
                <a:gd name="adj2" fmla="val 0"/>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Graphique 37">
              <a:extLst>
                <a:ext uri="{FF2B5EF4-FFF2-40B4-BE49-F238E27FC236}">
                  <a16:creationId xmlns:a16="http://schemas.microsoft.com/office/drawing/2014/main" id="{2443443F-B448-9393-E45E-EC90C962D0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174029" y="3344821"/>
              <a:ext cx="965599" cy="858310"/>
            </a:xfrm>
            <a:prstGeom prst="rect">
              <a:avLst/>
            </a:prstGeom>
          </p:spPr>
        </p:pic>
        <p:sp>
          <p:nvSpPr>
            <p:cNvPr id="39" name="ZoneTexte 38">
              <a:extLst>
                <a:ext uri="{FF2B5EF4-FFF2-40B4-BE49-F238E27FC236}">
                  <a16:creationId xmlns:a16="http://schemas.microsoft.com/office/drawing/2014/main" id="{9335F629-BB94-3856-F63B-1B8ECC937B76}"/>
                </a:ext>
              </a:extLst>
            </p:cNvPr>
            <p:cNvSpPr txBox="1"/>
            <p:nvPr/>
          </p:nvSpPr>
          <p:spPr>
            <a:xfrm>
              <a:off x="5027720" y="4426095"/>
              <a:ext cx="1183793" cy="461665"/>
            </a:xfrm>
            <a:prstGeom prst="rect">
              <a:avLst/>
            </a:prstGeom>
            <a:noFill/>
          </p:spPr>
          <p:txBody>
            <a:bodyPr wrap="square" rtlCol="0">
              <a:spAutoFit/>
            </a:bodyPr>
            <a:lstStyle/>
            <a:p>
              <a:r>
                <a:rPr lang="en-US" sz="1200">
                  <a:solidFill>
                    <a:schemeClr val="bg1"/>
                  </a:solidFill>
                  <a:latin typeface="Biome" panose="020B0604020202020204" pitchFamily="34" charset="0"/>
                  <a:ea typeface="STHupo" panose="02010800040101010101" pitchFamily="2" charset="-122"/>
                  <a:cs typeface="Biome" panose="020B0604020202020204" pitchFamily="34" charset="0"/>
                </a:rPr>
                <a:t>Hydrogen plane</a:t>
              </a:r>
            </a:p>
          </p:txBody>
        </p:sp>
        <p:sp>
          <p:nvSpPr>
            <p:cNvPr id="40" name="Rectangle : coins arrondis 39">
              <a:extLst>
                <a:ext uri="{FF2B5EF4-FFF2-40B4-BE49-F238E27FC236}">
                  <a16:creationId xmlns:a16="http://schemas.microsoft.com/office/drawing/2014/main" id="{F286A270-2B99-F239-D64C-80278054C257}"/>
                </a:ext>
              </a:extLst>
            </p:cNvPr>
            <p:cNvSpPr/>
            <p:nvPr/>
          </p:nvSpPr>
          <p:spPr>
            <a:xfrm>
              <a:off x="5732724" y="3685473"/>
              <a:ext cx="212795" cy="6763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 coins arrondis 40">
              <a:extLst>
                <a:ext uri="{FF2B5EF4-FFF2-40B4-BE49-F238E27FC236}">
                  <a16:creationId xmlns:a16="http://schemas.microsoft.com/office/drawing/2014/main" id="{D93E0728-285B-88A5-06A5-87A7D6A50547}"/>
                </a:ext>
              </a:extLst>
            </p:cNvPr>
            <p:cNvSpPr/>
            <p:nvPr/>
          </p:nvSpPr>
          <p:spPr>
            <a:xfrm rot="5400000">
              <a:off x="5947587" y="3775132"/>
              <a:ext cx="187352" cy="46102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26BD6B0E-2859-475F-1A33-A572BAD4D437}"/>
                </a:ext>
              </a:extLst>
            </p:cNvPr>
            <p:cNvSpPr/>
            <p:nvPr/>
          </p:nvSpPr>
          <p:spPr>
            <a:xfrm>
              <a:off x="6015746" y="3689233"/>
              <a:ext cx="212795" cy="6763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2B52BBA4-FA93-424B-BF86-23D17225CC87}"/>
                </a:ext>
              </a:extLst>
            </p:cNvPr>
            <p:cNvSpPr txBox="1"/>
            <p:nvPr/>
          </p:nvSpPr>
          <p:spPr>
            <a:xfrm>
              <a:off x="5677549" y="3491079"/>
              <a:ext cx="513244" cy="1107996"/>
            </a:xfrm>
            <a:prstGeom prst="rect">
              <a:avLst/>
            </a:prstGeom>
            <a:noFill/>
          </p:spPr>
          <p:txBody>
            <a:bodyPr wrap="square" rtlCol="0">
              <a:spAutoFit/>
            </a:bodyPr>
            <a:lstStyle/>
            <a:p>
              <a:r>
                <a:rPr lang="fr-FR" sz="6600" b="1" dirty="0">
                  <a:solidFill>
                    <a:schemeClr val="accent5">
                      <a:lumMod val="75000"/>
                    </a:schemeClr>
                  </a:solidFill>
                  <a:latin typeface="Candy Beans" panose="02000500000000000000" pitchFamily="2" charset="0"/>
                  <a:ea typeface="ADLaM Display" panose="02010000000000000000" pitchFamily="2" charset="77"/>
                  <a:cs typeface="Aharoni" panose="02010803020104030203" pitchFamily="2" charset="-79"/>
                </a:rPr>
                <a:t>H</a:t>
              </a:r>
              <a:endParaRPr lang="fr-FR" sz="2800" b="1" dirty="0">
                <a:solidFill>
                  <a:schemeClr val="accent5">
                    <a:lumMod val="75000"/>
                  </a:schemeClr>
                </a:solidFill>
                <a:latin typeface="Candy Beans" panose="02000500000000000000" pitchFamily="2" charset="0"/>
                <a:ea typeface="ADLaM Display" panose="02010000000000000000" pitchFamily="2" charset="77"/>
                <a:cs typeface="Aharoni" panose="02010803020104030203" pitchFamily="2" charset="-79"/>
              </a:endParaRPr>
            </a:p>
          </p:txBody>
        </p:sp>
      </p:grpSp>
      <p:cxnSp>
        <p:nvCxnSpPr>
          <p:cNvPr id="44" name="Connecteur droit 43">
            <a:extLst>
              <a:ext uri="{FF2B5EF4-FFF2-40B4-BE49-F238E27FC236}">
                <a16:creationId xmlns:a16="http://schemas.microsoft.com/office/drawing/2014/main" id="{D7EF2435-8A18-AB77-714C-A6FCB25D7169}"/>
              </a:ext>
            </a:extLst>
          </p:cNvPr>
          <p:cNvCxnSpPr>
            <a:cxnSpLocks/>
          </p:cNvCxnSpPr>
          <p:nvPr/>
        </p:nvCxnSpPr>
        <p:spPr>
          <a:xfrm>
            <a:off x="1210917" y="3766931"/>
            <a:ext cx="9770166" cy="0"/>
          </a:xfrm>
          <a:prstGeom prst="line">
            <a:avLst/>
          </a:prstGeom>
          <a:ln w="381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85399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D580CF1F-00B8-9971-8389-7C4C1C136195}"/>
              </a:ext>
            </a:extLst>
          </p:cNvPr>
          <p:cNvSpPr/>
          <p:nvPr/>
        </p:nvSpPr>
        <p:spPr>
          <a:xfrm>
            <a:off x="9809573" y="3571176"/>
            <a:ext cx="286174" cy="811162"/>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4084" y="291142"/>
            <a:ext cx="10587324" cy="473367"/>
          </a:xfrm>
        </p:spPr>
        <p:txBody>
          <a:bodyPr>
            <a:noAutofit/>
          </a:bodyPr>
          <a:lstStyle/>
          <a:p>
            <a:r>
              <a:rPr lang="en-US" dirty="0">
                <a:latin typeface="+mj-lt"/>
              </a:rPr>
              <a:t>Rebound effect</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74</a:t>
            </a:fld>
            <a:endParaRPr lang="fr-FR" dirty="0"/>
          </a:p>
        </p:txBody>
      </p:sp>
      <p:grpSp>
        <p:nvGrpSpPr>
          <p:cNvPr id="9" name="Groupe 8">
            <a:extLst>
              <a:ext uri="{FF2B5EF4-FFF2-40B4-BE49-F238E27FC236}">
                <a16:creationId xmlns:a16="http://schemas.microsoft.com/office/drawing/2014/main" id="{663FBBE4-E864-A2E8-590B-9F640E709CDA}"/>
              </a:ext>
            </a:extLst>
          </p:cNvPr>
          <p:cNvGrpSpPr/>
          <p:nvPr/>
        </p:nvGrpSpPr>
        <p:grpSpPr>
          <a:xfrm>
            <a:off x="7268174" y="2820733"/>
            <a:ext cx="1289370" cy="1654660"/>
            <a:chOff x="1437100" y="956611"/>
            <a:chExt cx="1289370" cy="1654660"/>
          </a:xfrm>
        </p:grpSpPr>
        <p:sp>
          <p:nvSpPr>
            <p:cNvPr id="29" name="Rectangle : coins arrondis 28">
              <a:extLst>
                <a:ext uri="{FF2B5EF4-FFF2-40B4-BE49-F238E27FC236}">
                  <a16:creationId xmlns:a16="http://schemas.microsoft.com/office/drawing/2014/main" id="{F8C7DF79-2C7E-694F-BAC4-40EBC786F916}"/>
                </a:ext>
              </a:extLst>
            </p:cNvPr>
            <p:cNvSpPr/>
            <p:nvPr/>
          </p:nvSpPr>
          <p:spPr>
            <a:xfrm>
              <a:off x="1437100" y="956611"/>
              <a:ext cx="1289370" cy="1654660"/>
            </a:xfrm>
            <a:prstGeom prst="roundRect">
              <a:avLst>
                <a:gd name="adj" fmla="val 6589"/>
              </a:avLst>
            </a:prstGeom>
            <a:solidFill>
              <a:schemeClr val="bg1"/>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 avec coins arrondis en haut 29">
              <a:extLst>
                <a:ext uri="{FF2B5EF4-FFF2-40B4-BE49-F238E27FC236}">
                  <a16:creationId xmlns:a16="http://schemas.microsoft.com/office/drawing/2014/main" id="{487BB88C-B51A-2A79-32E6-D3FDE8B5B18D}"/>
                </a:ext>
              </a:extLst>
            </p:cNvPr>
            <p:cNvSpPr/>
            <p:nvPr/>
          </p:nvSpPr>
          <p:spPr>
            <a:xfrm rot="10800000">
              <a:off x="1455688" y="2182330"/>
              <a:ext cx="1270782" cy="417054"/>
            </a:xfrm>
            <a:prstGeom prst="round2SameRect">
              <a:avLst>
                <a:gd name="adj1" fmla="val 11488"/>
                <a:gd name="adj2" fmla="val 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a:extLst>
                <a:ext uri="{FF2B5EF4-FFF2-40B4-BE49-F238E27FC236}">
                  <a16:creationId xmlns:a16="http://schemas.microsoft.com/office/drawing/2014/main" id="{D58A359F-4D18-BCC4-B82F-9406A0AC7A7C}"/>
                </a:ext>
              </a:extLst>
            </p:cNvPr>
            <p:cNvSpPr txBox="1"/>
            <p:nvPr/>
          </p:nvSpPr>
          <p:spPr>
            <a:xfrm>
              <a:off x="1442940" y="2252357"/>
              <a:ext cx="1183793" cy="276999"/>
            </a:xfrm>
            <a:prstGeom prst="rect">
              <a:avLst/>
            </a:prstGeom>
            <a:noFill/>
          </p:spPr>
          <p:txBody>
            <a:bodyPr wrap="square" rtlCol="0">
              <a:spAutoFit/>
            </a:bodyPr>
            <a:lstStyle/>
            <a:p>
              <a:r>
                <a:rPr lang="en-US" sz="1200">
                  <a:solidFill>
                    <a:schemeClr val="bg1"/>
                  </a:solidFill>
                  <a:latin typeface="Biome" panose="020B0604020202020204" pitchFamily="34" charset="0"/>
                  <a:ea typeface="STHupo" panose="02010800040101010101" pitchFamily="2" charset="-122"/>
                  <a:cs typeface="Biome" panose="020B0604020202020204" pitchFamily="34" charset="0"/>
                </a:rPr>
                <a:t>Electric car</a:t>
              </a:r>
            </a:p>
          </p:txBody>
        </p:sp>
        <p:pic>
          <p:nvPicPr>
            <p:cNvPr id="32" name="Graphique 31">
              <a:extLst>
                <a:ext uri="{FF2B5EF4-FFF2-40B4-BE49-F238E27FC236}">
                  <a16:creationId xmlns:a16="http://schemas.microsoft.com/office/drawing/2014/main" id="{148485B1-F825-6BD2-D76C-D13932640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64839" y="1155549"/>
              <a:ext cx="920717" cy="736574"/>
            </a:xfrm>
            <a:prstGeom prst="rect">
              <a:avLst/>
            </a:prstGeom>
          </p:spPr>
        </p:pic>
        <p:sp>
          <p:nvSpPr>
            <p:cNvPr id="33" name="Rectangle 32">
              <a:extLst>
                <a:ext uri="{FF2B5EF4-FFF2-40B4-BE49-F238E27FC236}">
                  <a16:creationId xmlns:a16="http://schemas.microsoft.com/office/drawing/2014/main" id="{09189D9E-BD93-B63C-3864-1948BFE5502F}"/>
                </a:ext>
              </a:extLst>
            </p:cNvPr>
            <p:cNvSpPr/>
            <p:nvPr/>
          </p:nvSpPr>
          <p:spPr>
            <a:xfrm rot="3026473">
              <a:off x="2202546" y="1601086"/>
              <a:ext cx="339900" cy="3787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Graphique 33">
              <a:extLst>
                <a:ext uri="{FF2B5EF4-FFF2-40B4-BE49-F238E27FC236}">
                  <a16:creationId xmlns:a16="http://schemas.microsoft.com/office/drawing/2014/main" id="{ED4E551A-A1D2-C990-42C6-44A9F5C827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49061" y="1413968"/>
              <a:ext cx="637143" cy="728163"/>
            </a:xfrm>
            <a:prstGeom prst="rect">
              <a:avLst/>
            </a:prstGeom>
          </p:spPr>
        </p:pic>
        <p:pic>
          <p:nvPicPr>
            <p:cNvPr id="35" name="Graphique 34">
              <a:extLst>
                <a:ext uri="{FF2B5EF4-FFF2-40B4-BE49-F238E27FC236}">
                  <a16:creationId xmlns:a16="http://schemas.microsoft.com/office/drawing/2014/main" id="{A4DF8952-C2D8-4E5C-B044-A89F0856ED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6041" y="1429426"/>
              <a:ext cx="637143" cy="728163"/>
            </a:xfrm>
            <a:prstGeom prst="rect">
              <a:avLst/>
            </a:prstGeom>
          </p:spPr>
        </p:pic>
      </p:grpSp>
      <p:sp>
        <p:nvSpPr>
          <p:cNvPr id="36" name="ZoneTexte 35">
            <a:extLst>
              <a:ext uri="{FF2B5EF4-FFF2-40B4-BE49-F238E27FC236}">
                <a16:creationId xmlns:a16="http://schemas.microsoft.com/office/drawing/2014/main" id="{5A5E927F-5B0F-54CB-95D6-E3AF01D8CFE0}"/>
              </a:ext>
            </a:extLst>
          </p:cNvPr>
          <p:cNvSpPr txBox="1"/>
          <p:nvPr/>
        </p:nvSpPr>
        <p:spPr>
          <a:xfrm rot="16200000">
            <a:off x="9542585" y="4686297"/>
            <a:ext cx="811161" cy="261610"/>
          </a:xfrm>
          <a:prstGeom prst="rect">
            <a:avLst/>
          </a:prstGeom>
          <a:noFill/>
        </p:spPr>
        <p:txBody>
          <a:bodyPr wrap="square" rtlCol="0">
            <a:spAutoFit/>
          </a:bodyPr>
          <a:lstStyle/>
          <a:p>
            <a:pPr algn="r"/>
            <a:r>
              <a:rPr lang="fr-FR" sz="1100" dirty="0"/>
              <a:t>Use</a:t>
            </a:r>
          </a:p>
        </p:txBody>
      </p:sp>
      <p:sp>
        <p:nvSpPr>
          <p:cNvPr id="37" name="ZoneTexte 36">
            <a:extLst>
              <a:ext uri="{FF2B5EF4-FFF2-40B4-BE49-F238E27FC236}">
                <a16:creationId xmlns:a16="http://schemas.microsoft.com/office/drawing/2014/main" id="{1ACDDBE3-D9E9-F7F2-56A3-69CBCFD6ADB4}"/>
              </a:ext>
            </a:extLst>
          </p:cNvPr>
          <p:cNvSpPr txBox="1"/>
          <p:nvPr/>
        </p:nvSpPr>
        <p:spPr>
          <a:xfrm rot="16200000">
            <a:off x="9107950" y="4757152"/>
            <a:ext cx="952872" cy="261610"/>
          </a:xfrm>
          <a:prstGeom prst="rect">
            <a:avLst/>
          </a:prstGeom>
          <a:noFill/>
        </p:spPr>
        <p:txBody>
          <a:bodyPr wrap="square" rtlCol="0">
            <a:spAutoFit/>
          </a:bodyPr>
          <a:lstStyle/>
          <a:p>
            <a:pPr algn="r"/>
            <a:r>
              <a:rPr lang="fr-FR" sz="1100" dirty="0"/>
              <a:t>Production</a:t>
            </a:r>
          </a:p>
        </p:txBody>
      </p:sp>
      <p:sp>
        <p:nvSpPr>
          <p:cNvPr id="38" name="Rectangle : coins arrondis 37">
            <a:extLst>
              <a:ext uri="{FF2B5EF4-FFF2-40B4-BE49-F238E27FC236}">
                <a16:creationId xmlns:a16="http://schemas.microsoft.com/office/drawing/2014/main" id="{ADF5AEF6-0BAE-7FD7-97F4-BE5A10813A58}"/>
              </a:ext>
            </a:extLst>
          </p:cNvPr>
          <p:cNvSpPr/>
          <p:nvPr/>
        </p:nvSpPr>
        <p:spPr>
          <a:xfrm>
            <a:off x="9805078" y="4188314"/>
            <a:ext cx="286174" cy="19402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 coins arrondis 38">
            <a:extLst>
              <a:ext uri="{FF2B5EF4-FFF2-40B4-BE49-F238E27FC236}">
                <a16:creationId xmlns:a16="http://schemas.microsoft.com/office/drawing/2014/main" id="{3949BA54-63E8-72C6-70BE-781ADA093DD9}"/>
              </a:ext>
            </a:extLst>
          </p:cNvPr>
          <p:cNvSpPr/>
          <p:nvPr/>
        </p:nvSpPr>
        <p:spPr>
          <a:xfrm>
            <a:off x="9465006" y="3099347"/>
            <a:ext cx="286174" cy="1290611"/>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avec flèche 39">
            <a:extLst>
              <a:ext uri="{FF2B5EF4-FFF2-40B4-BE49-F238E27FC236}">
                <a16:creationId xmlns:a16="http://schemas.microsoft.com/office/drawing/2014/main" id="{C6F8AC56-28C3-0F72-4071-28A6FA361D54}"/>
              </a:ext>
            </a:extLst>
          </p:cNvPr>
          <p:cNvCxnSpPr>
            <a:cxnSpLocks/>
          </p:cNvCxnSpPr>
          <p:nvPr/>
        </p:nvCxnSpPr>
        <p:spPr>
          <a:xfrm flipV="1">
            <a:off x="9402117" y="2820733"/>
            <a:ext cx="0" cy="1551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0D5D1C88-51D6-CF44-193B-EB7BC4E7D948}"/>
              </a:ext>
            </a:extLst>
          </p:cNvPr>
          <p:cNvSpPr txBox="1"/>
          <p:nvPr/>
        </p:nvSpPr>
        <p:spPr>
          <a:xfrm>
            <a:off x="8846338" y="2546585"/>
            <a:ext cx="1111557" cy="276999"/>
          </a:xfrm>
          <a:prstGeom prst="rect">
            <a:avLst/>
          </a:prstGeom>
          <a:noFill/>
        </p:spPr>
        <p:txBody>
          <a:bodyPr wrap="square" rtlCol="0">
            <a:spAutoFit/>
          </a:bodyPr>
          <a:lstStyle/>
          <a:p>
            <a:pPr algn="ctr"/>
            <a:r>
              <a:rPr lang="fr-FR" sz="1200" dirty="0"/>
              <a:t>impacts</a:t>
            </a:r>
          </a:p>
        </p:txBody>
      </p:sp>
      <p:sp>
        <p:nvSpPr>
          <p:cNvPr id="42" name="ZoneTexte 41">
            <a:extLst>
              <a:ext uri="{FF2B5EF4-FFF2-40B4-BE49-F238E27FC236}">
                <a16:creationId xmlns:a16="http://schemas.microsoft.com/office/drawing/2014/main" id="{3432C795-2B17-CB99-C48E-A0DC34239E95}"/>
              </a:ext>
            </a:extLst>
          </p:cNvPr>
          <p:cNvSpPr txBox="1"/>
          <p:nvPr/>
        </p:nvSpPr>
        <p:spPr>
          <a:xfrm rot="16200000">
            <a:off x="4465315" y="4695910"/>
            <a:ext cx="811161" cy="261610"/>
          </a:xfrm>
          <a:prstGeom prst="rect">
            <a:avLst/>
          </a:prstGeom>
          <a:noFill/>
        </p:spPr>
        <p:txBody>
          <a:bodyPr wrap="square" rtlCol="0">
            <a:spAutoFit/>
          </a:bodyPr>
          <a:lstStyle/>
          <a:p>
            <a:pPr algn="r"/>
            <a:r>
              <a:rPr lang="fr-FR" sz="1100" dirty="0"/>
              <a:t>Use</a:t>
            </a:r>
          </a:p>
        </p:txBody>
      </p:sp>
      <p:sp>
        <p:nvSpPr>
          <p:cNvPr id="43" name="ZoneTexte 42">
            <a:extLst>
              <a:ext uri="{FF2B5EF4-FFF2-40B4-BE49-F238E27FC236}">
                <a16:creationId xmlns:a16="http://schemas.microsoft.com/office/drawing/2014/main" id="{25E3B4C7-5651-6D6B-1202-0D354D0EF11E}"/>
              </a:ext>
            </a:extLst>
          </p:cNvPr>
          <p:cNvSpPr txBox="1"/>
          <p:nvPr/>
        </p:nvSpPr>
        <p:spPr>
          <a:xfrm rot="16200000">
            <a:off x="4030680" y="4766765"/>
            <a:ext cx="952872" cy="261610"/>
          </a:xfrm>
          <a:prstGeom prst="rect">
            <a:avLst/>
          </a:prstGeom>
          <a:noFill/>
        </p:spPr>
        <p:txBody>
          <a:bodyPr wrap="square" rtlCol="0">
            <a:spAutoFit/>
          </a:bodyPr>
          <a:lstStyle/>
          <a:p>
            <a:pPr algn="r"/>
            <a:r>
              <a:rPr lang="fr-FR" sz="1100" dirty="0"/>
              <a:t>Production</a:t>
            </a:r>
          </a:p>
        </p:txBody>
      </p:sp>
      <p:sp>
        <p:nvSpPr>
          <p:cNvPr id="44" name="Rectangle : coins arrondis 43">
            <a:extLst>
              <a:ext uri="{FF2B5EF4-FFF2-40B4-BE49-F238E27FC236}">
                <a16:creationId xmlns:a16="http://schemas.microsoft.com/office/drawing/2014/main" id="{EFAB61DE-CC99-1CB9-2EAF-1FBCDA418B4E}"/>
              </a:ext>
            </a:extLst>
          </p:cNvPr>
          <p:cNvSpPr/>
          <p:nvPr/>
        </p:nvSpPr>
        <p:spPr>
          <a:xfrm>
            <a:off x="4727808" y="3283321"/>
            <a:ext cx="286174" cy="1116250"/>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 coins arrondis 44">
            <a:extLst>
              <a:ext uri="{FF2B5EF4-FFF2-40B4-BE49-F238E27FC236}">
                <a16:creationId xmlns:a16="http://schemas.microsoft.com/office/drawing/2014/main" id="{0E7003BD-4D01-AB49-12A3-FAD89605C2E9}"/>
              </a:ext>
            </a:extLst>
          </p:cNvPr>
          <p:cNvSpPr/>
          <p:nvPr/>
        </p:nvSpPr>
        <p:spPr>
          <a:xfrm>
            <a:off x="4387736" y="3765858"/>
            <a:ext cx="286174" cy="633713"/>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avec flèche 45">
            <a:extLst>
              <a:ext uri="{FF2B5EF4-FFF2-40B4-BE49-F238E27FC236}">
                <a16:creationId xmlns:a16="http://schemas.microsoft.com/office/drawing/2014/main" id="{4EC34FBE-773B-CF75-AE64-407D8D6F0868}"/>
              </a:ext>
            </a:extLst>
          </p:cNvPr>
          <p:cNvCxnSpPr>
            <a:cxnSpLocks/>
          </p:cNvCxnSpPr>
          <p:nvPr/>
        </p:nvCxnSpPr>
        <p:spPr>
          <a:xfrm flipV="1">
            <a:off x="4324847" y="2830346"/>
            <a:ext cx="0" cy="1551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E6D55B6F-42B6-B79E-30BC-2D10E3881497}"/>
              </a:ext>
            </a:extLst>
          </p:cNvPr>
          <p:cNvSpPr txBox="1"/>
          <p:nvPr/>
        </p:nvSpPr>
        <p:spPr>
          <a:xfrm>
            <a:off x="3769068" y="2556198"/>
            <a:ext cx="1111557" cy="276999"/>
          </a:xfrm>
          <a:prstGeom prst="rect">
            <a:avLst/>
          </a:prstGeom>
          <a:noFill/>
        </p:spPr>
        <p:txBody>
          <a:bodyPr wrap="square" rtlCol="0">
            <a:spAutoFit/>
          </a:bodyPr>
          <a:lstStyle/>
          <a:p>
            <a:pPr algn="ctr"/>
            <a:r>
              <a:rPr lang="fr-FR" sz="1200" dirty="0"/>
              <a:t>impacts</a:t>
            </a:r>
          </a:p>
        </p:txBody>
      </p:sp>
      <p:sp>
        <p:nvSpPr>
          <p:cNvPr id="48" name="Rectangle : coins arrondis 47">
            <a:extLst>
              <a:ext uri="{FF2B5EF4-FFF2-40B4-BE49-F238E27FC236}">
                <a16:creationId xmlns:a16="http://schemas.microsoft.com/office/drawing/2014/main" id="{F3ADEECE-FC0C-9CC0-E875-1DECC12B3DA8}"/>
              </a:ext>
            </a:extLst>
          </p:cNvPr>
          <p:cNvSpPr/>
          <p:nvPr/>
        </p:nvSpPr>
        <p:spPr>
          <a:xfrm>
            <a:off x="9807948" y="4188314"/>
            <a:ext cx="286174" cy="201644"/>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9" name="Connecteur droit 48">
            <a:extLst>
              <a:ext uri="{FF2B5EF4-FFF2-40B4-BE49-F238E27FC236}">
                <a16:creationId xmlns:a16="http://schemas.microsoft.com/office/drawing/2014/main" id="{8979B7D5-3EE6-FFA8-35E4-F3C5F5FED562}"/>
              </a:ext>
            </a:extLst>
          </p:cNvPr>
          <p:cNvCxnSpPr>
            <a:cxnSpLocks/>
          </p:cNvCxnSpPr>
          <p:nvPr/>
        </p:nvCxnSpPr>
        <p:spPr>
          <a:xfrm>
            <a:off x="6096000" y="1416947"/>
            <a:ext cx="0" cy="4751505"/>
          </a:xfrm>
          <a:prstGeom prst="line">
            <a:avLst/>
          </a:prstGeom>
          <a:ln w="381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0" name="Groupe 49">
            <a:extLst>
              <a:ext uri="{FF2B5EF4-FFF2-40B4-BE49-F238E27FC236}">
                <a16:creationId xmlns:a16="http://schemas.microsoft.com/office/drawing/2014/main" id="{EC620C51-9B0B-FACF-3462-E331F814F561}"/>
              </a:ext>
            </a:extLst>
          </p:cNvPr>
          <p:cNvGrpSpPr/>
          <p:nvPr/>
        </p:nvGrpSpPr>
        <p:grpSpPr>
          <a:xfrm>
            <a:off x="1853084" y="2816854"/>
            <a:ext cx="1289370" cy="1654660"/>
            <a:chOff x="7424983" y="2816854"/>
            <a:chExt cx="1289370" cy="1654660"/>
          </a:xfrm>
        </p:grpSpPr>
        <p:sp>
          <p:nvSpPr>
            <p:cNvPr id="51" name="Rectangle : coins arrondis 50">
              <a:extLst>
                <a:ext uri="{FF2B5EF4-FFF2-40B4-BE49-F238E27FC236}">
                  <a16:creationId xmlns:a16="http://schemas.microsoft.com/office/drawing/2014/main" id="{19562AE8-ABD4-A3AF-5E17-8BF8BBD6E0A6}"/>
                </a:ext>
              </a:extLst>
            </p:cNvPr>
            <p:cNvSpPr/>
            <p:nvPr/>
          </p:nvSpPr>
          <p:spPr>
            <a:xfrm>
              <a:off x="7424983" y="2816854"/>
              <a:ext cx="1289370" cy="1654660"/>
            </a:xfrm>
            <a:prstGeom prst="roundRect">
              <a:avLst>
                <a:gd name="adj" fmla="val 6589"/>
              </a:avLst>
            </a:prstGeom>
            <a:solidFill>
              <a:schemeClr val="bg1"/>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 avec coins arrondis en haut 51">
              <a:extLst>
                <a:ext uri="{FF2B5EF4-FFF2-40B4-BE49-F238E27FC236}">
                  <a16:creationId xmlns:a16="http://schemas.microsoft.com/office/drawing/2014/main" id="{D7ABDCB8-D516-D21A-028A-5930B6E90D36}"/>
                </a:ext>
              </a:extLst>
            </p:cNvPr>
            <p:cNvSpPr/>
            <p:nvPr/>
          </p:nvSpPr>
          <p:spPr>
            <a:xfrm rot="10800000">
              <a:off x="7443571" y="4042573"/>
              <a:ext cx="1270782" cy="417054"/>
            </a:xfrm>
            <a:prstGeom prst="round2SameRect">
              <a:avLst>
                <a:gd name="adj1" fmla="val 11488"/>
                <a:gd name="adj2" fmla="val 0"/>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a:extLst>
                <a:ext uri="{FF2B5EF4-FFF2-40B4-BE49-F238E27FC236}">
                  <a16:creationId xmlns:a16="http://schemas.microsoft.com/office/drawing/2014/main" id="{4387CBBE-8A1F-4C7B-5335-B709D6868FF8}"/>
                </a:ext>
              </a:extLst>
            </p:cNvPr>
            <p:cNvSpPr txBox="1"/>
            <p:nvPr/>
          </p:nvSpPr>
          <p:spPr>
            <a:xfrm>
              <a:off x="7430823" y="4108347"/>
              <a:ext cx="1183793" cy="276999"/>
            </a:xfrm>
            <a:prstGeom prst="rect">
              <a:avLst/>
            </a:prstGeom>
            <a:noFill/>
          </p:spPr>
          <p:txBody>
            <a:bodyPr wrap="square" rtlCol="0">
              <a:spAutoFit/>
            </a:bodyPr>
            <a:lstStyle/>
            <a:p>
              <a:r>
                <a:rPr lang="en-US" sz="1200">
                  <a:solidFill>
                    <a:schemeClr val="bg1"/>
                  </a:solidFill>
                  <a:latin typeface="Biome" panose="020B0604020202020204" pitchFamily="34" charset="0"/>
                  <a:ea typeface="STHupo" panose="02010800040101010101" pitchFamily="2" charset="-122"/>
                  <a:cs typeface="Biome" panose="020B0604020202020204" pitchFamily="34" charset="0"/>
                </a:rPr>
                <a:t>Gasoline car</a:t>
              </a:r>
            </a:p>
          </p:txBody>
        </p:sp>
        <p:pic>
          <p:nvPicPr>
            <p:cNvPr id="54" name="Graphique 53">
              <a:extLst>
                <a:ext uri="{FF2B5EF4-FFF2-40B4-BE49-F238E27FC236}">
                  <a16:creationId xmlns:a16="http://schemas.microsoft.com/office/drawing/2014/main" id="{7DDD15A8-1BFA-9382-AE50-933B1F9617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552722" y="3015792"/>
              <a:ext cx="920717" cy="736574"/>
            </a:xfrm>
            <a:prstGeom prst="rect">
              <a:avLst/>
            </a:prstGeom>
          </p:spPr>
        </p:pic>
        <p:sp>
          <p:nvSpPr>
            <p:cNvPr id="55" name="Rectangle 39">
              <a:extLst>
                <a:ext uri="{FF2B5EF4-FFF2-40B4-BE49-F238E27FC236}">
                  <a16:creationId xmlns:a16="http://schemas.microsoft.com/office/drawing/2014/main" id="{9F4AA249-8E01-D03B-F124-715A4C31700B}"/>
                </a:ext>
              </a:extLst>
            </p:cNvPr>
            <p:cNvSpPr/>
            <p:nvPr/>
          </p:nvSpPr>
          <p:spPr>
            <a:xfrm rot="12567795">
              <a:off x="8136077" y="3234582"/>
              <a:ext cx="313156" cy="662566"/>
            </a:xfrm>
            <a:custGeom>
              <a:avLst/>
              <a:gdLst>
                <a:gd name="connsiteX0" fmla="*/ 0 w 297815"/>
                <a:gd name="connsiteY0" fmla="*/ 0 h 756289"/>
                <a:gd name="connsiteX1" fmla="*/ 297815 w 297815"/>
                <a:gd name="connsiteY1" fmla="*/ 0 h 756289"/>
                <a:gd name="connsiteX2" fmla="*/ 297815 w 297815"/>
                <a:gd name="connsiteY2" fmla="*/ 756289 h 756289"/>
                <a:gd name="connsiteX3" fmla="*/ 0 w 297815"/>
                <a:gd name="connsiteY3" fmla="*/ 756289 h 756289"/>
                <a:gd name="connsiteX4" fmla="*/ 0 w 297815"/>
                <a:gd name="connsiteY4" fmla="*/ 0 h 756289"/>
                <a:gd name="connsiteX0" fmla="*/ 0 w 297815"/>
                <a:gd name="connsiteY0" fmla="*/ 0 h 756289"/>
                <a:gd name="connsiteX1" fmla="*/ 297815 w 297815"/>
                <a:gd name="connsiteY1" fmla="*/ 0 h 756289"/>
                <a:gd name="connsiteX2" fmla="*/ 276079 w 297815"/>
                <a:gd name="connsiteY2" fmla="*/ 691990 h 756289"/>
                <a:gd name="connsiteX3" fmla="*/ 0 w 297815"/>
                <a:gd name="connsiteY3" fmla="*/ 756289 h 756289"/>
                <a:gd name="connsiteX4" fmla="*/ 0 w 297815"/>
                <a:gd name="connsiteY4" fmla="*/ 0 h 756289"/>
                <a:gd name="connsiteX0" fmla="*/ 0 w 303332"/>
                <a:gd name="connsiteY0" fmla="*/ 0 h 756289"/>
                <a:gd name="connsiteX1" fmla="*/ 297815 w 303332"/>
                <a:gd name="connsiteY1" fmla="*/ 0 h 756289"/>
                <a:gd name="connsiteX2" fmla="*/ 276079 w 303332"/>
                <a:gd name="connsiteY2" fmla="*/ 691990 h 756289"/>
                <a:gd name="connsiteX3" fmla="*/ 0 w 303332"/>
                <a:gd name="connsiteY3" fmla="*/ 756289 h 756289"/>
                <a:gd name="connsiteX4" fmla="*/ 0 w 303332"/>
                <a:gd name="connsiteY4" fmla="*/ 0 h 756289"/>
                <a:gd name="connsiteX0" fmla="*/ 0 w 297815"/>
                <a:gd name="connsiteY0" fmla="*/ 0 h 756289"/>
                <a:gd name="connsiteX1" fmla="*/ 297815 w 297815"/>
                <a:gd name="connsiteY1" fmla="*/ 0 h 756289"/>
                <a:gd name="connsiteX2" fmla="*/ 262742 w 297815"/>
                <a:gd name="connsiteY2" fmla="*/ 681291 h 756289"/>
                <a:gd name="connsiteX3" fmla="*/ 0 w 297815"/>
                <a:gd name="connsiteY3" fmla="*/ 756289 h 756289"/>
                <a:gd name="connsiteX4" fmla="*/ 0 w 297815"/>
                <a:gd name="connsiteY4" fmla="*/ 0 h 756289"/>
                <a:gd name="connsiteX0" fmla="*/ 11147 w 308962"/>
                <a:gd name="connsiteY0" fmla="*/ 0 h 712832"/>
                <a:gd name="connsiteX1" fmla="*/ 308962 w 308962"/>
                <a:gd name="connsiteY1" fmla="*/ 0 h 712832"/>
                <a:gd name="connsiteX2" fmla="*/ 273889 w 308962"/>
                <a:gd name="connsiteY2" fmla="*/ 681291 h 712832"/>
                <a:gd name="connsiteX3" fmla="*/ 0 w 308962"/>
                <a:gd name="connsiteY3" fmla="*/ 620368 h 712832"/>
                <a:gd name="connsiteX4" fmla="*/ 11147 w 308962"/>
                <a:gd name="connsiteY4" fmla="*/ 0 h 712832"/>
                <a:gd name="connsiteX0" fmla="*/ 11147 w 308962"/>
                <a:gd name="connsiteY0" fmla="*/ 0 h 727672"/>
                <a:gd name="connsiteX1" fmla="*/ 308962 w 308962"/>
                <a:gd name="connsiteY1" fmla="*/ 0 h 727672"/>
                <a:gd name="connsiteX2" fmla="*/ 273889 w 308962"/>
                <a:gd name="connsiteY2" fmla="*/ 681291 h 727672"/>
                <a:gd name="connsiteX3" fmla="*/ 0 w 308962"/>
                <a:gd name="connsiteY3" fmla="*/ 620368 h 727672"/>
                <a:gd name="connsiteX4" fmla="*/ 11147 w 308962"/>
                <a:gd name="connsiteY4" fmla="*/ 0 h 727672"/>
                <a:gd name="connsiteX0" fmla="*/ 6211 w 304026"/>
                <a:gd name="connsiteY0" fmla="*/ 0 h 715924"/>
                <a:gd name="connsiteX1" fmla="*/ 304026 w 304026"/>
                <a:gd name="connsiteY1" fmla="*/ 0 h 715924"/>
                <a:gd name="connsiteX2" fmla="*/ 268953 w 304026"/>
                <a:gd name="connsiteY2" fmla="*/ 681291 h 715924"/>
                <a:gd name="connsiteX3" fmla="*/ 0 w 304026"/>
                <a:gd name="connsiteY3" fmla="*/ 577467 h 715924"/>
                <a:gd name="connsiteX4" fmla="*/ 6211 w 304026"/>
                <a:gd name="connsiteY4" fmla="*/ 0 h 715924"/>
                <a:gd name="connsiteX0" fmla="*/ 6211 w 304026"/>
                <a:gd name="connsiteY0" fmla="*/ 0 h 702254"/>
                <a:gd name="connsiteX1" fmla="*/ 304026 w 304026"/>
                <a:gd name="connsiteY1" fmla="*/ 0 h 702254"/>
                <a:gd name="connsiteX2" fmla="*/ 259583 w 304026"/>
                <a:gd name="connsiteY2" fmla="*/ 664705 h 702254"/>
                <a:gd name="connsiteX3" fmla="*/ 0 w 304026"/>
                <a:gd name="connsiteY3" fmla="*/ 577467 h 702254"/>
                <a:gd name="connsiteX4" fmla="*/ 6211 w 304026"/>
                <a:gd name="connsiteY4" fmla="*/ 0 h 702254"/>
                <a:gd name="connsiteX0" fmla="*/ 6211 w 304026"/>
                <a:gd name="connsiteY0" fmla="*/ 0 h 673913"/>
                <a:gd name="connsiteX1" fmla="*/ 304026 w 304026"/>
                <a:gd name="connsiteY1" fmla="*/ 0 h 673913"/>
                <a:gd name="connsiteX2" fmla="*/ 259583 w 304026"/>
                <a:gd name="connsiteY2" fmla="*/ 664705 h 673913"/>
                <a:gd name="connsiteX3" fmla="*/ 0 w 304026"/>
                <a:gd name="connsiteY3" fmla="*/ 577467 h 673913"/>
                <a:gd name="connsiteX4" fmla="*/ 6211 w 304026"/>
                <a:gd name="connsiteY4" fmla="*/ 0 h 673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26" h="673913">
                  <a:moveTo>
                    <a:pt x="6211" y="0"/>
                  </a:moveTo>
                  <a:lnTo>
                    <a:pt x="304026" y="0"/>
                  </a:lnTo>
                  <a:cubicBezTo>
                    <a:pt x="296781" y="230663"/>
                    <a:pt x="307956" y="635398"/>
                    <a:pt x="259583" y="664705"/>
                  </a:cubicBezTo>
                  <a:cubicBezTo>
                    <a:pt x="211210" y="694012"/>
                    <a:pt x="112435" y="650256"/>
                    <a:pt x="0" y="577467"/>
                  </a:cubicBezTo>
                  <a:cubicBezTo>
                    <a:pt x="2070" y="384978"/>
                    <a:pt x="4141" y="192489"/>
                    <a:pt x="621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Graphique 55">
              <a:extLst>
                <a:ext uri="{FF2B5EF4-FFF2-40B4-BE49-F238E27FC236}">
                  <a16:creationId xmlns:a16="http://schemas.microsoft.com/office/drawing/2014/main" id="{17AA8B2E-CB2A-D329-E13F-88AB4F5CE7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26267" y="3283321"/>
              <a:ext cx="478442" cy="637922"/>
            </a:xfrm>
            <a:prstGeom prst="rect">
              <a:avLst/>
            </a:prstGeom>
          </p:spPr>
        </p:pic>
      </p:grpSp>
      <p:cxnSp>
        <p:nvCxnSpPr>
          <p:cNvPr id="4" name="Connecteur droit avec flèche 3">
            <a:extLst>
              <a:ext uri="{FF2B5EF4-FFF2-40B4-BE49-F238E27FC236}">
                <a16:creationId xmlns:a16="http://schemas.microsoft.com/office/drawing/2014/main" id="{CCE7AAC8-B437-D5CC-7FDF-9B8261023F1A}"/>
              </a:ext>
            </a:extLst>
          </p:cNvPr>
          <p:cNvCxnSpPr>
            <a:cxnSpLocks/>
          </p:cNvCxnSpPr>
          <p:nvPr/>
        </p:nvCxnSpPr>
        <p:spPr>
          <a:xfrm flipV="1">
            <a:off x="9949582" y="3694224"/>
            <a:ext cx="0" cy="396026"/>
          </a:xfrm>
          <a:prstGeom prst="straightConnector1">
            <a:avLst/>
          </a:prstGeom>
          <a:ln w="12700">
            <a:solidFill>
              <a:schemeClr val="accent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7096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03AF94-F5CA-7542-A72B-1789CD957480}"/>
              </a:ext>
            </a:extLst>
          </p:cNvPr>
          <p:cNvSpPr>
            <a:spLocks noGrp="1"/>
          </p:cNvSpPr>
          <p:nvPr>
            <p:ph type="ctrTitle"/>
          </p:nvPr>
        </p:nvSpPr>
        <p:spPr/>
        <p:txBody>
          <a:bodyPr>
            <a:normAutofit/>
          </a:bodyPr>
          <a:lstStyle/>
          <a:p>
            <a:r>
              <a:rPr lang="fr-FR" dirty="0" err="1"/>
              <a:t>Thanks</a:t>
            </a:r>
            <a:endParaRPr lang="fr-FR" dirty="0"/>
          </a:p>
        </p:txBody>
      </p:sp>
      <p:sp>
        <p:nvSpPr>
          <p:cNvPr id="3" name="Sous-titre 2">
            <a:extLst>
              <a:ext uri="{FF2B5EF4-FFF2-40B4-BE49-F238E27FC236}">
                <a16:creationId xmlns:a16="http://schemas.microsoft.com/office/drawing/2014/main" id="{B587EDF9-88B1-254A-8CD4-9082CD0F36D3}"/>
              </a:ext>
            </a:extLst>
          </p:cNvPr>
          <p:cNvSpPr>
            <a:spLocks noGrp="1"/>
          </p:cNvSpPr>
          <p:nvPr>
            <p:ph type="subTitle" idx="1"/>
          </p:nvPr>
        </p:nvSpPr>
        <p:spPr/>
        <p:txBody>
          <a:bodyPr/>
          <a:lstStyle/>
          <a:p>
            <a:endParaRPr lang="fr-FR" dirty="0">
              <a:latin typeface="+mn-lt"/>
              <a:cs typeface="Times New Roman" panose="02020603050405020304" pitchFamily="18" charset="0"/>
            </a:endParaRPr>
          </a:p>
        </p:txBody>
      </p:sp>
    </p:spTree>
    <p:extLst>
      <p:ext uri="{BB962C8B-B14F-4D97-AF65-F5344CB8AC3E}">
        <p14:creationId xmlns:p14="http://schemas.microsoft.com/office/powerpoint/2010/main" val="268300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B3A8223C-104A-AA34-2496-347A006B69AA}"/>
              </a:ext>
            </a:extLst>
          </p:cNvPr>
          <p:cNvSpPr/>
          <p:nvPr/>
        </p:nvSpPr>
        <p:spPr>
          <a:xfrm>
            <a:off x="544084" y="291142"/>
            <a:ext cx="10669151" cy="1286366"/>
          </a:xfrm>
          <a:prstGeom prst="roundRect">
            <a:avLst/>
          </a:prstGeom>
          <a:solidFill>
            <a:schemeClr val="accent4">
              <a:lumMod val="20000"/>
              <a:lumOff val="80000"/>
            </a:schemeClr>
          </a:solid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cxnSp>
        <p:nvCxnSpPr>
          <p:cNvPr id="189" name="Connecteur : en angle 188">
            <a:extLst>
              <a:ext uri="{FF2B5EF4-FFF2-40B4-BE49-F238E27FC236}">
                <a16:creationId xmlns:a16="http://schemas.microsoft.com/office/drawing/2014/main" id="{83C00F38-6327-2FFF-6F09-4F67456BE9D2}"/>
              </a:ext>
            </a:extLst>
          </p:cNvPr>
          <p:cNvCxnSpPr>
            <a:cxnSpLocks/>
            <a:stCxn id="156" idx="1"/>
            <a:endCxn id="109" idx="2"/>
          </p:cNvCxnSpPr>
          <p:nvPr/>
        </p:nvCxnSpPr>
        <p:spPr>
          <a:xfrm rot="10800000">
            <a:off x="3600754" y="2338296"/>
            <a:ext cx="3962981" cy="1669256"/>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44084" y="291142"/>
            <a:ext cx="10587324" cy="473367"/>
          </a:xfrm>
        </p:spPr>
        <p:txBody>
          <a:bodyPr>
            <a:noAutofit/>
          </a:bodyPr>
          <a:lstStyle/>
          <a:p>
            <a:r>
              <a:rPr lang="en-US" dirty="0">
                <a:latin typeface="+mj-lt"/>
              </a:rPr>
              <a:t>Life cycle</a:t>
            </a:r>
          </a:p>
        </p:txBody>
      </p:sp>
      <p:sp>
        <p:nvSpPr>
          <p:cNvPr id="5" name="Espace réservé du numéro de diapositive 4"/>
          <p:cNvSpPr>
            <a:spLocks noGrp="1"/>
          </p:cNvSpPr>
          <p:nvPr>
            <p:ph type="sldNum" sz="quarter" idx="12"/>
          </p:nvPr>
        </p:nvSpPr>
        <p:spPr/>
        <p:txBody>
          <a:bodyPr/>
          <a:lstStyle/>
          <a:p>
            <a:fld id="{3F394568-A123-CF43-B37D-0430507FD9CE}" type="slidenum">
              <a:rPr lang="fr-FR" smtClean="0"/>
              <a:pPr/>
              <a:t>8</a:t>
            </a:fld>
            <a:endParaRPr lang="fr-FR" dirty="0"/>
          </a:p>
        </p:txBody>
      </p:sp>
      <p:cxnSp>
        <p:nvCxnSpPr>
          <p:cNvPr id="32" name="Connecteur droit 31">
            <a:extLst>
              <a:ext uri="{FF2B5EF4-FFF2-40B4-BE49-F238E27FC236}">
                <a16:creationId xmlns:a16="http://schemas.microsoft.com/office/drawing/2014/main" id="{91CF877B-50AB-8B25-5C2A-2312264F3861}"/>
              </a:ext>
            </a:extLst>
          </p:cNvPr>
          <p:cNvCxnSpPr>
            <a:cxnSpLocks/>
          </p:cNvCxnSpPr>
          <p:nvPr/>
        </p:nvCxnSpPr>
        <p:spPr>
          <a:xfrm>
            <a:off x="8244788" y="5895474"/>
            <a:ext cx="0" cy="4748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0" name="Groupe 109">
            <a:extLst>
              <a:ext uri="{FF2B5EF4-FFF2-40B4-BE49-F238E27FC236}">
                <a16:creationId xmlns:a16="http://schemas.microsoft.com/office/drawing/2014/main" id="{2E164268-8D98-CD36-4429-183A58E55EAE}"/>
              </a:ext>
            </a:extLst>
          </p:cNvPr>
          <p:cNvGrpSpPr/>
          <p:nvPr/>
        </p:nvGrpSpPr>
        <p:grpSpPr>
          <a:xfrm>
            <a:off x="377200" y="1019120"/>
            <a:ext cx="2001347" cy="1322875"/>
            <a:chOff x="1712338" y="3901570"/>
            <a:chExt cx="2001347" cy="1322875"/>
          </a:xfrm>
        </p:grpSpPr>
        <p:sp>
          <p:nvSpPr>
            <p:cNvPr id="46" name="Rectangle : coins arrondis 45">
              <a:extLst>
                <a:ext uri="{FF2B5EF4-FFF2-40B4-BE49-F238E27FC236}">
                  <a16:creationId xmlns:a16="http://schemas.microsoft.com/office/drawing/2014/main" id="{A62E6788-1712-A9E6-9812-773EBB700A5B}"/>
                </a:ext>
              </a:extLst>
            </p:cNvPr>
            <p:cNvSpPr/>
            <p:nvPr/>
          </p:nvSpPr>
          <p:spPr>
            <a:xfrm>
              <a:off x="1829889" y="4944448"/>
              <a:ext cx="167956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Natural resources</a:t>
              </a:r>
            </a:p>
          </p:txBody>
        </p:sp>
        <p:grpSp>
          <p:nvGrpSpPr>
            <p:cNvPr id="79" name="Groupe 78">
              <a:extLst>
                <a:ext uri="{FF2B5EF4-FFF2-40B4-BE49-F238E27FC236}">
                  <a16:creationId xmlns:a16="http://schemas.microsoft.com/office/drawing/2014/main" id="{6990BD5F-B75E-DDF8-163C-90CF1BF58EB1}"/>
                </a:ext>
              </a:extLst>
            </p:cNvPr>
            <p:cNvGrpSpPr/>
            <p:nvPr/>
          </p:nvGrpSpPr>
          <p:grpSpPr>
            <a:xfrm>
              <a:off x="1712338" y="3901570"/>
              <a:ext cx="2001347" cy="1032273"/>
              <a:chOff x="1712338" y="3901570"/>
              <a:chExt cx="2001347" cy="1032273"/>
            </a:xfrm>
          </p:grpSpPr>
          <p:pic>
            <p:nvPicPr>
              <p:cNvPr id="4" name="Graphique 3" descr="Pelleteuse contour">
                <a:extLst>
                  <a:ext uri="{FF2B5EF4-FFF2-40B4-BE49-F238E27FC236}">
                    <a16:creationId xmlns:a16="http://schemas.microsoft.com/office/drawing/2014/main" id="{E3A5AF85-B8DC-002A-8CE1-12CF389DB7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1804" y="4296753"/>
                <a:ext cx="637090" cy="637090"/>
              </a:xfrm>
              <a:prstGeom prst="rect">
                <a:avLst/>
              </a:prstGeom>
            </p:spPr>
          </p:pic>
          <p:pic>
            <p:nvPicPr>
              <p:cNvPr id="16" name="Graphique 15" descr="Scène de colline contour">
                <a:extLst>
                  <a:ext uri="{FF2B5EF4-FFF2-40B4-BE49-F238E27FC236}">
                    <a16:creationId xmlns:a16="http://schemas.microsoft.com/office/drawing/2014/main" id="{A05CF338-3D84-D5B4-D3A1-C3A41DAE7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8103" y="3981922"/>
                <a:ext cx="914400" cy="914400"/>
              </a:xfrm>
              <a:prstGeom prst="rect">
                <a:avLst/>
              </a:prstGeom>
            </p:spPr>
          </p:pic>
          <p:pic>
            <p:nvPicPr>
              <p:cNvPr id="23" name="Graphique 22" descr="Plateforme pétrolière contour">
                <a:extLst>
                  <a:ext uri="{FF2B5EF4-FFF2-40B4-BE49-F238E27FC236}">
                    <a16:creationId xmlns:a16="http://schemas.microsoft.com/office/drawing/2014/main" id="{656F9F8F-E9F0-239E-3E94-01E4348B45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12338" y="3966684"/>
                <a:ext cx="533089" cy="533089"/>
              </a:xfrm>
              <a:prstGeom prst="rect">
                <a:avLst/>
              </a:prstGeom>
            </p:spPr>
          </p:pic>
          <p:pic>
            <p:nvPicPr>
              <p:cNvPr id="25" name="Graphique 24" descr="Venteux contour">
                <a:extLst>
                  <a:ext uri="{FF2B5EF4-FFF2-40B4-BE49-F238E27FC236}">
                    <a16:creationId xmlns:a16="http://schemas.microsoft.com/office/drawing/2014/main" id="{F15C0A71-0808-105C-36D1-D6660938066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94782" y="3901570"/>
                <a:ext cx="518903" cy="518903"/>
              </a:xfrm>
              <a:prstGeom prst="rect">
                <a:avLst/>
              </a:prstGeom>
            </p:spPr>
          </p:pic>
        </p:grpSp>
      </p:grpSp>
      <p:grpSp>
        <p:nvGrpSpPr>
          <p:cNvPr id="121" name="Groupe 120">
            <a:extLst>
              <a:ext uri="{FF2B5EF4-FFF2-40B4-BE49-F238E27FC236}">
                <a16:creationId xmlns:a16="http://schemas.microsoft.com/office/drawing/2014/main" id="{EF6B0E17-CEE0-B956-3CB5-9AABFB55890F}"/>
              </a:ext>
            </a:extLst>
          </p:cNvPr>
          <p:cNvGrpSpPr/>
          <p:nvPr/>
        </p:nvGrpSpPr>
        <p:grpSpPr>
          <a:xfrm>
            <a:off x="2719695" y="915399"/>
            <a:ext cx="1762115" cy="1422897"/>
            <a:chOff x="4555614" y="3441072"/>
            <a:chExt cx="1762115" cy="1422897"/>
          </a:xfrm>
        </p:grpSpPr>
        <p:sp>
          <p:nvSpPr>
            <p:cNvPr id="109" name="Rectangle : coins arrondis 108">
              <a:extLst>
                <a:ext uri="{FF2B5EF4-FFF2-40B4-BE49-F238E27FC236}">
                  <a16:creationId xmlns:a16="http://schemas.microsoft.com/office/drawing/2014/main" id="{9B912484-1F58-E6E4-D300-8A0B45510F35}"/>
                </a:ext>
              </a:extLst>
            </p:cNvPr>
            <p:cNvSpPr/>
            <p:nvPr/>
          </p:nvSpPr>
          <p:spPr>
            <a:xfrm>
              <a:off x="4555614" y="4583972"/>
              <a:ext cx="1762115"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Material production</a:t>
              </a:r>
            </a:p>
          </p:txBody>
        </p:sp>
        <p:grpSp>
          <p:nvGrpSpPr>
            <p:cNvPr id="78" name="Groupe 77">
              <a:extLst>
                <a:ext uri="{FF2B5EF4-FFF2-40B4-BE49-F238E27FC236}">
                  <a16:creationId xmlns:a16="http://schemas.microsoft.com/office/drawing/2014/main" id="{004D1310-04CD-9881-A0C4-FEDDB8E09630}"/>
                </a:ext>
              </a:extLst>
            </p:cNvPr>
            <p:cNvGrpSpPr/>
            <p:nvPr/>
          </p:nvGrpSpPr>
          <p:grpSpPr>
            <a:xfrm>
              <a:off x="4699017" y="3441072"/>
              <a:ext cx="1501768" cy="1174226"/>
              <a:chOff x="4815491" y="4233228"/>
              <a:chExt cx="1501768" cy="1174226"/>
            </a:xfrm>
          </p:grpSpPr>
          <p:pic>
            <p:nvPicPr>
              <p:cNvPr id="29" name="Graphique 28" descr="Production contour">
                <a:extLst>
                  <a:ext uri="{FF2B5EF4-FFF2-40B4-BE49-F238E27FC236}">
                    <a16:creationId xmlns:a16="http://schemas.microsoft.com/office/drawing/2014/main" id="{724D3DF0-4FB2-9BF8-37E2-1B634EB0CB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46257" y="4233228"/>
                <a:ext cx="914400" cy="914400"/>
              </a:xfrm>
              <a:prstGeom prst="rect">
                <a:avLst/>
              </a:prstGeom>
            </p:spPr>
          </p:pic>
          <p:pic>
            <p:nvPicPr>
              <p:cNvPr id="34" name="Graphique 33" descr="Lingots d’or contour">
                <a:extLst>
                  <a:ext uri="{FF2B5EF4-FFF2-40B4-BE49-F238E27FC236}">
                    <a16:creationId xmlns:a16="http://schemas.microsoft.com/office/drawing/2014/main" id="{598CE2E4-9ED5-7ACD-86CB-B9DD89EFA0D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61464" y="4851659"/>
                <a:ext cx="555795" cy="555795"/>
              </a:xfrm>
              <a:prstGeom prst="rect">
                <a:avLst/>
              </a:prstGeom>
            </p:spPr>
          </p:pic>
          <p:pic>
            <p:nvPicPr>
              <p:cNvPr id="36" name="Graphique 35" descr="Femme soudeuse contour">
                <a:extLst>
                  <a:ext uri="{FF2B5EF4-FFF2-40B4-BE49-F238E27FC236}">
                    <a16:creationId xmlns:a16="http://schemas.microsoft.com/office/drawing/2014/main" id="{BB88E217-C23E-5E83-9A02-D4F4D0A7FF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815491" y="4970552"/>
                <a:ext cx="376843" cy="376843"/>
              </a:xfrm>
              <a:prstGeom prst="rect">
                <a:avLst/>
              </a:prstGeom>
            </p:spPr>
          </p:pic>
          <p:pic>
            <p:nvPicPr>
              <p:cNvPr id="77" name="Graphique 76" descr="Potion contour">
                <a:extLst>
                  <a:ext uri="{FF2B5EF4-FFF2-40B4-BE49-F238E27FC236}">
                    <a16:creationId xmlns:a16="http://schemas.microsoft.com/office/drawing/2014/main" id="{7158343A-12DC-58B7-885C-8EF701B4010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21911" y="4690428"/>
                <a:ext cx="269808" cy="269808"/>
              </a:xfrm>
              <a:prstGeom prst="rect">
                <a:avLst/>
              </a:prstGeom>
            </p:spPr>
          </p:pic>
        </p:grpSp>
      </p:grpSp>
      <p:grpSp>
        <p:nvGrpSpPr>
          <p:cNvPr id="119" name="Groupe 118">
            <a:extLst>
              <a:ext uri="{FF2B5EF4-FFF2-40B4-BE49-F238E27FC236}">
                <a16:creationId xmlns:a16="http://schemas.microsoft.com/office/drawing/2014/main" id="{6E1DEE0C-D925-6646-BE8E-4E6668458F99}"/>
              </a:ext>
            </a:extLst>
          </p:cNvPr>
          <p:cNvGrpSpPr/>
          <p:nvPr/>
        </p:nvGrpSpPr>
        <p:grpSpPr>
          <a:xfrm>
            <a:off x="7595046" y="1021178"/>
            <a:ext cx="1057849" cy="1319947"/>
            <a:chOff x="10026543" y="2898562"/>
            <a:chExt cx="1057849" cy="1319947"/>
          </a:xfrm>
        </p:grpSpPr>
        <p:grpSp>
          <p:nvGrpSpPr>
            <p:cNvPr id="107" name="Groupe 106">
              <a:extLst>
                <a:ext uri="{FF2B5EF4-FFF2-40B4-BE49-F238E27FC236}">
                  <a16:creationId xmlns:a16="http://schemas.microsoft.com/office/drawing/2014/main" id="{FB7748CD-5B1B-61D7-463B-ADA874FE9E67}"/>
                </a:ext>
              </a:extLst>
            </p:cNvPr>
            <p:cNvGrpSpPr/>
            <p:nvPr/>
          </p:nvGrpSpPr>
          <p:grpSpPr>
            <a:xfrm>
              <a:off x="10026543" y="2898562"/>
              <a:ext cx="1057849" cy="965759"/>
              <a:chOff x="10331089" y="2949921"/>
              <a:chExt cx="1057849" cy="965759"/>
            </a:xfrm>
          </p:grpSpPr>
          <p:pic>
            <p:nvPicPr>
              <p:cNvPr id="82" name="Graphique 81" descr="Programmatrice contour">
                <a:extLst>
                  <a:ext uri="{FF2B5EF4-FFF2-40B4-BE49-F238E27FC236}">
                    <a16:creationId xmlns:a16="http://schemas.microsoft.com/office/drawing/2014/main" id="{2B0BE16A-24B1-48E9-A11D-B9132D28F83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331089" y="2949921"/>
                <a:ext cx="914400" cy="914400"/>
              </a:xfrm>
              <a:prstGeom prst="rect">
                <a:avLst/>
              </a:prstGeom>
            </p:spPr>
          </p:pic>
          <p:pic>
            <p:nvPicPr>
              <p:cNvPr id="106" name="Graphique 105" descr="Vibration du téléphone contour">
                <a:extLst>
                  <a:ext uri="{FF2B5EF4-FFF2-40B4-BE49-F238E27FC236}">
                    <a16:creationId xmlns:a16="http://schemas.microsoft.com/office/drawing/2014/main" id="{00368EDE-3FA6-86CE-7C33-51D36C8089A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077935" y="3604677"/>
                <a:ext cx="311003" cy="311003"/>
              </a:xfrm>
              <a:prstGeom prst="rect">
                <a:avLst/>
              </a:prstGeom>
            </p:spPr>
          </p:pic>
        </p:grpSp>
        <p:sp>
          <p:nvSpPr>
            <p:cNvPr id="112" name="Rectangle : coins arrondis 111">
              <a:extLst>
                <a:ext uri="{FF2B5EF4-FFF2-40B4-BE49-F238E27FC236}">
                  <a16:creationId xmlns:a16="http://schemas.microsoft.com/office/drawing/2014/main" id="{015237D2-7823-1630-7714-0C3A6308427F}"/>
                </a:ext>
              </a:extLst>
            </p:cNvPr>
            <p:cNvSpPr/>
            <p:nvPr/>
          </p:nvSpPr>
          <p:spPr>
            <a:xfrm>
              <a:off x="10216389" y="3938512"/>
              <a:ext cx="672227"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400" dirty="0">
                  <a:solidFill>
                    <a:schemeClr val="tx1"/>
                  </a:solidFill>
                </a:rPr>
                <a:t>Use</a:t>
              </a:r>
              <a:endParaRPr lang="en-US" sz="1400" dirty="0">
                <a:solidFill>
                  <a:schemeClr val="tx1"/>
                </a:solidFill>
              </a:endParaRPr>
            </a:p>
          </p:txBody>
        </p:sp>
      </p:grpSp>
      <p:cxnSp>
        <p:nvCxnSpPr>
          <p:cNvPr id="160" name="Connecteur droit 159">
            <a:extLst>
              <a:ext uri="{FF2B5EF4-FFF2-40B4-BE49-F238E27FC236}">
                <a16:creationId xmlns:a16="http://schemas.microsoft.com/office/drawing/2014/main" id="{C77B78DC-039E-8769-9CBD-AA25863D305F}"/>
              </a:ext>
            </a:extLst>
          </p:cNvPr>
          <p:cNvCxnSpPr>
            <a:cxnSpLocks/>
            <a:stCxn id="46" idx="3"/>
            <a:endCxn id="109" idx="1"/>
          </p:cNvCxnSpPr>
          <p:nvPr/>
        </p:nvCxnSpPr>
        <p:spPr>
          <a:xfrm flipV="1">
            <a:off x="2174314" y="2198298"/>
            <a:ext cx="545381" cy="3699"/>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Connecteur droit 162">
            <a:extLst>
              <a:ext uri="{FF2B5EF4-FFF2-40B4-BE49-F238E27FC236}">
                <a16:creationId xmlns:a16="http://schemas.microsoft.com/office/drawing/2014/main" id="{C1897662-830F-2D69-E38D-F6571C37915F}"/>
              </a:ext>
            </a:extLst>
          </p:cNvPr>
          <p:cNvCxnSpPr>
            <a:cxnSpLocks/>
            <a:stCxn id="109" idx="3"/>
            <a:endCxn id="111" idx="1"/>
          </p:cNvCxnSpPr>
          <p:nvPr/>
        </p:nvCxnSpPr>
        <p:spPr>
          <a:xfrm>
            <a:off x="4481810" y="2198298"/>
            <a:ext cx="571285" cy="1905"/>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0" name="Groupe 119">
            <a:extLst>
              <a:ext uri="{FF2B5EF4-FFF2-40B4-BE49-F238E27FC236}">
                <a16:creationId xmlns:a16="http://schemas.microsoft.com/office/drawing/2014/main" id="{F0908E8D-E149-8F03-C1CA-C7FE59023611}"/>
              </a:ext>
            </a:extLst>
          </p:cNvPr>
          <p:cNvGrpSpPr/>
          <p:nvPr/>
        </p:nvGrpSpPr>
        <p:grpSpPr>
          <a:xfrm>
            <a:off x="4932105" y="803955"/>
            <a:ext cx="2137392" cy="1536246"/>
            <a:chOff x="5943646" y="1317830"/>
            <a:chExt cx="2137392" cy="1536246"/>
          </a:xfrm>
        </p:grpSpPr>
        <p:grpSp>
          <p:nvGrpSpPr>
            <p:cNvPr id="80" name="Groupe 79">
              <a:extLst>
                <a:ext uri="{FF2B5EF4-FFF2-40B4-BE49-F238E27FC236}">
                  <a16:creationId xmlns:a16="http://schemas.microsoft.com/office/drawing/2014/main" id="{DE07D0C1-1B3E-6593-C830-76ADE55B165B}"/>
                </a:ext>
              </a:extLst>
            </p:cNvPr>
            <p:cNvGrpSpPr/>
            <p:nvPr/>
          </p:nvGrpSpPr>
          <p:grpSpPr>
            <a:xfrm>
              <a:off x="5943646" y="1317830"/>
              <a:ext cx="2137392" cy="1315249"/>
              <a:chOff x="5943646" y="1130876"/>
              <a:chExt cx="2137392" cy="1315249"/>
            </a:xfrm>
          </p:grpSpPr>
          <p:pic>
            <p:nvPicPr>
              <p:cNvPr id="55" name="Graphique 54" descr="Ordinateur portable contour">
                <a:extLst>
                  <a:ext uri="{FF2B5EF4-FFF2-40B4-BE49-F238E27FC236}">
                    <a16:creationId xmlns:a16="http://schemas.microsoft.com/office/drawing/2014/main" id="{739DB465-0B37-4062-9B3D-AF1DB710AA4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835556" y="1531725"/>
                <a:ext cx="914400" cy="914400"/>
              </a:xfrm>
              <a:prstGeom prst="rect">
                <a:avLst/>
              </a:prstGeom>
            </p:spPr>
          </p:pic>
          <p:pic>
            <p:nvPicPr>
              <p:cNvPr id="59" name="Graphique 58" descr="Main de robot contour">
                <a:extLst>
                  <a:ext uri="{FF2B5EF4-FFF2-40B4-BE49-F238E27FC236}">
                    <a16:creationId xmlns:a16="http://schemas.microsoft.com/office/drawing/2014/main" id="{588FD447-4A5A-7FF6-00AE-50CEC20BAD2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378356" y="1130876"/>
                <a:ext cx="914400" cy="914400"/>
              </a:xfrm>
              <a:prstGeom prst="rect">
                <a:avLst/>
              </a:prstGeom>
            </p:spPr>
          </p:pic>
          <p:pic>
            <p:nvPicPr>
              <p:cNvPr id="69" name="Graphique 68" descr="Processeur contour">
                <a:extLst>
                  <a:ext uri="{FF2B5EF4-FFF2-40B4-BE49-F238E27FC236}">
                    <a16:creationId xmlns:a16="http://schemas.microsoft.com/office/drawing/2014/main" id="{05B42087-67E7-85AF-97D1-E57F10843D6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943646" y="1628750"/>
                <a:ext cx="412221" cy="412221"/>
              </a:xfrm>
              <a:prstGeom prst="rect">
                <a:avLst/>
              </a:prstGeom>
            </p:spPr>
          </p:pic>
          <p:pic>
            <p:nvPicPr>
              <p:cNvPr id="73" name="Graphique 72" descr="Cercles avec flèches contour">
                <a:extLst>
                  <a:ext uri="{FF2B5EF4-FFF2-40B4-BE49-F238E27FC236}">
                    <a16:creationId xmlns:a16="http://schemas.microsoft.com/office/drawing/2014/main" id="{E298E0AF-27AC-C047-3F1A-B3FCA8A6EC4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214200" y="1861340"/>
                <a:ext cx="497202" cy="497202"/>
              </a:xfrm>
              <a:prstGeom prst="rect">
                <a:avLst/>
              </a:prstGeom>
            </p:spPr>
          </p:pic>
          <p:pic>
            <p:nvPicPr>
              <p:cNvPr id="75" name="Graphique 74" descr="Smartphone contour">
                <a:extLst>
                  <a:ext uri="{FF2B5EF4-FFF2-40B4-BE49-F238E27FC236}">
                    <a16:creationId xmlns:a16="http://schemas.microsoft.com/office/drawing/2014/main" id="{B217FEF2-4A6B-B232-8D9A-87309047E89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181210">
                <a:off x="7623336" y="1709165"/>
                <a:ext cx="457702" cy="457702"/>
              </a:xfrm>
              <a:prstGeom prst="rect">
                <a:avLst/>
              </a:prstGeom>
            </p:spPr>
          </p:pic>
        </p:grpSp>
        <p:sp>
          <p:nvSpPr>
            <p:cNvPr id="111" name="Rectangle : coins arrondis 110">
              <a:extLst>
                <a:ext uri="{FF2B5EF4-FFF2-40B4-BE49-F238E27FC236}">
                  <a16:creationId xmlns:a16="http://schemas.microsoft.com/office/drawing/2014/main" id="{F758318E-EA24-40B7-B5E0-391160E054ED}"/>
                </a:ext>
              </a:extLst>
            </p:cNvPr>
            <p:cNvSpPr/>
            <p:nvPr/>
          </p:nvSpPr>
          <p:spPr>
            <a:xfrm>
              <a:off x="6064636" y="2574079"/>
              <a:ext cx="1889534"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Product manufacture</a:t>
              </a:r>
            </a:p>
          </p:txBody>
        </p:sp>
      </p:grpSp>
      <p:grpSp>
        <p:nvGrpSpPr>
          <p:cNvPr id="42" name="Groupe 41">
            <a:extLst>
              <a:ext uri="{FF2B5EF4-FFF2-40B4-BE49-F238E27FC236}">
                <a16:creationId xmlns:a16="http://schemas.microsoft.com/office/drawing/2014/main" id="{901A2EB7-74ED-2F50-6F0C-8812A770B330}"/>
              </a:ext>
            </a:extLst>
          </p:cNvPr>
          <p:cNvGrpSpPr/>
          <p:nvPr/>
        </p:nvGrpSpPr>
        <p:grpSpPr>
          <a:xfrm>
            <a:off x="4917437" y="2349856"/>
            <a:ext cx="2152161" cy="674883"/>
            <a:chOff x="4917437" y="2349856"/>
            <a:chExt cx="2152161" cy="674883"/>
          </a:xfrm>
        </p:grpSpPr>
        <p:sp>
          <p:nvSpPr>
            <p:cNvPr id="124" name="Rectangle : coins arrondis 123">
              <a:extLst>
                <a:ext uri="{FF2B5EF4-FFF2-40B4-BE49-F238E27FC236}">
                  <a16:creationId xmlns:a16="http://schemas.microsoft.com/office/drawing/2014/main" id="{4C056784-8491-DFFA-220B-65BC0E1A9EEE}"/>
                </a:ext>
              </a:extLst>
            </p:cNvPr>
            <p:cNvSpPr/>
            <p:nvPr/>
          </p:nvSpPr>
          <p:spPr>
            <a:xfrm>
              <a:off x="4935929" y="2612518"/>
              <a:ext cx="914400" cy="412221"/>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solidFill>
                    <a:schemeClr val="tx1"/>
                  </a:solidFill>
                </a:rPr>
                <a:t>Company</a:t>
              </a:r>
            </a:p>
            <a:p>
              <a:pPr algn="ctr"/>
              <a:r>
                <a:rPr lang="en-US" sz="1100" dirty="0">
                  <a:solidFill>
                    <a:schemeClr val="tx1"/>
                  </a:solidFill>
                </a:rPr>
                <a:t>A</a:t>
              </a:r>
            </a:p>
          </p:txBody>
        </p:sp>
        <p:sp>
          <p:nvSpPr>
            <p:cNvPr id="126" name="Rectangle : coins arrondis 125">
              <a:extLst>
                <a:ext uri="{FF2B5EF4-FFF2-40B4-BE49-F238E27FC236}">
                  <a16:creationId xmlns:a16="http://schemas.microsoft.com/office/drawing/2014/main" id="{1CD1E349-6C40-F795-1D03-500D3AD4F739}"/>
                </a:ext>
              </a:extLst>
            </p:cNvPr>
            <p:cNvSpPr/>
            <p:nvPr/>
          </p:nvSpPr>
          <p:spPr>
            <a:xfrm>
              <a:off x="6131385" y="2612518"/>
              <a:ext cx="914400" cy="412221"/>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100" dirty="0">
                  <a:solidFill>
                    <a:schemeClr val="tx1"/>
                  </a:solidFill>
                </a:rPr>
                <a:t>Company</a:t>
              </a:r>
            </a:p>
            <a:p>
              <a:pPr algn="ctr"/>
              <a:r>
                <a:rPr lang="en-US" sz="1100" dirty="0">
                  <a:solidFill>
                    <a:schemeClr val="tx1"/>
                  </a:solidFill>
                </a:rPr>
                <a:t>B</a:t>
              </a:r>
            </a:p>
          </p:txBody>
        </p:sp>
        <p:cxnSp>
          <p:nvCxnSpPr>
            <p:cNvPr id="128" name="Connecteur droit 127">
              <a:extLst>
                <a:ext uri="{FF2B5EF4-FFF2-40B4-BE49-F238E27FC236}">
                  <a16:creationId xmlns:a16="http://schemas.microsoft.com/office/drawing/2014/main" id="{BE9573CD-376C-AD21-07EB-B28D2F44B2B6}"/>
                </a:ext>
              </a:extLst>
            </p:cNvPr>
            <p:cNvCxnSpPr>
              <a:cxnSpLocks/>
            </p:cNvCxnSpPr>
            <p:nvPr/>
          </p:nvCxnSpPr>
          <p:spPr>
            <a:xfrm flipH="1">
              <a:off x="4917437" y="2359511"/>
              <a:ext cx="120990" cy="2530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5" name="Connecteur droit 134">
              <a:extLst>
                <a:ext uri="{FF2B5EF4-FFF2-40B4-BE49-F238E27FC236}">
                  <a16:creationId xmlns:a16="http://schemas.microsoft.com/office/drawing/2014/main" id="{A830AB90-71BB-6BAD-654E-2C4E446C3F61}"/>
                </a:ext>
              </a:extLst>
            </p:cNvPr>
            <p:cNvCxnSpPr>
              <a:cxnSpLocks/>
            </p:cNvCxnSpPr>
            <p:nvPr/>
          </p:nvCxnSpPr>
          <p:spPr>
            <a:xfrm>
              <a:off x="6963314" y="2349856"/>
              <a:ext cx="106284" cy="25300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40" name="Connecteur droit 139">
              <a:extLst>
                <a:ext uri="{FF2B5EF4-FFF2-40B4-BE49-F238E27FC236}">
                  <a16:creationId xmlns:a16="http://schemas.microsoft.com/office/drawing/2014/main" id="{DE2A6CD7-5E76-95D5-373B-2D80332DD41E}"/>
                </a:ext>
              </a:extLst>
            </p:cNvPr>
            <p:cNvCxnSpPr>
              <a:cxnSpLocks/>
              <a:stCxn id="124" idx="3"/>
              <a:endCxn id="126" idx="1"/>
            </p:cNvCxnSpPr>
            <p:nvPr/>
          </p:nvCxnSpPr>
          <p:spPr>
            <a:xfrm>
              <a:off x="5850329" y="2818629"/>
              <a:ext cx="281056" cy="0"/>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6" name="Flèche : double flèche horizontale 145">
            <a:extLst>
              <a:ext uri="{FF2B5EF4-FFF2-40B4-BE49-F238E27FC236}">
                <a16:creationId xmlns:a16="http://schemas.microsoft.com/office/drawing/2014/main" id="{E4D2476C-A98A-495C-B1B2-84D8FAF45818}"/>
              </a:ext>
            </a:extLst>
          </p:cNvPr>
          <p:cNvSpPr/>
          <p:nvPr/>
        </p:nvSpPr>
        <p:spPr>
          <a:xfrm>
            <a:off x="6145214" y="3110838"/>
            <a:ext cx="886742" cy="245967"/>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Gate to gate</a:t>
            </a:r>
          </a:p>
        </p:txBody>
      </p:sp>
      <p:sp>
        <p:nvSpPr>
          <p:cNvPr id="147" name="Flèche : double flèche horizontale 146">
            <a:extLst>
              <a:ext uri="{FF2B5EF4-FFF2-40B4-BE49-F238E27FC236}">
                <a16:creationId xmlns:a16="http://schemas.microsoft.com/office/drawing/2014/main" id="{5B39AA71-258F-4FF4-7EC2-019455BA5E63}"/>
              </a:ext>
            </a:extLst>
          </p:cNvPr>
          <p:cNvSpPr/>
          <p:nvPr/>
        </p:nvSpPr>
        <p:spPr>
          <a:xfrm>
            <a:off x="494750" y="3455231"/>
            <a:ext cx="6537205"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gate</a:t>
            </a:r>
          </a:p>
        </p:txBody>
      </p:sp>
      <p:sp>
        <p:nvSpPr>
          <p:cNvPr id="149" name="Rectangle : coins arrondis 148">
            <a:extLst>
              <a:ext uri="{FF2B5EF4-FFF2-40B4-BE49-F238E27FC236}">
                <a16:creationId xmlns:a16="http://schemas.microsoft.com/office/drawing/2014/main" id="{CBA2CCAD-A998-A04E-B59F-B58D39EEF454}"/>
              </a:ext>
            </a:extLst>
          </p:cNvPr>
          <p:cNvSpPr/>
          <p:nvPr/>
        </p:nvSpPr>
        <p:spPr>
          <a:xfrm>
            <a:off x="9640676" y="1765877"/>
            <a:ext cx="1354063" cy="573043"/>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End-of-life</a:t>
            </a:r>
          </a:p>
          <a:p>
            <a:pPr algn="ctr"/>
            <a:r>
              <a:rPr lang="en-US" sz="1400" dirty="0">
                <a:solidFill>
                  <a:schemeClr val="tx1"/>
                </a:solidFill>
              </a:rPr>
              <a:t>management</a:t>
            </a:r>
          </a:p>
        </p:txBody>
      </p:sp>
      <p:grpSp>
        <p:nvGrpSpPr>
          <p:cNvPr id="157" name="Groupe 156">
            <a:extLst>
              <a:ext uri="{FF2B5EF4-FFF2-40B4-BE49-F238E27FC236}">
                <a16:creationId xmlns:a16="http://schemas.microsoft.com/office/drawing/2014/main" id="{9431CFE7-99CE-C267-9DFA-18652EE50A38}"/>
              </a:ext>
            </a:extLst>
          </p:cNvPr>
          <p:cNvGrpSpPr/>
          <p:nvPr/>
        </p:nvGrpSpPr>
        <p:grpSpPr>
          <a:xfrm>
            <a:off x="8565804" y="2565086"/>
            <a:ext cx="779783" cy="823925"/>
            <a:chOff x="9438658" y="2567285"/>
            <a:chExt cx="779783" cy="823925"/>
          </a:xfrm>
        </p:grpSpPr>
        <p:pic>
          <p:nvPicPr>
            <p:cNvPr id="88" name="Graphique 87" descr="Outils contour">
              <a:extLst>
                <a:ext uri="{FF2B5EF4-FFF2-40B4-BE49-F238E27FC236}">
                  <a16:creationId xmlns:a16="http://schemas.microsoft.com/office/drawing/2014/main" id="{00A488EB-10B5-C304-5F54-2894FA9931C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582486" y="2567285"/>
              <a:ext cx="496692" cy="496692"/>
            </a:xfrm>
            <a:prstGeom prst="rect">
              <a:avLst/>
            </a:prstGeom>
          </p:spPr>
        </p:pic>
        <p:sp>
          <p:nvSpPr>
            <p:cNvPr id="155" name="Rectangle : coins arrondis 154">
              <a:extLst>
                <a:ext uri="{FF2B5EF4-FFF2-40B4-BE49-F238E27FC236}">
                  <a16:creationId xmlns:a16="http://schemas.microsoft.com/office/drawing/2014/main" id="{66E34B26-325E-796B-08F1-64B39AA0756A}"/>
                </a:ext>
              </a:extLst>
            </p:cNvPr>
            <p:cNvSpPr/>
            <p:nvPr/>
          </p:nvSpPr>
          <p:spPr>
            <a:xfrm>
              <a:off x="9438658" y="3111213"/>
              <a:ext cx="77978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Reuse</a:t>
              </a:r>
            </a:p>
          </p:txBody>
        </p:sp>
      </p:grpSp>
      <p:grpSp>
        <p:nvGrpSpPr>
          <p:cNvPr id="158" name="Groupe 157">
            <a:extLst>
              <a:ext uri="{FF2B5EF4-FFF2-40B4-BE49-F238E27FC236}">
                <a16:creationId xmlns:a16="http://schemas.microsoft.com/office/drawing/2014/main" id="{60A02B21-6A84-3708-DE7B-B4FFD61A8CB1}"/>
              </a:ext>
            </a:extLst>
          </p:cNvPr>
          <p:cNvGrpSpPr/>
          <p:nvPr/>
        </p:nvGrpSpPr>
        <p:grpSpPr>
          <a:xfrm>
            <a:off x="7563734" y="3367121"/>
            <a:ext cx="847215" cy="780429"/>
            <a:chOff x="9417572" y="3618428"/>
            <a:chExt cx="847215" cy="780429"/>
          </a:xfrm>
        </p:grpSpPr>
        <p:pic>
          <p:nvPicPr>
            <p:cNvPr id="102" name="Graphique 101" descr="Recyclage contour">
              <a:extLst>
                <a:ext uri="{FF2B5EF4-FFF2-40B4-BE49-F238E27FC236}">
                  <a16:creationId xmlns:a16="http://schemas.microsoft.com/office/drawing/2014/main" id="{3CA34234-214D-7774-CB4D-F5AD2F0BCDF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9580203" y="3618428"/>
              <a:ext cx="496692" cy="496692"/>
            </a:xfrm>
            <a:prstGeom prst="rect">
              <a:avLst/>
            </a:prstGeom>
          </p:spPr>
        </p:pic>
        <p:sp>
          <p:nvSpPr>
            <p:cNvPr id="156" name="Rectangle : coins arrondis 155">
              <a:extLst>
                <a:ext uri="{FF2B5EF4-FFF2-40B4-BE49-F238E27FC236}">
                  <a16:creationId xmlns:a16="http://schemas.microsoft.com/office/drawing/2014/main" id="{30C91153-239C-E1AC-C181-2B7E023438E9}"/>
                </a:ext>
              </a:extLst>
            </p:cNvPr>
            <p:cNvSpPr/>
            <p:nvPr/>
          </p:nvSpPr>
          <p:spPr>
            <a:xfrm>
              <a:off x="9417572" y="4118860"/>
              <a:ext cx="847215"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400" dirty="0">
                  <a:solidFill>
                    <a:schemeClr val="tx1"/>
                  </a:solidFill>
                </a:rPr>
                <a:t>Recycle</a:t>
              </a:r>
              <a:endParaRPr lang="en-US" sz="1400" dirty="0">
                <a:solidFill>
                  <a:schemeClr val="tx1"/>
                </a:solidFill>
              </a:endParaRPr>
            </a:p>
          </p:txBody>
        </p:sp>
      </p:grpSp>
      <p:cxnSp>
        <p:nvCxnSpPr>
          <p:cNvPr id="167" name="Connecteur droit 166">
            <a:extLst>
              <a:ext uri="{FF2B5EF4-FFF2-40B4-BE49-F238E27FC236}">
                <a16:creationId xmlns:a16="http://schemas.microsoft.com/office/drawing/2014/main" id="{02BCC74E-96C9-090B-0D50-0D21F2785D3D}"/>
              </a:ext>
            </a:extLst>
          </p:cNvPr>
          <p:cNvCxnSpPr>
            <a:cxnSpLocks/>
            <a:stCxn id="111" idx="3"/>
            <a:endCxn id="112" idx="1"/>
          </p:cNvCxnSpPr>
          <p:nvPr/>
        </p:nvCxnSpPr>
        <p:spPr>
          <a:xfrm>
            <a:off x="6942629" y="2200203"/>
            <a:ext cx="842263" cy="924"/>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Connecteur droit 169">
            <a:extLst>
              <a:ext uri="{FF2B5EF4-FFF2-40B4-BE49-F238E27FC236}">
                <a16:creationId xmlns:a16="http://schemas.microsoft.com/office/drawing/2014/main" id="{37E379D9-92E1-99E0-A66C-A0FB1C5EF457}"/>
              </a:ext>
            </a:extLst>
          </p:cNvPr>
          <p:cNvCxnSpPr>
            <a:cxnSpLocks/>
            <a:stCxn id="112" idx="3"/>
          </p:cNvCxnSpPr>
          <p:nvPr/>
        </p:nvCxnSpPr>
        <p:spPr>
          <a:xfrm>
            <a:off x="8457119" y="2201127"/>
            <a:ext cx="1183557" cy="870"/>
          </a:xfrm>
          <a:prstGeom prst="line">
            <a:avLst/>
          </a:prstGeom>
          <a:ln w="28575">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Connecteur droit 172">
            <a:extLst>
              <a:ext uri="{FF2B5EF4-FFF2-40B4-BE49-F238E27FC236}">
                <a16:creationId xmlns:a16="http://schemas.microsoft.com/office/drawing/2014/main" id="{E024DDCD-3558-0941-941A-358EFEB71768}"/>
              </a:ext>
            </a:extLst>
          </p:cNvPr>
          <p:cNvCxnSpPr>
            <a:cxnSpLocks/>
          </p:cNvCxnSpPr>
          <p:nvPr/>
        </p:nvCxnSpPr>
        <p:spPr>
          <a:xfrm>
            <a:off x="10835108" y="2349856"/>
            <a:ext cx="0" cy="572630"/>
          </a:xfrm>
          <a:prstGeom prst="line">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Connecteur : en angle 176">
            <a:extLst>
              <a:ext uri="{FF2B5EF4-FFF2-40B4-BE49-F238E27FC236}">
                <a16:creationId xmlns:a16="http://schemas.microsoft.com/office/drawing/2014/main" id="{D022B37D-3197-359D-FCE7-B1196A38E214}"/>
              </a:ext>
            </a:extLst>
          </p:cNvPr>
          <p:cNvCxnSpPr>
            <a:cxnSpLocks/>
            <a:endCxn id="156" idx="3"/>
          </p:cNvCxnSpPr>
          <p:nvPr/>
        </p:nvCxnSpPr>
        <p:spPr>
          <a:xfrm rot="5400000">
            <a:off x="8395611" y="2353014"/>
            <a:ext cx="1669877" cy="1639199"/>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Connecteur : en angle 181">
            <a:extLst>
              <a:ext uri="{FF2B5EF4-FFF2-40B4-BE49-F238E27FC236}">
                <a16:creationId xmlns:a16="http://schemas.microsoft.com/office/drawing/2014/main" id="{14C56E33-0203-A81E-ACDC-9AD475BF0713}"/>
              </a:ext>
            </a:extLst>
          </p:cNvPr>
          <p:cNvCxnSpPr>
            <a:cxnSpLocks/>
            <a:endCxn id="155" idx="3"/>
          </p:cNvCxnSpPr>
          <p:nvPr/>
        </p:nvCxnSpPr>
        <p:spPr>
          <a:xfrm rot="5400000">
            <a:off x="9115495" y="2579951"/>
            <a:ext cx="899155" cy="438969"/>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5" name="Connecteur : en angle 184">
            <a:extLst>
              <a:ext uri="{FF2B5EF4-FFF2-40B4-BE49-F238E27FC236}">
                <a16:creationId xmlns:a16="http://schemas.microsoft.com/office/drawing/2014/main" id="{0C6518B9-A46A-03B7-7589-BA9D46B04622}"/>
              </a:ext>
            </a:extLst>
          </p:cNvPr>
          <p:cNvCxnSpPr>
            <a:cxnSpLocks/>
            <a:stCxn id="155" idx="1"/>
            <a:endCxn id="112" idx="2"/>
          </p:cNvCxnSpPr>
          <p:nvPr/>
        </p:nvCxnSpPr>
        <p:spPr>
          <a:xfrm rot="10800000">
            <a:off x="8121006" y="2341125"/>
            <a:ext cx="444798" cy="907888"/>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98" name="Flèche : double flèche horizontale 197">
            <a:extLst>
              <a:ext uri="{FF2B5EF4-FFF2-40B4-BE49-F238E27FC236}">
                <a16:creationId xmlns:a16="http://schemas.microsoft.com/office/drawing/2014/main" id="{38F9F9BD-4052-D9E6-2C66-84FCE5BFCA1C}"/>
              </a:ext>
            </a:extLst>
          </p:cNvPr>
          <p:cNvSpPr/>
          <p:nvPr/>
        </p:nvSpPr>
        <p:spPr>
          <a:xfrm>
            <a:off x="494751" y="5502707"/>
            <a:ext cx="11100203"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grave</a:t>
            </a:r>
          </a:p>
        </p:txBody>
      </p:sp>
      <p:grpSp>
        <p:nvGrpSpPr>
          <p:cNvPr id="201" name="Groupe 200">
            <a:extLst>
              <a:ext uri="{FF2B5EF4-FFF2-40B4-BE49-F238E27FC236}">
                <a16:creationId xmlns:a16="http://schemas.microsoft.com/office/drawing/2014/main" id="{8BB9A813-9946-F0D7-BE8A-5E01EAA22795}"/>
              </a:ext>
            </a:extLst>
          </p:cNvPr>
          <p:cNvGrpSpPr/>
          <p:nvPr/>
        </p:nvGrpSpPr>
        <p:grpSpPr>
          <a:xfrm>
            <a:off x="10498613" y="2922486"/>
            <a:ext cx="1096341" cy="1257651"/>
            <a:chOff x="10612913" y="3127739"/>
            <a:chExt cx="1096341" cy="1257651"/>
          </a:xfrm>
        </p:grpSpPr>
        <p:grpSp>
          <p:nvGrpSpPr>
            <p:cNvPr id="154" name="Groupe 153">
              <a:extLst>
                <a:ext uri="{FF2B5EF4-FFF2-40B4-BE49-F238E27FC236}">
                  <a16:creationId xmlns:a16="http://schemas.microsoft.com/office/drawing/2014/main" id="{D1BBB25A-C5CF-4D64-EB4D-3861DFE0C12D}"/>
                </a:ext>
              </a:extLst>
            </p:cNvPr>
            <p:cNvGrpSpPr/>
            <p:nvPr/>
          </p:nvGrpSpPr>
          <p:grpSpPr>
            <a:xfrm>
              <a:off x="10612913" y="3127739"/>
              <a:ext cx="1096341" cy="1257651"/>
              <a:chOff x="10173789" y="4021392"/>
              <a:chExt cx="1096341" cy="1257651"/>
            </a:xfrm>
          </p:grpSpPr>
          <p:sp>
            <p:nvSpPr>
              <p:cNvPr id="148" name="Rectangle : coins arrondis 147">
                <a:extLst>
                  <a:ext uri="{FF2B5EF4-FFF2-40B4-BE49-F238E27FC236}">
                    <a16:creationId xmlns:a16="http://schemas.microsoft.com/office/drawing/2014/main" id="{6F3B15C4-53D1-67F5-7F3D-6671AEA01FB1}"/>
                  </a:ext>
                </a:extLst>
              </p:cNvPr>
              <p:cNvSpPr/>
              <p:nvPr/>
            </p:nvSpPr>
            <p:spPr>
              <a:xfrm>
                <a:off x="10264788" y="4793050"/>
                <a:ext cx="1005342" cy="485993"/>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Combust</a:t>
                </a:r>
              </a:p>
              <a:p>
                <a:pPr algn="ctr"/>
                <a:r>
                  <a:rPr lang="en-US" sz="1400" dirty="0">
                    <a:solidFill>
                      <a:schemeClr val="tx1"/>
                    </a:solidFill>
                  </a:rPr>
                  <a:t>Landfill</a:t>
                </a:r>
              </a:p>
            </p:txBody>
          </p:sp>
          <p:pic>
            <p:nvPicPr>
              <p:cNvPr id="151" name="Graphique 150" descr="Bulldozer contour">
                <a:extLst>
                  <a:ext uri="{FF2B5EF4-FFF2-40B4-BE49-F238E27FC236}">
                    <a16:creationId xmlns:a16="http://schemas.microsoft.com/office/drawing/2014/main" id="{977DB755-98F8-1ACB-9FF9-61657AB0629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84136" y="4359699"/>
                <a:ext cx="485993" cy="485993"/>
              </a:xfrm>
              <a:prstGeom prst="rect">
                <a:avLst/>
              </a:prstGeom>
            </p:spPr>
          </p:pic>
          <p:pic>
            <p:nvPicPr>
              <p:cNvPr id="153" name="Graphique 152" descr="Dépôt d’ordures interdit contour">
                <a:extLst>
                  <a:ext uri="{FF2B5EF4-FFF2-40B4-BE49-F238E27FC236}">
                    <a16:creationId xmlns:a16="http://schemas.microsoft.com/office/drawing/2014/main" id="{9E3A26F4-5236-75C2-529A-7E9569601621}"/>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flipH="1">
                <a:off x="10173789" y="4021392"/>
                <a:ext cx="714622" cy="714622"/>
              </a:xfrm>
              <a:prstGeom prst="rect">
                <a:avLst/>
              </a:prstGeom>
            </p:spPr>
          </p:pic>
        </p:grpSp>
        <p:pic>
          <p:nvPicPr>
            <p:cNvPr id="200" name="Graphique 199" descr="Feu contour">
              <a:extLst>
                <a:ext uri="{FF2B5EF4-FFF2-40B4-BE49-F238E27FC236}">
                  <a16:creationId xmlns:a16="http://schemas.microsoft.com/office/drawing/2014/main" id="{38E27BFB-9088-D9B0-F433-72D765A69278}"/>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1129564" y="3161962"/>
              <a:ext cx="294293" cy="294293"/>
            </a:xfrm>
            <a:prstGeom prst="rect">
              <a:avLst/>
            </a:prstGeom>
          </p:spPr>
        </p:pic>
      </p:grpSp>
      <p:cxnSp>
        <p:nvCxnSpPr>
          <p:cNvPr id="204" name="Connecteur : en angle 203">
            <a:extLst>
              <a:ext uri="{FF2B5EF4-FFF2-40B4-BE49-F238E27FC236}">
                <a16:creationId xmlns:a16="http://schemas.microsoft.com/office/drawing/2014/main" id="{B43366FE-2755-6095-4D40-F9F8B7CE81DA}"/>
              </a:ext>
            </a:extLst>
          </p:cNvPr>
          <p:cNvCxnSpPr>
            <a:cxnSpLocks/>
            <a:stCxn id="149" idx="2"/>
            <a:endCxn id="113" idx="3"/>
          </p:cNvCxnSpPr>
          <p:nvPr/>
        </p:nvCxnSpPr>
        <p:spPr>
          <a:xfrm rot="5400000">
            <a:off x="7457004" y="1990128"/>
            <a:ext cx="2511912" cy="3209496"/>
          </a:xfrm>
          <a:prstGeom prst="bentConnector2">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6" name="Groupe 215">
            <a:extLst>
              <a:ext uri="{FF2B5EF4-FFF2-40B4-BE49-F238E27FC236}">
                <a16:creationId xmlns:a16="http://schemas.microsoft.com/office/drawing/2014/main" id="{7076F43E-CF3F-1B24-4FAB-72599850497E}"/>
              </a:ext>
            </a:extLst>
          </p:cNvPr>
          <p:cNvGrpSpPr/>
          <p:nvPr/>
        </p:nvGrpSpPr>
        <p:grpSpPr>
          <a:xfrm>
            <a:off x="5428649" y="4193858"/>
            <a:ext cx="1679563" cy="796972"/>
            <a:chOff x="5428649" y="4270058"/>
            <a:chExt cx="1679563" cy="796972"/>
          </a:xfrm>
        </p:grpSpPr>
        <p:sp>
          <p:nvSpPr>
            <p:cNvPr id="113" name="Rectangle : coins arrondis 112">
              <a:extLst>
                <a:ext uri="{FF2B5EF4-FFF2-40B4-BE49-F238E27FC236}">
                  <a16:creationId xmlns:a16="http://schemas.microsoft.com/office/drawing/2014/main" id="{49B74FC8-CBC5-1313-0442-6D97F2F8E131}"/>
                </a:ext>
              </a:extLst>
            </p:cNvPr>
            <p:cNvSpPr/>
            <p:nvPr/>
          </p:nvSpPr>
          <p:spPr>
            <a:xfrm>
              <a:off x="5428649" y="4787033"/>
              <a:ext cx="1679563" cy="279997"/>
            </a:xfrm>
            <a:prstGeom prst="round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sz="1400" dirty="0">
                  <a:solidFill>
                    <a:schemeClr val="tx1"/>
                  </a:solidFill>
                </a:rPr>
                <a:t>Ecological loop</a:t>
              </a:r>
            </a:p>
          </p:txBody>
        </p:sp>
        <p:pic>
          <p:nvPicPr>
            <p:cNvPr id="208" name="Graphique 207" descr="Durabilité contour">
              <a:extLst>
                <a:ext uri="{FF2B5EF4-FFF2-40B4-BE49-F238E27FC236}">
                  <a16:creationId xmlns:a16="http://schemas.microsoft.com/office/drawing/2014/main" id="{23D10ADA-5870-A37D-2260-0B2B6B8887F1}"/>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6029283" y="4270058"/>
              <a:ext cx="478293" cy="478293"/>
            </a:xfrm>
            <a:prstGeom prst="rect">
              <a:avLst/>
            </a:prstGeom>
          </p:spPr>
        </p:pic>
      </p:grpSp>
      <p:cxnSp>
        <p:nvCxnSpPr>
          <p:cNvPr id="213" name="Connecteur : en angle 212">
            <a:extLst>
              <a:ext uri="{FF2B5EF4-FFF2-40B4-BE49-F238E27FC236}">
                <a16:creationId xmlns:a16="http://schemas.microsoft.com/office/drawing/2014/main" id="{16DF5268-0469-2918-36D9-CBB46B782D58}"/>
              </a:ext>
            </a:extLst>
          </p:cNvPr>
          <p:cNvCxnSpPr>
            <a:cxnSpLocks/>
            <a:stCxn id="113" idx="1"/>
            <a:endCxn id="46" idx="2"/>
          </p:cNvCxnSpPr>
          <p:nvPr/>
        </p:nvCxnSpPr>
        <p:spPr>
          <a:xfrm rot="10800000">
            <a:off x="1334533" y="2341996"/>
            <a:ext cx="4094116" cy="2508837"/>
          </a:xfrm>
          <a:prstGeom prst="bent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17" name="Flèche : double flèche horizontale 216">
            <a:extLst>
              <a:ext uri="{FF2B5EF4-FFF2-40B4-BE49-F238E27FC236}">
                <a16:creationId xmlns:a16="http://schemas.microsoft.com/office/drawing/2014/main" id="{B0219B6F-E9E1-7330-EE63-D2FCF716AEBD}"/>
              </a:ext>
            </a:extLst>
          </p:cNvPr>
          <p:cNvSpPr/>
          <p:nvPr/>
        </p:nvSpPr>
        <p:spPr>
          <a:xfrm>
            <a:off x="491883" y="5008272"/>
            <a:ext cx="9825825" cy="412221"/>
          </a:xfrm>
          <a:prstGeom prst="leftRight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Cradle to cradle</a:t>
            </a:r>
          </a:p>
        </p:txBody>
      </p:sp>
      <p:grpSp>
        <p:nvGrpSpPr>
          <p:cNvPr id="41" name="Groupe 40">
            <a:extLst>
              <a:ext uri="{FF2B5EF4-FFF2-40B4-BE49-F238E27FC236}">
                <a16:creationId xmlns:a16="http://schemas.microsoft.com/office/drawing/2014/main" id="{4B3AEB18-81F0-2E31-4073-7BDCEEE839A7}"/>
              </a:ext>
            </a:extLst>
          </p:cNvPr>
          <p:cNvGrpSpPr/>
          <p:nvPr/>
        </p:nvGrpSpPr>
        <p:grpSpPr>
          <a:xfrm>
            <a:off x="831236" y="407920"/>
            <a:ext cx="9969437" cy="1253819"/>
            <a:chOff x="831236" y="407920"/>
            <a:chExt cx="9969437" cy="1253819"/>
          </a:xfrm>
        </p:grpSpPr>
        <p:grpSp>
          <p:nvGrpSpPr>
            <p:cNvPr id="35" name="Groupe 34">
              <a:extLst>
                <a:ext uri="{FF2B5EF4-FFF2-40B4-BE49-F238E27FC236}">
                  <a16:creationId xmlns:a16="http://schemas.microsoft.com/office/drawing/2014/main" id="{1CA73DD2-0B95-AA2F-1D6B-DB05EA8FFEBB}"/>
                </a:ext>
              </a:extLst>
            </p:cNvPr>
            <p:cNvGrpSpPr/>
            <p:nvPr/>
          </p:nvGrpSpPr>
          <p:grpSpPr>
            <a:xfrm>
              <a:off x="831236" y="407920"/>
              <a:ext cx="1006591" cy="631622"/>
              <a:chOff x="831236" y="407920"/>
              <a:chExt cx="1006591" cy="631622"/>
            </a:xfrm>
          </p:grpSpPr>
          <p:cxnSp>
            <p:nvCxnSpPr>
              <p:cNvPr id="15" name="Connecteur droit 14">
                <a:extLst>
                  <a:ext uri="{FF2B5EF4-FFF2-40B4-BE49-F238E27FC236}">
                    <a16:creationId xmlns:a16="http://schemas.microsoft.com/office/drawing/2014/main" id="{533D26C2-3AB2-EF9B-4203-3111F4558515}"/>
                  </a:ext>
                </a:extLst>
              </p:cNvPr>
              <p:cNvCxnSpPr>
                <a:cxnSpLocks/>
              </p:cNvCxnSpPr>
              <p:nvPr/>
            </p:nvCxnSpPr>
            <p:spPr>
              <a:xfrm>
                <a:off x="1334532" y="644920"/>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 coins arrondis 17">
                <a:extLst>
                  <a:ext uri="{FF2B5EF4-FFF2-40B4-BE49-F238E27FC236}">
                    <a16:creationId xmlns:a16="http://schemas.microsoft.com/office/drawing/2014/main" id="{DD6B4A99-75E1-4EDE-41C7-B75A9C1C69ED}"/>
                  </a:ext>
                </a:extLst>
              </p:cNvPr>
              <p:cNvSpPr/>
              <p:nvPr/>
            </p:nvSpPr>
            <p:spPr>
              <a:xfrm>
                <a:off x="831236" y="407920"/>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7" name="Groupe 36">
              <a:extLst>
                <a:ext uri="{FF2B5EF4-FFF2-40B4-BE49-F238E27FC236}">
                  <a16:creationId xmlns:a16="http://schemas.microsoft.com/office/drawing/2014/main" id="{6ED25968-BC54-5841-8E59-C6CDA1DBD632}"/>
                </a:ext>
              </a:extLst>
            </p:cNvPr>
            <p:cNvGrpSpPr/>
            <p:nvPr/>
          </p:nvGrpSpPr>
          <p:grpSpPr>
            <a:xfrm>
              <a:off x="3093864" y="415022"/>
              <a:ext cx="1006591" cy="604098"/>
              <a:chOff x="3093864" y="415022"/>
              <a:chExt cx="1006591" cy="604098"/>
            </a:xfrm>
          </p:grpSpPr>
          <p:cxnSp>
            <p:nvCxnSpPr>
              <p:cNvPr id="21" name="Connecteur droit 20">
                <a:extLst>
                  <a:ext uri="{FF2B5EF4-FFF2-40B4-BE49-F238E27FC236}">
                    <a16:creationId xmlns:a16="http://schemas.microsoft.com/office/drawing/2014/main" id="{9D10F109-18EE-4E99-0C6F-49DEE0498BA9}"/>
                  </a:ext>
                </a:extLst>
              </p:cNvPr>
              <p:cNvCxnSpPr>
                <a:cxnSpLocks/>
              </p:cNvCxnSpPr>
              <p:nvPr/>
            </p:nvCxnSpPr>
            <p:spPr>
              <a:xfrm>
                <a:off x="3597160" y="652022"/>
                <a:ext cx="3593" cy="367098"/>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 coins arrondis 21">
                <a:extLst>
                  <a:ext uri="{FF2B5EF4-FFF2-40B4-BE49-F238E27FC236}">
                    <a16:creationId xmlns:a16="http://schemas.microsoft.com/office/drawing/2014/main" id="{285E7C26-94AF-15FF-B4FE-7DFC34FF75C7}"/>
                  </a:ext>
                </a:extLst>
              </p:cNvPr>
              <p:cNvSpPr/>
              <p:nvPr/>
            </p:nvSpPr>
            <p:spPr>
              <a:xfrm>
                <a:off x="3093864" y="415022"/>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8" name="Groupe 37">
              <a:extLst>
                <a:ext uri="{FF2B5EF4-FFF2-40B4-BE49-F238E27FC236}">
                  <a16:creationId xmlns:a16="http://schemas.microsoft.com/office/drawing/2014/main" id="{6691BAA0-DF7B-51B9-CA48-C7B740186708}"/>
                </a:ext>
              </a:extLst>
            </p:cNvPr>
            <p:cNvGrpSpPr/>
            <p:nvPr/>
          </p:nvGrpSpPr>
          <p:grpSpPr>
            <a:xfrm>
              <a:off x="5592704" y="413755"/>
              <a:ext cx="1006591" cy="631622"/>
              <a:chOff x="5592704" y="413755"/>
              <a:chExt cx="1006591" cy="631622"/>
            </a:xfrm>
          </p:grpSpPr>
          <p:cxnSp>
            <p:nvCxnSpPr>
              <p:cNvPr id="26" name="Connecteur droit 25">
                <a:extLst>
                  <a:ext uri="{FF2B5EF4-FFF2-40B4-BE49-F238E27FC236}">
                    <a16:creationId xmlns:a16="http://schemas.microsoft.com/office/drawing/2014/main" id="{B6BA33E2-4D58-DFAE-1A17-F9F71ECEFF04}"/>
                  </a:ext>
                </a:extLst>
              </p:cNvPr>
              <p:cNvCxnSpPr>
                <a:cxnSpLocks/>
              </p:cNvCxnSpPr>
              <p:nvPr/>
            </p:nvCxnSpPr>
            <p:spPr>
              <a:xfrm>
                <a:off x="6096000" y="650755"/>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Rectangle : coins arrondis 26">
                <a:extLst>
                  <a:ext uri="{FF2B5EF4-FFF2-40B4-BE49-F238E27FC236}">
                    <a16:creationId xmlns:a16="http://schemas.microsoft.com/office/drawing/2014/main" id="{FA1DCBE5-3CE9-DCD3-CB64-0B30406503CF}"/>
                  </a:ext>
                </a:extLst>
              </p:cNvPr>
              <p:cNvSpPr/>
              <p:nvPr/>
            </p:nvSpPr>
            <p:spPr>
              <a:xfrm>
                <a:off x="5592704" y="413755"/>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39" name="Groupe 38">
              <a:extLst>
                <a:ext uri="{FF2B5EF4-FFF2-40B4-BE49-F238E27FC236}">
                  <a16:creationId xmlns:a16="http://schemas.microsoft.com/office/drawing/2014/main" id="{4DF7386D-7F2A-0C7F-1D87-44B13F234C6C}"/>
                </a:ext>
              </a:extLst>
            </p:cNvPr>
            <p:cNvGrpSpPr/>
            <p:nvPr/>
          </p:nvGrpSpPr>
          <p:grpSpPr>
            <a:xfrm>
              <a:off x="7544574" y="407920"/>
              <a:ext cx="1006591" cy="631622"/>
              <a:chOff x="7544574" y="407920"/>
              <a:chExt cx="1006591" cy="631622"/>
            </a:xfrm>
          </p:grpSpPr>
          <p:cxnSp>
            <p:nvCxnSpPr>
              <p:cNvPr id="28" name="Connecteur droit 27">
                <a:extLst>
                  <a:ext uri="{FF2B5EF4-FFF2-40B4-BE49-F238E27FC236}">
                    <a16:creationId xmlns:a16="http://schemas.microsoft.com/office/drawing/2014/main" id="{99C2CCA3-9253-2BB3-EABB-B1BABE82653B}"/>
                  </a:ext>
                </a:extLst>
              </p:cNvPr>
              <p:cNvCxnSpPr>
                <a:cxnSpLocks/>
              </p:cNvCxnSpPr>
              <p:nvPr/>
            </p:nvCxnSpPr>
            <p:spPr>
              <a:xfrm>
                <a:off x="8047870" y="644920"/>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2ACAD2B4-C9DD-E35E-95B7-294C4E5185A6}"/>
                  </a:ext>
                </a:extLst>
              </p:cNvPr>
              <p:cNvSpPr/>
              <p:nvPr/>
            </p:nvSpPr>
            <p:spPr>
              <a:xfrm>
                <a:off x="7544574" y="407920"/>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nvGrpSpPr>
            <p:cNvPr id="40" name="Groupe 39">
              <a:extLst>
                <a:ext uri="{FF2B5EF4-FFF2-40B4-BE49-F238E27FC236}">
                  <a16:creationId xmlns:a16="http://schemas.microsoft.com/office/drawing/2014/main" id="{DF06B86F-46FF-CCF8-7FC6-C94F0D3351A3}"/>
                </a:ext>
              </a:extLst>
            </p:cNvPr>
            <p:cNvGrpSpPr/>
            <p:nvPr/>
          </p:nvGrpSpPr>
          <p:grpSpPr>
            <a:xfrm>
              <a:off x="9794082" y="1030117"/>
              <a:ext cx="1006591" cy="631622"/>
              <a:chOff x="9794082" y="1030117"/>
              <a:chExt cx="1006591" cy="631622"/>
            </a:xfrm>
          </p:grpSpPr>
          <p:cxnSp>
            <p:nvCxnSpPr>
              <p:cNvPr id="31" name="Connecteur droit 30">
                <a:extLst>
                  <a:ext uri="{FF2B5EF4-FFF2-40B4-BE49-F238E27FC236}">
                    <a16:creationId xmlns:a16="http://schemas.microsoft.com/office/drawing/2014/main" id="{D542C490-2D2C-3844-1F0F-0EC27E6BB6C8}"/>
                  </a:ext>
                </a:extLst>
              </p:cNvPr>
              <p:cNvCxnSpPr>
                <a:cxnSpLocks/>
              </p:cNvCxnSpPr>
              <p:nvPr/>
            </p:nvCxnSpPr>
            <p:spPr>
              <a:xfrm>
                <a:off x="10297378" y="1267117"/>
                <a:ext cx="0" cy="394622"/>
              </a:xfrm>
              <a:prstGeom prst="line">
                <a:avLst/>
              </a:prstGeom>
              <a:ln w="28575">
                <a:solidFill>
                  <a:schemeClr val="accent3"/>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Rectangle : coins arrondis 32">
                <a:extLst>
                  <a:ext uri="{FF2B5EF4-FFF2-40B4-BE49-F238E27FC236}">
                    <a16:creationId xmlns:a16="http://schemas.microsoft.com/office/drawing/2014/main" id="{2EDE70C1-9C53-CD6A-0162-A77A540C668B}"/>
                  </a:ext>
                </a:extLst>
              </p:cNvPr>
              <p:cNvSpPr/>
              <p:nvPr/>
            </p:nvSpPr>
            <p:spPr>
              <a:xfrm>
                <a:off x="9794082" y="1030117"/>
                <a:ext cx="1006591" cy="231434"/>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fr-FR" sz="1000" dirty="0">
                    <a:solidFill>
                      <a:schemeClr val="tx1"/>
                    </a:solidFill>
                  </a:rPr>
                  <a:t>Inputs/outputs</a:t>
                </a:r>
                <a:endParaRPr lang="en-US" sz="1000" dirty="0">
                  <a:solidFill>
                    <a:schemeClr val="tx1"/>
                  </a:solidFill>
                </a:endParaRPr>
              </a:p>
            </p:txBody>
          </p:sp>
        </p:grpSp>
      </p:grpSp>
    </p:spTree>
    <p:extLst>
      <p:ext uri="{BB962C8B-B14F-4D97-AF65-F5344CB8AC3E}">
        <p14:creationId xmlns:p14="http://schemas.microsoft.com/office/powerpoint/2010/main" val="115614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F6F28D-CD0E-4935-89B7-B55D227C32E2}"/>
              </a:ext>
            </a:extLst>
          </p:cNvPr>
          <p:cNvSpPr>
            <a:spLocks noGrp="1"/>
          </p:cNvSpPr>
          <p:nvPr>
            <p:ph type="title"/>
          </p:nvPr>
        </p:nvSpPr>
        <p:spPr/>
        <p:txBody>
          <a:bodyPr/>
          <a:lstStyle/>
          <a:p>
            <a:r>
              <a:rPr lang="fr-FR" dirty="0" err="1"/>
              <a:t>Ecosphere</a:t>
            </a:r>
            <a:r>
              <a:rPr lang="fr-FR" dirty="0"/>
              <a:t>/</a:t>
            </a:r>
            <a:r>
              <a:rPr lang="fr-FR" dirty="0" err="1"/>
              <a:t>Technosphere</a:t>
            </a:r>
            <a:r>
              <a:rPr lang="fr-FR" dirty="0"/>
              <a:t> </a:t>
            </a:r>
            <a:r>
              <a:rPr lang="fr-FR" dirty="0" err="1"/>
              <a:t>Foreground</a:t>
            </a:r>
            <a:r>
              <a:rPr lang="fr-FR" dirty="0"/>
              <a:t>/Background</a:t>
            </a:r>
            <a:endParaRPr lang="en-US" dirty="0"/>
          </a:p>
        </p:txBody>
      </p:sp>
      <p:sp>
        <p:nvSpPr>
          <p:cNvPr id="4" name="Espace réservé du numéro de diapositive 3">
            <a:extLst>
              <a:ext uri="{FF2B5EF4-FFF2-40B4-BE49-F238E27FC236}">
                <a16:creationId xmlns:a16="http://schemas.microsoft.com/office/drawing/2014/main" id="{DBF46B44-1B9B-4E24-A758-2B3B50F227CD}"/>
              </a:ext>
            </a:extLst>
          </p:cNvPr>
          <p:cNvSpPr>
            <a:spLocks noGrp="1"/>
          </p:cNvSpPr>
          <p:nvPr>
            <p:ph type="sldNum" sz="quarter" idx="12"/>
          </p:nvPr>
        </p:nvSpPr>
        <p:spPr/>
        <p:txBody>
          <a:bodyPr/>
          <a:lstStyle/>
          <a:p>
            <a:fld id="{3F394568-A123-CF43-B37D-0430507FD9CE}" type="slidenum">
              <a:rPr lang="en-US" noProof="0" smtClean="0"/>
              <a:pPr/>
              <a:t>9</a:t>
            </a:fld>
            <a:endParaRPr lang="en-US" noProof="0" dirty="0"/>
          </a:p>
        </p:txBody>
      </p:sp>
      <p:sp>
        <p:nvSpPr>
          <p:cNvPr id="13" name="ZoneTexte 12">
            <a:extLst>
              <a:ext uri="{FF2B5EF4-FFF2-40B4-BE49-F238E27FC236}">
                <a16:creationId xmlns:a16="http://schemas.microsoft.com/office/drawing/2014/main" id="{1572D65F-021C-4DEC-8BFC-1CB730DBBC2C}"/>
              </a:ext>
            </a:extLst>
          </p:cNvPr>
          <p:cNvSpPr txBox="1"/>
          <p:nvPr/>
        </p:nvSpPr>
        <p:spPr>
          <a:xfrm>
            <a:off x="531446" y="1145866"/>
            <a:ext cx="4532010" cy="369332"/>
          </a:xfrm>
          <a:prstGeom prst="rect">
            <a:avLst/>
          </a:prstGeom>
          <a:noFill/>
        </p:spPr>
        <p:txBody>
          <a:bodyPr wrap="none" rtlCol="0">
            <a:spAutoFit/>
          </a:bodyPr>
          <a:lstStyle/>
          <a:p>
            <a:r>
              <a:rPr lang="fr-FR" dirty="0"/>
              <a:t>Example of a PCB </a:t>
            </a:r>
            <a:r>
              <a:rPr lang="fr-FR" dirty="0" err="1"/>
              <a:t>producer</a:t>
            </a:r>
            <a:r>
              <a:rPr lang="fr-FR" dirty="0"/>
              <a:t> and </a:t>
            </a:r>
            <a:r>
              <a:rPr lang="fr-FR" dirty="0" err="1"/>
              <a:t>integrator</a:t>
            </a:r>
            <a:endParaRPr lang="en-US" dirty="0"/>
          </a:p>
        </p:txBody>
      </p:sp>
      <p:pic>
        <p:nvPicPr>
          <p:cNvPr id="15" name="Image 14">
            <a:extLst>
              <a:ext uri="{FF2B5EF4-FFF2-40B4-BE49-F238E27FC236}">
                <a16:creationId xmlns:a16="http://schemas.microsoft.com/office/drawing/2014/main" id="{451590D6-965E-4BDC-B22B-F505DA946C29}"/>
              </a:ext>
            </a:extLst>
          </p:cNvPr>
          <p:cNvPicPr>
            <a:picLocks noChangeAspect="1"/>
          </p:cNvPicPr>
          <p:nvPr/>
        </p:nvPicPr>
        <p:blipFill>
          <a:blip r:embed="rId3"/>
          <a:stretch>
            <a:fillRect/>
          </a:stretch>
        </p:blipFill>
        <p:spPr>
          <a:xfrm>
            <a:off x="531446" y="1515198"/>
            <a:ext cx="11422115" cy="4447940"/>
          </a:xfrm>
          <a:prstGeom prst="rect">
            <a:avLst/>
          </a:prstGeom>
        </p:spPr>
      </p:pic>
      <p:sp>
        <p:nvSpPr>
          <p:cNvPr id="5" name="ZoneTexte 4">
            <a:extLst>
              <a:ext uri="{FF2B5EF4-FFF2-40B4-BE49-F238E27FC236}">
                <a16:creationId xmlns:a16="http://schemas.microsoft.com/office/drawing/2014/main" id="{16B5C70C-6370-4B89-9257-1E9AD8C62AA7}"/>
              </a:ext>
            </a:extLst>
          </p:cNvPr>
          <p:cNvSpPr txBox="1"/>
          <p:nvPr/>
        </p:nvSpPr>
        <p:spPr>
          <a:xfrm>
            <a:off x="9247527" y="4712274"/>
            <a:ext cx="2811692" cy="1615827"/>
          </a:xfrm>
          <a:prstGeom prst="rect">
            <a:avLst/>
          </a:prstGeom>
          <a:noFill/>
        </p:spPr>
        <p:txBody>
          <a:bodyPr wrap="square">
            <a:spAutoFit/>
          </a:bodyPr>
          <a:lstStyle/>
          <a:p>
            <a:r>
              <a:rPr lang="en-US" sz="1100" i="1" dirty="0">
                <a:solidFill>
                  <a:schemeClr val="accent3"/>
                </a:solidFill>
              </a:rPr>
              <a:t>From ESOS, inspired from</a:t>
            </a:r>
          </a:p>
          <a:p>
            <a:endParaRPr lang="en-US" sz="1100" i="1" dirty="0">
              <a:solidFill>
                <a:schemeClr val="accent3"/>
              </a:solidFill>
            </a:endParaRPr>
          </a:p>
          <a:p>
            <a:r>
              <a:rPr lang="en-US" sz="1100" i="1" dirty="0">
                <a:solidFill>
                  <a:schemeClr val="accent3"/>
                </a:solidFill>
              </a:rPr>
              <a:t>JRC-IEA (2010) International Reference Life Cycle Data System (ILCD) Handbook—General guide for Life Cycle Assessment—Detailed guidance. First edition March 2010. Publications Office of the European Union, Luxembourg. Available at http://lct.jrc.ec.europa.eu/</a:t>
            </a:r>
          </a:p>
        </p:txBody>
      </p:sp>
      <p:grpSp>
        <p:nvGrpSpPr>
          <p:cNvPr id="6" name="Groupe 5">
            <a:extLst>
              <a:ext uri="{FF2B5EF4-FFF2-40B4-BE49-F238E27FC236}">
                <a16:creationId xmlns:a16="http://schemas.microsoft.com/office/drawing/2014/main" id="{9601A656-C418-45F3-8E5B-12A9A0FFF6E7}"/>
              </a:ext>
            </a:extLst>
          </p:cNvPr>
          <p:cNvGrpSpPr/>
          <p:nvPr/>
        </p:nvGrpSpPr>
        <p:grpSpPr>
          <a:xfrm>
            <a:off x="1264920" y="2255520"/>
            <a:ext cx="7078980" cy="2545080"/>
            <a:chOff x="1264920" y="2255520"/>
            <a:chExt cx="7078980" cy="2545080"/>
          </a:xfrm>
        </p:grpSpPr>
        <p:sp>
          <p:nvSpPr>
            <p:cNvPr id="3" name="Rectangle 2">
              <a:extLst>
                <a:ext uri="{FF2B5EF4-FFF2-40B4-BE49-F238E27FC236}">
                  <a16:creationId xmlns:a16="http://schemas.microsoft.com/office/drawing/2014/main" id="{3CC975EE-CA0F-4161-987E-F1639069987F}"/>
                </a:ext>
              </a:extLst>
            </p:cNvPr>
            <p:cNvSpPr/>
            <p:nvPr/>
          </p:nvSpPr>
          <p:spPr>
            <a:xfrm>
              <a:off x="1264920" y="2255520"/>
              <a:ext cx="3741420" cy="1226820"/>
            </a:xfrm>
            <a:prstGeom prst="rect">
              <a:avLst/>
            </a:prstGeom>
            <a:solidFill>
              <a:srgbClr val="F6D8AD"/>
            </a:solidFill>
            <a:ln>
              <a:solidFill>
                <a:srgbClr val="F6D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7144F3-8605-4CCE-96BA-66B2378D27B3}"/>
                </a:ext>
              </a:extLst>
            </p:cNvPr>
            <p:cNvSpPr/>
            <p:nvPr/>
          </p:nvSpPr>
          <p:spPr>
            <a:xfrm>
              <a:off x="4662330" y="2422762"/>
              <a:ext cx="3681570" cy="2377838"/>
            </a:xfrm>
            <a:prstGeom prst="rect">
              <a:avLst/>
            </a:prstGeom>
            <a:solidFill>
              <a:srgbClr val="F6D8AD"/>
            </a:solidFill>
            <a:ln>
              <a:solidFill>
                <a:srgbClr val="F6D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2419669"/>
      </p:ext>
    </p:extLst>
  </p:cSld>
  <p:clrMapOvr>
    <a:masterClrMapping/>
  </p:clrMapOvr>
</p:sld>
</file>

<file path=ppt/theme/theme1.xml><?xml version="1.0" encoding="utf-8"?>
<a:theme xmlns:a="http://schemas.openxmlformats.org/drawingml/2006/main" name="Thème Office">
  <a:themeElements>
    <a:clrScheme name="ESOS">
      <a:dk1>
        <a:srgbClr val="000000"/>
      </a:dk1>
      <a:lt1>
        <a:srgbClr val="FFFFFF"/>
      </a:lt1>
      <a:dk2>
        <a:srgbClr val="221927"/>
      </a:dk2>
      <a:lt2>
        <a:srgbClr val="E7E6E6"/>
      </a:lt2>
      <a:accent1>
        <a:srgbClr val="00B050"/>
      </a:accent1>
      <a:accent2>
        <a:srgbClr val="F69F1D"/>
      </a:accent2>
      <a:accent3>
        <a:srgbClr val="5F5E5E"/>
      </a:accent3>
      <a:accent4>
        <a:srgbClr val="E31B11"/>
      </a:accent4>
      <a:accent5>
        <a:srgbClr val="541388"/>
      </a:accent5>
      <a:accent6>
        <a:srgbClr val="00B0F0"/>
      </a:accent6>
      <a:hlink>
        <a:srgbClr val="E31B17"/>
      </a:hlink>
      <a:folHlink>
        <a:srgbClr val="8D1D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6ec70d-a5d0-48a7-bcc1-e3d703062b9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EB6AB0EB36324089AB9A14F8FEE180" ma:contentTypeVersion="11" ma:contentTypeDescription="Crée un document." ma:contentTypeScope="" ma:versionID="0eebc8e729fdf42f5f512f2524a81064">
  <xsd:schema xmlns:xsd="http://www.w3.org/2001/XMLSchema" xmlns:xs="http://www.w3.org/2001/XMLSchema" xmlns:p="http://schemas.microsoft.com/office/2006/metadata/properties" xmlns:ns2="866ec70d-a5d0-48a7-bcc1-e3d703062b9b" targetNamespace="http://schemas.microsoft.com/office/2006/metadata/properties" ma:root="true" ma:fieldsID="f87597b6922aefa8bea7a85566f37ed9" ns2:_="">
    <xsd:import namespace="866ec70d-a5d0-48a7-bcc1-e3d703062b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ec70d-a5d0-48a7-bcc1-e3d703062b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d2051e3f-dc6f-4111-ac46-4a9a8602481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D22E0-B165-4B1B-AEDA-36D7B2E7F365}">
  <ds:schemaRefs>
    <ds:schemaRef ds:uri="http://schemas.microsoft.com/sharepoint/v3/contenttype/forms"/>
  </ds:schemaRefs>
</ds:datastoreItem>
</file>

<file path=customXml/itemProps2.xml><?xml version="1.0" encoding="utf-8"?>
<ds:datastoreItem xmlns:ds="http://schemas.openxmlformats.org/officeDocument/2006/customXml" ds:itemID="{22A18350-8B5F-45B2-98EA-F16C18D97EAB}">
  <ds:schemaRefs>
    <ds:schemaRef ds:uri="http://www.w3.org/XML/1998/namespace"/>
    <ds:schemaRef ds:uri="866ec70d-a5d0-48a7-bcc1-e3d703062b9b"/>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s>
</ds:datastoreItem>
</file>

<file path=customXml/itemProps3.xml><?xml version="1.0" encoding="utf-8"?>
<ds:datastoreItem xmlns:ds="http://schemas.openxmlformats.org/officeDocument/2006/customXml" ds:itemID="{4C15078F-EB83-4EA5-842C-D436CB9246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ec70d-a5d0-48a7-bcc1-e3d703062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10183</TotalTime>
  <Words>4821</Words>
  <Application>Microsoft Office PowerPoint</Application>
  <PresentationFormat>Grand écran</PresentationFormat>
  <Paragraphs>1120</Paragraphs>
  <Slides>75</Slides>
  <Notes>36</Notes>
  <HiddenSlides>2</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75</vt:i4>
      </vt:variant>
    </vt:vector>
  </HeadingPairs>
  <TitlesOfParts>
    <vt:vector size="85" baseType="lpstr">
      <vt:lpstr>Arial</vt:lpstr>
      <vt:lpstr>Biome</vt:lpstr>
      <vt:lpstr>Calibri</vt:lpstr>
      <vt:lpstr>Cambria Math</vt:lpstr>
      <vt:lpstr>Candy Beans</vt:lpstr>
      <vt:lpstr>Palatino</vt:lpstr>
      <vt:lpstr>Söhne</vt:lpstr>
      <vt:lpstr>var(--chakra-fonts-heading)</vt:lpstr>
      <vt:lpstr>Wingdings</vt:lpstr>
      <vt:lpstr>Thème Office</vt:lpstr>
      <vt:lpstr>Life Cycle Analysis in Electronics</vt:lpstr>
      <vt:lpstr>Agenda</vt:lpstr>
      <vt:lpstr>Life cycle</vt:lpstr>
      <vt:lpstr>Life cycle</vt:lpstr>
      <vt:lpstr>Life cycle</vt:lpstr>
      <vt:lpstr>Electronics end-of-life</vt:lpstr>
      <vt:lpstr>2- Life Cycle Inventory</vt:lpstr>
      <vt:lpstr>Life cycle</vt:lpstr>
      <vt:lpstr>Ecosphere/Technosphere Foreground/Background</vt:lpstr>
      <vt:lpstr>Ecosphere/Technosphere Foreground/Background</vt:lpstr>
      <vt:lpstr>Inventory data retrieval</vt:lpstr>
      <vt:lpstr>2 - Life Cycle Inventory</vt:lpstr>
      <vt:lpstr>Mathematical methods for cost computation</vt:lpstr>
      <vt:lpstr>Cost computation</vt:lpstr>
      <vt:lpstr>Sequential computation : an example</vt:lpstr>
      <vt:lpstr>Sequential computation: an example</vt:lpstr>
      <vt:lpstr>Sequential computation : an example</vt:lpstr>
      <vt:lpstr>Sequential computation</vt:lpstr>
      <vt:lpstr>Sequential computation</vt:lpstr>
      <vt:lpstr>Matrix computation</vt:lpstr>
      <vt:lpstr>Matrix computation</vt:lpstr>
      <vt:lpstr>Matrix computation</vt:lpstr>
      <vt:lpstr>Matrix computation</vt:lpstr>
      <vt:lpstr>Matrix computation</vt:lpstr>
      <vt:lpstr>Matrix computation</vt:lpstr>
      <vt:lpstr>Model definition</vt:lpstr>
      <vt:lpstr>Model definition</vt:lpstr>
      <vt:lpstr>Model definition</vt:lpstr>
      <vt:lpstr>Life-Cycle Inventory = produce f</vt:lpstr>
      <vt:lpstr>2 - Life Cycle Inventory</vt:lpstr>
      <vt:lpstr>2 - Life Cycle Inventory</vt:lpstr>
      <vt:lpstr>2 - Life Cycle Inventory</vt:lpstr>
      <vt:lpstr>2 - Life Cycle Inventory</vt:lpstr>
      <vt:lpstr>Data bases = Matrix A</vt:lpstr>
      <vt:lpstr>2 - Life Cycle Inventory</vt:lpstr>
      <vt:lpstr>2 - Life Cycle Inventory</vt:lpstr>
      <vt:lpstr>2 - Life Cycle Inventory</vt:lpstr>
      <vt:lpstr>2 - Life Cycle Inventory</vt:lpstr>
      <vt:lpstr>2 - Life Cycle Inventory</vt:lpstr>
      <vt:lpstr>2 - Life Cycle Inventory</vt:lpstr>
      <vt:lpstr>Agenda</vt:lpstr>
      <vt:lpstr>3- Impact assessment</vt:lpstr>
      <vt:lpstr>Impact assessment = produce g</vt:lpstr>
      <vt:lpstr>Challenges of impact assessment</vt:lpstr>
      <vt:lpstr>EU resources on impact assessment</vt:lpstr>
      <vt:lpstr>EU resources on impact assessment</vt:lpstr>
      <vt:lpstr>EU EF provides matrix B</vt:lpstr>
      <vt:lpstr>EU resources on impact assessment</vt:lpstr>
      <vt:lpstr>16 mid-point impacts, 5 very critical for electronics</vt:lpstr>
      <vt:lpstr>Mid-point to end-point impacts (example)</vt:lpstr>
      <vt:lpstr>16 impacts, 5 very critical for electronics</vt:lpstr>
      <vt:lpstr>16 impacts, 5 very critical for electronics</vt:lpstr>
      <vt:lpstr>Focus on global warming and greenhouse gases emissions</vt:lpstr>
      <vt:lpstr>GHG Emissions objective</vt:lpstr>
      <vt:lpstr>GHG Emissions objective</vt:lpstr>
      <vt:lpstr>GHG Emissions objective</vt:lpstr>
      <vt:lpstr>16 impacts, 5 very critical for electronics</vt:lpstr>
      <vt:lpstr>16 impacts, 5 very critical for electronics</vt:lpstr>
      <vt:lpstr>16 impacts, 5 very critical for electronics</vt:lpstr>
      <vt:lpstr>16 impacts, 5 very critical for electronics</vt:lpstr>
      <vt:lpstr>16 impacts, 5 very critical for electronics</vt:lpstr>
      <vt:lpstr>Impact categories</vt:lpstr>
      <vt:lpstr>Impact categories</vt:lpstr>
      <vt:lpstr>Impact categories</vt:lpstr>
      <vt:lpstr>Impact categories</vt:lpstr>
      <vt:lpstr>Interpretation</vt:lpstr>
      <vt:lpstr>Interpretation : attributional LCA</vt:lpstr>
      <vt:lpstr>Interpretation : consequential LCA</vt:lpstr>
      <vt:lpstr>Nine planetary boundaries </vt:lpstr>
      <vt:lpstr>Global warming forecast </vt:lpstr>
      <vt:lpstr>Agenda</vt:lpstr>
      <vt:lpstr>LCA limits</vt:lpstr>
      <vt:lpstr>LCA limits</vt:lpstr>
      <vt:lpstr>Rebound effect</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Gargasson Pierre</dc:creator>
  <cp:lastModifiedBy>mpelcat</cp:lastModifiedBy>
  <cp:revision>558</cp:revision>
  <cp:lastPrinted>2024-05-16T09:39:32Z</cp:lastPrinted>
  <dcterms:created xsi:type="dcterms:W3CDTF">2022-06-01T12:02:08Z</dcterms:created>
  <dcterms:modified xsi:type="dcterms:W3CDTF">2025-09-10T08:35:43Z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0x01010015EB6AB0EB36324089AB9A14F8FEE180</vt:lpwstr>
  </property>
  <property fmtid="{D5CDD505-2E9C-101B-9397-08002B2CF9AE}" pid="3" name="MediaServiceImageTags">
    <vt:lpwstr/>
  </property>
</Properties>
</file>