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sldIdLst>
    <p:sldId id="272" r:id="rId5"/>
    <p:sldId id="472" r:id="rId6"/>
    <p:sldId id="473" r:id="rId7"/>
    <p:sldId id="447" r:id="rId8"/>
    <p:sldId id="519" r:id="rId9"/>
    <p:sldId id="499" r:id="rId10"/>
    <p:sldId id="500" r:id="rId11"/>
    <p:sldId id="592" r:id="rId12"/>
    <p:sldId id="556" r:id="rId13"/>
    <p:sldId id="345" r:id="rId14"/>
    <p:sldId id="562" r:id="rId15"/>
    <p:sldId id="507" r:id="rId16"/>
    <p:sldId id="410" r:id="rId17"/>
    <p:sldId id="411" r:id="rId18"/>
    <p:sldId id="498" r:id="rId19"/>
    <p:sldId id="397" r:id="rId20"/>
    <p:sldId id="344" r:id="rId21"/>
    <p:sldId id="548" r:id="rId22"/>
    <p:sldId id="549" r:id="rId23"/>
    <p:sldId id="436" r:id="rId24"/>
    <p:sldId id="570" r:id="rId25"/>
    <p:sldId id="572" r:id="rId26"/>
    <p:sldId id="576" r:id="rId27"/>
    <p:sldId id="575" r:id="rId28"/>
    <p:sldId id="574" r:id="rId29"/>
    <p:sldId id="578" r:id="rId30"/>
    <p:sldId id="579" r:id="rId31"/>
    <p:sldId id="580" r:id="rId32"/>
    <p:sldId id="581" r:id="rId33"/>
    <p:sldId id="569" r:id="rId34"/>
    <p:sldId id="582" r:id="rId35"/>
    <p:sldId id="583" r:id="rId36"/>
    <p:sldId id="539" r:id="rId37"/>
    <p:sldId id="593" r:id="rId38"/>
    <p:sldId id="584" r:id="rId39"/>
    <p:sldId id="585" r:id="rId40"/>
    <p:sldId id="586" r:id="rId41"/>
    <p:sldId id="587" r:id="rId42"/>
    <p:sldId id="588" r:id="rId43"/>
    <p:sldId id="589" r:id="rId44"/>
    <p:sldId id="590" r:id="rId45"/>
    <p:sldId id="558" r:id="rId46"/>
    <p:sldId id="561" r:id="rId47"/>
    <p:sldId id="510" r:id="rId48"/>
    <p:sldId id="565" r:id="rId49"/>
    <p:sldId id="521" r:id="rId50"/>
    <p:sldId id="552" r:id="rId51"/>
    <p:sldId id="553" r:id="rId52"/>
    <p:sldId id="392" r:id="rId53"/>
    <p:sldId id="412" r:id="rId54"/>
    <p:sldId id="547" r:id="rId55"/>
    <p:sldId id="506" r:id="rId56"/>
    <p:sldId id="360" r:id="rId57"/>
    <p:sldId id="271"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FF"/>
    <a:srgbClr val="C37901"/>
    <a:srgbClr val="DD8901"/>
    <a:srgbClr val="FEBD54"/>
    <a:srgbClr val="F69801"/>
    <a:srgbClr val="269233"/>
    <a:srgbClr val="2FB73F"/>
    <a:srgbClr val="4D4D4D"/>
    <a:srgbClr val="2EA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3" autoAdjust="0"/>
    <p:restoredTop sz="82638" autoAdjust="0"/>
  </p:normalViewPr>
  <p:slideViewPr>
    <p:cSldViewPr snapToGrid="0" snapToObjects="1">
      <p:cViewPr varScale="1">
        <p:scale>
          <a:sx n="46" d="100"/>
          <a:sy n="46" d="100"/>
        </p:scale>
        <p:origin x="126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numRef>
              <c:f>Feuil1!$A$2:$A$33</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Feuil1!$B$2:$B$33</c:f>
              <c:numCache>
                <c:formatCode>General</c:formatCode>
                <c:ptCount val="32"/>
                <c:pt idx="0">
                  <c:v>59</c:v>
                </c:pt>
                <c:pt idx="1">
                  <c:v>55.164999999999999</c:v>
                </c:pt>
                <c:pt idx="2">
                  <c:v>51.579274999999996</c:v>
                </c:pt>
                <c:pt idx="3">
                  <c:v>48.226622124999992</c:v>
                </c:pt>
                <c:pt idx="4">
                  <c:v>45.091891686874995</c:v>
                </c:pt>
                <c:pt idx="5">
                  <c:v>42.160918727228115</c:v>
                </c:pt>
                <c:pt idx="6">
                  <c:v>39.420459009958286</c:v>
                </c:pt>
                <c:pt idx="7">
                  <c:v>36.858129174310996</c:v>
                </c:pt>
                <c:pt idx="8">
                  <c:v>34.462350777980781</c:v>
                </c:pt>
                <c:pt idx="9">
                  <c:v>32.222297977412033</c:v>
                </c:pt>
                <c:pt idx="10">
                  <c:v>30.12784860888025</c:v>
                </c:pt>
                <c:pt idx="11">
                  <c:v>28.169538449303033</c:v>
                </c:pt>
                <c:pt idx="12">
                  <c:v>26.338518450098334</c:v>
                </c:pt>
                <c:pt idx="13">
                  <c:v>24.626514750841942</c:v>
                </c:pt>
                <c:pt idx="14">
                  <c:v>23.025791292037216</c:v>
                </c:pt>
                <c:pt idx="15">
                  <c:v>21.529114858054797</c:v>
                </c:pt>
                <c:pt idx="16">
                  <c:v>20.129722392281234</c:v>
                </c:pt>
                <c:pt idx="17">
                  <c:v>18.821290436782952</c:v>
                </c:pt>
                <c:pt idx="18">
                  <c:v>17.597906558392062</c:v>
                </c:pt>
                <c:pt idx="19">
                  <c:v>16.454042632096577</c:v>
                </c:pt>
                <c:pt idx="20">
                  <c:v>15.384529861010298</c:v>
                </c:pt>
                <c:pt idx="21">
                  <c:v>14.384535420044628</c:v>
                </c:pt>
                <c:pt idx="22">
                  <c:v>13.449540617741727</c:v>
                </c:pt>
                <c:pt idx="23">
                  <c:v>12.575320477588514</c:v>
                </c:pt>
                <c:pt idx="24">
                  <c:v>11.757924646545261</c:v>
                </c:pt>
                <c:pt idx="25">
                  <c:v>10.993659544519819</c:v>
                </c:pt>
                <c:pt idx="26">
                  <c:v>10.27907167412603</c:v>
                </c:pt>
                <c:pt idx="27">
                  <c:v>9.6109320153078368</c:v>
                </c:pt>
                <c:pt idx="28">
                  <c:v>8.9862214343128279</c:v>
                </c:pt>
                <c:pt idx="29">
                  <c:v>8.4021170410824944</c:v>
                </c:pt>
                <c:pt idx="30">
                  <c:v>7.8559794334121316</c:v>
                </c:pt>
                <c:pt idx="31">
                  <c:v>7.3453407702403437</c:v>
                </c:pt>
              </c:numCache>
            </c:numRef>
          </c:val>
          <c:smooth val="0"/>
          <c:extLst>
            <c:ext xmlns:c16="http://schemas.microsoft.com/office/drawing/2014/chart" uri="{C3380CC4-5D6E-409C-BE32-E72D297353CC}">
              <c16:uniqueId val="{00000000-2EF8-4844-B525-34B8A69F72D7}"/>
            </c:ext>
          </c:extLst>
        </c:ser>
        <c:dLbls>
          <c:showLegendKey val="0"/>
          <c:showVal val="0"/>
          <c:showCatName val="0"/>
          <c:showSerName val="0"/>
          <c:showPercent val="0"/>
          <c:showBubbleSize val="0"/>
        </c:dLbls>
        <c:smooth val="0"/>
        <c:axId val="755601343"/>
        <c:axId val="755600927"/>
      </c:lineChart>
      <c:catAx>
        <c:axId val="75560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0927"/>
        <c:crosses val="autoZero"/>
        <c:auto val="1"/>
        <c:lblAlgn val="ctr"/>
        <c:lblOffset val="100"/>
        <c:noMultiLvlLbl val="0"/>
      </c:catAx>
      <c:valAx>
        <c:axId val="75560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46-4FE5-A184-58B88FEAFA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46-4FE5-A184-58B88FEAFA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46-4FE5-A184-58B88FEAFA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46-4FE5-A184-58B88FEAFA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46-4FE5-A184-58B88FEAFA2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46-4FE5-A184-58B88FEAFA2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0-04A5-41AE-8A5D-C8C079138A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01-4320-8194-3D69C17120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01-4320-8194-3D69C17120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01-4320-8194-3D69C17120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01-4320-8194-3D69C17120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01-4320-8194-3D69C17120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01-4320-8194-3D69C17120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01-4320-8194-3D69C17120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201-4320-8194-3D69C171205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201-4320-8194-3D69C171205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201-4320-8194-3D69C171205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201-4320-8194-3D69C171205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201-4320-8194-3D69C171205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201-4320-8194-3D69C171205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201-4320-8194-3D69C171205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201-4320-8194-3D69C171205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201-4320-8194-3D69C171205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201-4320-8194-3D69C171205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201-4320-8194-3D69C171205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8201-4320-8194-3D69C171205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8201-4320-8194-3D69C1712054}"/>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8201-4320-8194-3D69C1712054}"/>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8201-4320-8194-3D69C1712054}"/>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8201-4320-8194-3D69C1712054}"/>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8201-4320-8194-3D69C1712054}"/>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8201-4320-8194-3D69C171205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Feuil1!$A$2:$A$26</c:f>
              <c:strCache>
                <c:ptCount val="25"/>
                <c:pt idx="0">
                  <c:v>Negligible</c:v>
                </c:pt>
                <c:pt idx="1">
                  <c:v>Negligible</c:v>
                </c:pt>
                <c:pt idx="2">
                  <c:v>Negligible</c:v>
                </c:pt>
                <c:pt idx="3">
                  <c:v>Negligible</c:v>
                </c:pt>
                <c:pt idx="4">
                  <c:v>Negligible</c:v>
                </c:pt>
                <c:pt idx="5">
                  <c:v>Negligible</c:v>
                </c:pt>
                <c:pt idx="6">
                  <c:v>Negligible</c:v>
                </c:pt>
                <c:pt idx="7">
                  <c:v>Negligible</c:v>
                </c:pt>
                <c:pt idx="8">
                  <c:v>Negligible</c:v>
                </c:pt>
                <c:pt idx="9">
                  <c:v>Negligible</c:v>
                </c:pt>
                <c:pt idx="10">
                  <c:v>Negligible</c:v>
                </c:pt>
                <c:pt idx="11">
                  <c:v>Negligible</c:v>
                </c:pt>
                <c:pt idx="12">
                  <c:v>Negligible</c:v>
                </c:pt>
                <c:pt idx="13">
                  <c:v>Negligible</c:v>
                </c:pt>
                <c:pt idx="14">
                  <c:v>Negligible</c:v>
                </c:pt>
                <c:pt idx="15">
                  <c:v>Negligible</c:v>
                </c:pt>
                <c:pt idx="16">
                  <c:v>Negligible</c:v>
                </c:pt>
                <c:pt idx="17">
                  <c:v>Negligible</c:v>
                </c:pt>
                <c:pt idx="18">
                  <c:v>Negligible</c:v>
                </c:pt>
                <c:pt idx="19">
                  <c:v>Negligible</c:v>
                </c:pt>
                <c:pt idx="20">
                  <c:v>Negligible</c:v>
                </c:pt>
                <c:pt idx="21">
                  <c:v>Negligible</c:v>
                </c:pt>
                <c:pt idx="22">
                  <c:v>Negligible</c:v>
                </c:pt>
                <c:pt idx="23">
                  <c:v>Negligible</c:v>
                </c:pt>
                <c:pt idx="24">
                  <c:v>Negligible</c:v>
                </c:pt>
              </c:strCache>
            </c:strRef>
          </c:cat>
          <c:val>
            <c:numRef>
              <c:f>Feuil1!$B$2:$B$26</c:f>
              <c:numCache>
                <c:formatCode>0%</c:formatCode>
                <c:ptCount val="25"/>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numCache>
            </c:numRef>
          </c:val>
          <c:extLst>
            <c:ext xmlns:c16="http://schemas.microsoft.com/office/drawing/2014/chart" uri="{C3380CC4-5D6E-409C-BE32-E72D297353CC}">
              <c16:uniqueId val="{00000000-04A5-41AE-8A5D-C8C079138A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B3-4E5B-A54A-041E55D514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B3-4E5B-A54A-041E55D514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B3-4E5B-A54A-041E55D514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B3-4E5B-A54A-041E55D514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B3-4E5B-A54A-041E55D514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B3-4E5B-A54A-041E55D51412}"/>
              </c:ext>
            </c:extLst>
          </c:dPt>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C-04B3-4E5B-A54A-041E55D514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E9-4C17-9935-FF7DEE5105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E9-4C17-9935-FF7DEE5105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E9-4C17-9935-FF7DEE5105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E9-4C17-9935-FF7DEE5105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E9-4C17-9935-FF7DEE51051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0E9-4C17-9935-FF7DEE510519}"/>
              </c:ext>
            </c:extLst>
          </c:dPt>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C-50E9-4C17-9935-FF7DEE5105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2DD1E-121C-9345-9887-068F9D3EBFAC}" type="datetimeFigureOut">
              <a:rPr lang="fr-FR" smtClean="0"/>
              <a:t>10/09/2025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D726-8782-B74A-A6F8-03ACFEDD81AF}" type="slidenum">
              <a:rPr lang="fr-FR" smtClean="0"/>
              <a:t>‹N°›</a:t>
            </a:fld>
            <a:endParaRPr lang="fr-FR"/>
          </a:p>
        </p:txBody>
      </p:sp>
    </p:spTree>
    <p:extLst>
      <p:ext uri="{BB962C8B-B14F-4D97-AF65-F5344CB8AC3E}">
        <p14:creationId xmlns:p14="http://schemas.microsoft.com/office/powerpoint/2010/main" val="363565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What are the needs of current generation?</a:t>
            </a:r>
          </a:p>
          <a:p>
            <a:r>
              <a:rPr lang="en-US" dirty="0"/>
              <a:t>How do we compromise the needs of future generations?</a:t>
            </a:r>
          </a:p>
          <a:p>
            <a:endParaRPr lang="en-US" dirty="0"/>
          </a:p>
        </p:txBody>
      </p:sp>
      <p:sp>
        <p:nvSpPr>
          <p:cNvPr id="4" name="Espace réservé du numéro de diapositive 3"/>
          <p:cNvSpPr>
            <a:spLocks noGrp="1"/>
          </p:cNvSpPr>
          <p:nvPr>
            <p:ph type="sldNum" sz="quarter" idx="5"/>
          </p:nvPr>
        </p:nvSpPr>
        <p:spPr/>
        <p:txBody>
          <a:bodyPr/>
          <a:lstStyle/>
          <a:p>
            <a:fld id="{6568F43D-A6D5-4A29-AE06-1C7D0686AEC4}" type="slidenum">
              <a:rPr lang="en-US" smtClean="0"/>
              <a:t>4</a:t>
            </a:fld>
            <a:endParaRPr lang="en-US"/>
          </a:p>
        </p:txBody>
      </p:sp>
    </p:spTree>
    <p:extLst>
      <p:ext uri="{BB962C8B-B14F-4D97-AF65-F5344CB8AC3E}">
        <p14:creationId xmlns:p14="http://schemas.microsoft.com/office/powerpoint/2010/main" val="9869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14C0-C271-C69C-F91E-5DAAF4DB0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BF340-9B6D-3C62-DE9C-F80F1EEC2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E256E-9551-3D36-A670-DA4DC668A66A}"/>
              </a:ext>
            </a:extLst>
          </p:cNvPr>
          <p:cNvSpPr>
            <a:spLocks noGrp="1"/>
          </p:cNvSpPr>
          <p:nvPr>
            <p:ph type="body" idx="1"/>
          </p:nvPr>
        </p:nvSpPr>
        <p:spPr/>
        <p:txBody>
          <a:bodyPr/>
          <a:lstStyle/>
          <a:p>
            <a:r>
              <a:rPr lang="en-US" dirty="0"/>
              <a:t>Pursuant = </a:t>
            </a:r>
            <a:r>
              <a:rPr lang="en-US" dirty="0" err="1"/>
              <a:t>conformément</a:t>
            </a:r>
            <a:endParaRPr lang="fr-FR" dirty="0"/>
          </a:p>
        </p:txBody>
      </p:sp>
      <p:sp>
        <p:nvSpPr>
          <p:cNvPr id="4" name="Slide Number Placeholder 3">
            <a:extLst>
              <a:ext uri="{FF2B5EF4-FFF2-40B4-BE49-F238E27FC236}">
                <a16:creationId xmlns:a16="http://schemas.microsoft.com/office/drawing/2014/main" id="{2D280039-29CF-66D2-E1F8-27294EE2491C}"/>
              </a:ext>
            </a:extLst>
          </p:cNvPr>
          <p:cNvSpPr>
            <a:spLocks noGrp="1"/>
          </p:cNvSpPr>
          <p:nvPr>
            <p:ph type="sldNum" sz="quarter" idx="5"/>
          </p:nvPr>
        </p:nvSpPr>
        <p:spPr/>
        <p:txBody>
          <a:bodyPr/>
          <a:lstStyle/>
          <a:p>
            <a:fld id="{6568F43D-A6D5-4A29-AE06-1C7D0686AEC4}" type="slidenum">
              <a:rPr lang="en-US" smtClean="0"/>
              <a:t>41</a:t>
            </a:fld>
            <a:endParaRPr lang="en-US"/>
          </a:p>
        </p:txBody>
      </p:sp>
    </p:spTree>
    <p:extLst>
      <p:ext uri="{BB962C8B-B14F-4D97-AF65-F5344CB8AC3E}">
        <p14:creationId xmlns:p14="http://schemas.microsoft.com/office/powerpoint/2010/main" val="304440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44</a:t>
            </a:fld>
            <a:endParaRPr lang="en-US"/>
          </a:p>
        </p:txBody>
      </p:sp>
    </p:spTree>
    <p:extLst>
      <p:ext uri="{BB962C8B-B14F-4D97-AF65-F5344CB8AC3E}">
        <p14:creationId xmlns:p14="http://schemas.microsoft.com/office/powerpoint/2010/main" val="250711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Risk : impact migration</a:t>
            </a:r>
            <a:endParaRPr lang="en-US" dirty="0"/>
          </a:p>
        </p:txBody>
      </p:sp>
      <p:sp>
        <p:nvSpPr>
          <p:cNvPr id="4" name="Espace réservé du numéro de diapositive 3"/>
          <p:cNvSpPr>
            <a:spLocks noGrp="1"/>
          </p:cNvSpPr>
          <p:nvPr>
            <p:ph type="sldNum" sz="quarter" idx="5"/>
          </p:nvPr>
        </p:nvSpPr>
        <p:spPr/>
        <p:txBody>
          <a:bodyPr/>
          <a:lstStyle/>
          <a:p>
            <a:fld id="{925261A6-5CFF-4924-855A-74C0BC729A41}" type="slidenum">
              <a:rPr lang="fr-FR" smtClean="0"/>
              <a:t>47</a:t>
            </a:fld>
            <a:endParaRPr lang="fr-FR"/>
          </a:p>
        </p:txBody>
      </p:sp>
    </p:spTree>
    <p:extLst>
      <p:ext uri="{BB962C8B-B14F-4D97-AF65-F5344CB8AC3E}">
        <p14:creationId xmlns:p14="http://schemas.microsoft.com/office/powerpoint/2010/main" val="267146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 </a:t>
            </a:r>
            <a:r>
              <a:rPr lang="fr-FR" dirty="0" err="1"/>
              <a:t>Ashby</a:t>
            </a:r>
            <a:r>
              <a:rPr lang="fr-FR" dirty="0"/>
              <a:t>, Cambridge</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52</a:t>
            </a:fld>
            <a:endParaRPr lang="en-US"/>
          </a:p>
        </p:txBody>
      </p:sp>
    </p:spTree>
    <p:extLst>
      <p:ext uri="{BB962C8B-B14F-4D97-AF65-F5344CB8AC3E}">
        <p14:creationId xmlns:p14="http://schemas.microsoft.com/office/powerpoint/2010/main" val="280446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68F43D-A6D5-4A29-AE06-1C7D0686AEC4}" type="slidenum">
              <a:rPr lang="en-US" smtClean="0"/>
              <a:t>9</a:t>
            </a:fld>
            <a:endParaRPr lang="en-US"/>
          </a:p>
        </p:txBody>
      </p:sp>
    </p:spTree>
    <p:extLst>
      <p:ext uri="{BB962C8B-B14F-4D97-AF65-F5344CB8AC3E}">
        <p14:creationId xmlns:p14="http://schemas.microsoft.com/office/powerpoint/2010/main" val="75269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8037CCB6-C48F-465B-BA1A-C2E4902926BD}" type="slidenum">
              <a:rPr lang="en-US" smtClean="0"/>
              <a:t>11</a:t>
            </a:fld>
            <a:endParaRPr lang="en-US"/>
          </a:p>
        </p:txBody>
      </p:sp>
    </p:spTree>
    <p:extLst>
      <p:ext uri="{BB962C8B-B14F-4D97-AF65-F5344CB8AC3E}">
        <p14:creationId xmlns:p14="http://schemas.microsoft.com/office/powerpoint/2010/main" val="349330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Ultrapure water, ultrapure silicium, </a:t>
            </a:r>
            <a:r>
              <a:rPr lang="fr-FR" dirty="0" err="1"/>
              <a:t>coper</a:t>
            </a:r>
            <a:r>
              <a:rPr lang="fr-FR" dirty="0"/>
              <a:t>, </a:t>
            </a:r>
            <a:r>
              <a:rPr lang="fr-FR" dirty="0" err="1"/>
              <a:t>aluminum</a:t>
            </a:r>
            <a:r>
              <a:rPr lang="fr-FR" dirty="0"/>
              <a:t>…</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12</a:t>
            </a:fld>
            <a:endParaRPr lang="en-US"/>
          </a:p>
        </p:txBody>
      </p:sp>
    </p:spTree>
    <p:extLst>
      <p:ext uri="{BB962C8B-B14F-4D97-AF65-F5344CB8AC3E}">
        <p14:creationId xmlns:p14="http://schemas.microsoft.com/office/powerpoint/2010/main" val="324104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Semiconductor</a:t>
            </a:r>
            <a:r>
              <a:rPr lang="fr-FR" dirty="0"/>
              <a:t>: 600B </a:t>
            </a:r>
            <a:r>
              <a:rPr lang="fr-FR" dirty="0" err="1"/>
              <a:t>today</a:t>
            </a:r>
            <a:r>
              <a:rPr lang="fr-FR" dirty="0"/>
              <a:t>, 1T in 2030</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16</a:t>
            </a:fld>
            <a:endParaRPr lang="en-US"/>
          </a:p>
        </p:txBody>
      </p:sp>
    </p:spTree>
    <p:extLst>
      <p:ext uri="{BB962C8B-B14F-4D97-AF65-F5344CB8AC3E}">
        <p14:creationId xmlns:p14="http://schemas.microsoft.com/office/powerpoint/2010/main" val="324822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a:t>
            </a:r>
            <a:r>
              <a:rPr lang="en-US" dirty="0" err="1"/>
              <a:t>Arcep</a:t>
            </a:r>
            <a:r>
              <a:rPr lang="en-US" dirty="0"/>
              <a:t>, </a:t>
            </a:r>
            <a:r>
              <a:rPr lang="en-US" dirty="0" err="1"/>
              <a:t>Arcom</a:t>
            </a:r>
            <a:r>
              <a:rPr lang="en-US" dirty="0"/>
              <a:t>, Ademe</a:t>
            </a:r>
            <a:endParaRPr lang="fr-FR" dirty="0"/>
          </a:p>
        </p:txBody>
      </p:sp>
      <p:sp>
        <p:nvSpPr>
          <p:cNvPr id="4" name="Slide Number Placeholder 3"/>
          <p:cNvSpPr>
            <a:spLocks noGrp="1"/>
          </p:cNvSpPr>
          <p:nvPr>
            <p:ph type="sldNum" sz="quarter" idx="5"/>
          </p:nvPr>
        </p:nvSpPr>
        <p:spPr/>
        <p:txBody>
          <a:bodyPr/>
          <a:lstStyle/>
          <a:p>
            <a:fld id="{6568F43D-A6D5-4A29-AE06-1C7D0686AEC4}" type="slidenum">
              <a:rPr lang="en-US" smtClean="0"/>
              <a:t>26</a:t>
            </a:fld>
            <a:endParaRPr lang="en-US"/>
          </a:p>
        </p:txBody>
      </p:sp>
    </p:spTree>
    <p:extLst>
      <p:ext uri="{BB962C8B-B14F-4D97-AF65-F5344CB8AC3E}">
        <p14:creationId xmlns:p14="http://schemas.microsoft.com/office/powerpoint/2010/main" val="165347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Effondrement</a:t>
            </a:r>
            <a:r>
              <a:rPr lang="en-US" dirty="0"/>
              <a:t> d’un </a:t>
            </a:r>
            <a:r>
              <a:rPr lang="en-US" dirty="0" err="1"/>
              <a:t>Immeuble</a:t>
            </a:r>
            <a:r>
              <a:rPr lang="en-US" dirty="0"/>
              <a:t> Bangladesh qui a </a:t>
            </a:r>
            <a:r>
              <a:rPr lang="en-US" dirty="0" err="1"/>
              <a:t>tué</a:t>
            </a:r>
            <a:r>
              <a:rPr lang="en-US" dirty="0"/>
              <a:t> &gt;1000 </a:t>
            </a:r>
            <a:r>
              <a:rPr lang="en-US" dirty="0" err="1"/>
              <a:t>personnes</a:t>
            </a:r>
            <a:r>
              <a:rPr lang="en-US" dirty="0"/>
              <a:t> </a:t>
            </a:r>
            <a:r>
              <a:rPr lang="en-US" dirty="0" err="1"/>
              <a:t>travaillant</a:t>
            </a:r>
            <a:r>
              <a:rPr lang="en-US" dirty="0"/>
              <a:t> pour des sous-</a:t>
            </a:r>
            <a:r>
              <a:rPr lang="en-US" dirty="0" err="1"/>
              <a:t>traitants</a:t>
            </a:r>
            <a:r>
              <a:rPr lang="en-US" dirty="0"/>
              <a:t> de marques de </a:t>
            </a:r>
            <a:r>
              <a:rPr lang="en-US" dirty="0" err="1"/>
              <a:t>fringues</a:t>
            </a:r>
            <a:r>
              <a:rPr lang="en-US" dirty="0"/>
              <a:t> </a:t>
            </a:r>
            <a:r>
              <a:rPr lang="en-US" dirty="0" err="1"/>
              <a:t>occidentales</a:t>
            </a:r>
            <a:endParaRPr lang="en-US" dirty="0"/>
          </a:p>
          <a:p>
            <a:r>
              <a:rPr lang="en-US" dirty="0"/>
              <a:t>La France </a:t>
            </a:r>
            <a:r>
              <a:rPr lang="en-US" dirty="0" err="1"/>
              <a:t>est</a:t>
            </a:r>
            <a:r>
              <a:rPr lang="en-US" dirty="0"/>
              <a:t> le premier pays a faire </a:t>
            </a:r>
            <a:r>
              <a:rPr lang="en-US" dirty="0" err="1"/>
              <a:t>une</a:t>
            </a:r>
            <a:r>
              <a:rPr lang="en-US" dirty="0"/>
              <a:t> </a:t>
            </a:r>
            <a:r>
              <a:rPr lang="en-US" dirty="0" err="1"/>
              <a:t>loi</a:t>
            </a:r>
            <a:r>
              <a:rPr lang="en-US" dirty="0"/>
              <a:t>.</a:t>
            </a:r>
            <a:endParaRPr lang="fr-FR" dirty="0"/>
          </a:p>
        </p:txBody>
      </p:sp>
      <p:sp>
        <p:nvSpPr>
          <p:cNvPr id="4" name="Slide Number Placeholder 3"/>
          <p:cNvSpPr>
            <a:spLocks noGrp="1"/>
          </p:cNvSpPr>
          <p:nvPr>
            <p:ph type="sldNum" sz="quarter" idx="5"/>
          </p:nvPr>
        </p:nvSpPr>
        <p:spPr/>
        <p:txBody>
          <a:bodyPr/>
          <a:lstStyle/>
          <a:p>
            <a:fld id="{6568F43D-A6D5-4A29-AE06-1C7D0686AEC4}" type="slidenum">
              <a:rPr lang="en-US" smtClean="0"/>
              <a:t>28</a:t>
            </a:fld>
            <a:endParaRPr lang="en-US"/>
          </a:p>
        </p:txBody>
      </p:sp>
    </p:spTree>
    <p:extLst>
      <p:ext uri="{BB962C8B-B14F-4D97-AF65-F5344CB8AC3E}">
        <p14:creationId xmlns:p14="http://schemas.microsoft.com/office/powerpoint/2010/main" val="356097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What is not recycled ends up in combustion ashes or wastewater sludge.</a:t>
            </a:r>
          </a:p>
        </p:txBody>
      </p:sp>
      <p:sp>
        <p:nvSpPr>
          <p:cNvPr id="4" name="Espace réservé du numéro de diapositive 3"/>
          <p:cNvSpPr>
            <a:spLocks noGrp="1"/>
          </p:cNvSpPr>
          <p:nvPr>
            <p:ph type="sldNum" sz="quarter" idx="5"/>
          </p:nvPr>
        </p:nvSpPr>
        <p:spPr/>
        <p:txBody>
          <a:bodyPr/>
          <a:lstStyle/>
          <a:p>
            <a:fld id="{925261A6-5CFF-4924-855A-74C0BC729A41}" type="slidenum">
              <a:rPr lang="fr-FR" smtClean="0"/>
              <a:t>33</a:t>
            </a:fld>
            <a:endParaRPr lang="fr-FR"/>
          </a:p>
        </p:txBody>
      </p:sp>
    </p:spTree>
    <p:extLst>
      <p:ext uri="{BB962C8B-B14F-4D97-AF65-F5344CB8AC3E}">
        <p14:creationId xmlns:p14="http://schemas.microsoft.com/office/powerpoint/2010/main" val="321680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Pursuant = </a:t>
            </a:r>
            <a:r>
              <a:rPr lang="en-US" dirty="0" err="1"/>
              <a:t>conformément</a:t>
            </a:r>
            <a:endParaRPr lang="fr-FR" dirty="0"/>
          </a:p>
        </p:txBody>
      </p:sp>
      <p:sp>
        <p:nvSpPr>
          <p:cNvPr id="4" name="Slide Number Placeholder 3"/>
          <p:cNvSpPr>
            <a:spLocks noGrp="1"/>
          </p:cNvSpPr>
          <p:nvPr>
            <p:ph type="sldNum" sz="quarter" idx="5"/>
          </p:nvPr>
        </p:nvSpPr>
        <p:spPr/>
        <p:txBody>
          <a:bodyPr/>
          <a:lstStyle/>
          <a:p>
            <a:fld id="{6568F43D-A6D5-4A29-AE06-1C7D0686AEC4}" type="slidenum">
              <a:rPr lang="en-US" smtClean="0"/>
              <a:t>40</a:t>
            </a:fld>
            <a:endParaRPr lang="en-US"/>
          </a:p>
        </p:txBody>
      </p:sp>
    </p:spTree>
    <p:extLst>
      <p:ext uri="{BB962C8B-B14F-4D97-AF65-F5344CB8AC3E}">
        <p14:creationId xmlns:p14="http://schemas.microsoft.com/office/powerpoint/2010/main" val="92188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7D60F-E1CA-2A4C-BFAD-A75F08E200E1}"/>
              </a:ext>
            </a:extLst>
          </p:cNvPr>
          <p:cNvSpPr>
            <a:spLocks noGrp="1"/>
          </p:cNvSpPr>
          <p:nvPr>
            <p:ph type="ctrTitle" hasCustomPrompt="1"/>
          </p:nvPr>
        </p:nvSpPr>
        <p:spPr>
          <a:xfrm>
            <a:off x="2144485" y="2640769"/>
            <a:ext cx="3200400" cy="720676"/>
          </a:xfrm>
        </p:spPr>
        <p:txBody>
          <a:bodyPr lIns="0" tIns="0" rIns="0" bIns="0" anchor="b">
            <a:normAutofit/>
          </a:bodyPr>
          <a:lstStyle>
            <a:lvl1pPr algn="l">
              <a:defRPr sz="4000" b="1">
                <a:solidFill>
                  <a:schemeClr val="tx1"/>
                </a:solidFill>
              </a:defRPr>
            </a:lvl1pPr>
          </a:lstStyle>
          <a:p>
            <a:r>
              <a:rPr lang="fr-FR" dirty="0"/>
              <a:t>Titre</a:t>
            </a:r>
          </a:p>
        </p:txBody>
      </p:sp>
      <p:sp>
        <p:nvSpPr>
          <p:cNvPr id="3" name="Sous-titre 2">
            <a:extLst>
              <a:ext uri="{FF2B5EF4-FFF2-40B4-BE49-F238E27FC236}">
                <a16:creationId xmlns:a16="http://schemas.microsoft.com/office/drawing/2014/main" id="{72E63CE0-43F4-C54E-95D2-17A7F633C238}"/>
              </a:ext>
            </a:extLst>
          </p:cNvPr>
          <p:cNvSpPr>
            <a:spLocks noGrp="1"/>
          </p:cNvSpPr>
          <p:nvPr>
            <p:ph type="subTitle" idx="1"/>
          </p:nvPr>
        </p:nvSpPr>
        <p:spPr>
          <a:xfrm>
            <a:off x="2162169" y="3873864"/>
            <a:ext cx="5067121" cy="832104"/>
          </a:xfrm>
        </p:spPr>
        <p:txBody>
          <a:bodyPr lIns="0" tIns="0" rIns="0" b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77" y="229688"/>
            <a:ext cx="1835682" cy="1217607"/>
          </a:xfrm>
          <a:prstGeom prst="rect">
            <a:avLst/>
          </a:prstGeom>
        </p:spPr>
      </p:pic>
      <p:sp>
        <p:nvSpPr>
          <p:cNvPr id="23" name="Forme libre 22"/>
          <p:cNvSpPr/>
          <p:nvPr userDrawn="1"/>
        </p:nvSpPr>
        <p:spPr>
          <a:xfrm>
            <a:off x="-65903" y="-411891"/>
            <a:ext cx="6483179" cy="3583460"/>
          </a:xfrm>
          <a:custGeom>
            <a:avLst/>
            <a:gdLst>
              <a:gd name="connsiteX0" fmla="*/ 6425514 w 6425706"/>
              <a:gd name="connsiteY0" fmla="*/ 0 h 3830595"/>
              <a:gd name="connsiteX1" fmla="*/ 6392562 w 6425706"/>
              <a:gd name="connsiteY1" fmla="*/ 304800 h 3830595"/>
              <a:gd name="connsiteX2" fmla="*/ 6219568 w 6425706"/>
              <a:gd name="connsiteY2" fmla="*/ 626076 h 3830595"/>
              <a:gd name="connsiteX3" fmla="*/ 5914768 w 6425706"/>
              <a:gd name="connsiteY3" fmla="*/ 930876 h 3830595"/>
              <a:gd name="connsiteX4" fmla="*/ 5338119 w 6425706"/>
              <a:gd name="connsiteY4" fmla="*/ 1276865 h 3830595"/>
              <a:gd name="connsiteX5" fmla="*/ 4596714 w 6425706"/>
              <a:gd name="connsiteY5" fmla="*/ 1581665 h 3830595"/>
              <a:gd name="connsiteX6" fmla="*/ 3426941 w 6425706"/>
              <a:gd name="connsiteY6" fmla="*/ 1960606 h 3830595"/>
              <a:gd name="connsiteX7" fmla="*/ 2364260 w 6425706"/>
              <a:gd name="connsiteY7" fmla="*/ 2290119 h 3830595"/>
              <a:gd name="connsiteX8" fmla="*/ 1622854 w 6425706"/>
              <a:gd name="connsiteY8" fmla="*/ 2570206 h 3830595"/>
              <a:gd name="connsiteX9" fmla="*/ 972065 w 6425706"/>
              <a:gd name="connsiteY9" fmla="*/ 2907957 h 3830595"/>
              <a:gd name="connsiteX10" fmla="*/ 527222 w 6425706"/>
              <a:gd name="connsiteY10" fmla="*/ 3245708 h 3830595"/>
              <a:gd name="connsiteX11" fmla="*/ 181233 w 6425706"/>
              <a:gd name="connsiteY11" fmla="*/ 3591697 h 3830595"/>
              <a:gd name="connsiteX12" fmla="*/ 0 w 6425706"/>
              <a:gd name="connsiteY12" fmla="*/ 3830595 h 3830595"/>
              <a:gd name="connsiteX13" fmla="*/ 0 w 6425706"/>
              <a:gd name="connsiteY13" fmla="*/ 3830595 h 383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5706" h="3830595">
                <a:moveTo>
                  <a:pt x="6425514" y="0"/>
                </a:moveTo>
                <a:cubicBezTo>
                  <a:pt x="6426200" y="100227"/>
                  <a:pt x="6426886" y="200454"/>
                  <a:pt x="6392562" y="304800"/>
                </a:cubicBezTo>
                <a:cubicBezTo>
                  <a:pt x="6358238" y="409146"/>
                  <a:pt x="6299200" y="521730"/>
                  <a:pt x="6219568" y="626076"/>
                </a:cubicBezTo>
                <a:cubicBezTo>
                  <a:pt x="6139936" y="730422"/>
                  <a:pt x="6061676" y="822411"/>
                  <a:pt x="5914768" y="930876"/>
                </a:cubicBezTo>
                <a:cubicBezTo>
                  <a:pt x="5767860" y="1039341"/>
                  <a:pt x="5557795" y="1168400"/>
                  <a:pt x="5338119" y="1276865"/>
                </a:cubicBezTo>
                <a:cubicBezTo>
                  <a:pt x="5118443" y="1385330"/>
                  <a:pt x="4915244" y="1467708"/>
                  <a:pt x="4596714" y="1581665"/>
                </a:cubicBezTo>
                <a:cubicBezTo>
                  <a:pt x="4278184" y="1695622"/>
                  <a:pt x="3426941" y="1960606"/>
                  <a:pt x="3426941" y="1960606"/>
                </a:cubicBezTo>
                <a:cubicBezTo>
                  <a:pt x="3054865" y="2078682"/>
                  <a:pt x="2664941" y="2188519"/>
                  <a:pt x="2364260" y="2290119"/>
                </a:cubicBezTo>
                <a:cubicBezTo>
                  <a:pt x="2063579" y="2391719"/>
                  <a:pt x="1854886" y="2467233"/>
                  <a:pt x="1622854" y="2570206"/>
                </a:cubicBezTo>
                <a:cubicBezTo>
                  <a:pt x="1390821" y="2673179"/>
                  <a:pt x="1154670" y="2795373"/>
                  <a:pt x="972065" y="2907957"/>
                </a:cubicBezTo>
                <a:cubicBezTo>
                  <a:pt x="789460" y="3020541"/>
                  <a:pt x="659027" y="3131751"/>
                  <a:pt x="527222" y="3245708"/>
                </a:cubicBezTo>
                <a:cubicBezTo>
                  <a:pt x="395417" y="3359665"/>
                  <a:pt x="269103" y="3494216"/>
                  <a:pt x="181233" y="3591697"/>
                </a:cubicBezTo>
                <a:cubicBezTo>
                  <a:pt x="93363" y="3689178"/>
                  <a:pt x="0" y="3830595"/>
                  <a:pt x="0" y="3830595"/>
                </a:cubicBezTo>
                <a:lnTo>
                  <a:pt x="0" y="3830595"/>
                </a:lnTo>
              </a:path>
            </a:pathLst>
          </a:custGeom>
          <a:noFill/>
          <a:ln w="57150">
            <a:solidFill>
              <a:srgbClr val="2EA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9" name="Ellipse 48"/>
          <p:cNvSpPr/>
          <p:nvPr userDrawn="1"/>
        </p:nvSpPr>
        <p:spPr>
          <a:xfrm>
            <a:off x="11511026" y="1003182"/>
            <a:ext cx="1361948" cy="1361948"/>
          </a:xfrm>
          <a:prstGeom prst="ellipse">
            <a:avLst/>
          </a:prstGeom>
          <a:noFill/>
          <a:ln w="190500">
            <a:solidFill>
              <a:srgbClr val="2EA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userDrawn="1"/>
        </p:nvSpPr>
        <p:spPr>
          <a:xfrm>
            <a:off x="-418721" y="4513630"/>
            <a:ext cx="837441" cy="837441"/>
          </a:xfrm>
          <a:prstGeom prst="ellipse">
            <a:avLst/>
          </a:prstGeom>
          <a:noFill/>
          <a:ln w="1397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a:xfrm>
            <a:off x="0" y="6096000"/>
            <a:ext cx="12191999" cy="762000"/>
          </a:xfrm>
          <a:prstGeom prst="rect">
            <a:avLst/>
          </a:prstGeom>
          <a:solidFill>
            <a:srgbClr val="2EA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2975" y="6263462"/>
            <a:ext cx="485345" cy="476301"/>
          </a:xfrm>
          <a:prstGeom prst="rect">
            <a:avLst/>
          </a:prstGeom>
        </p:spPr>
      </p:pic>
      <p:pic>
        <p:nvPicPr>
          <p:cNvPr id="27" name="Imag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3248" y="6291763"/>
            <a:ext cx="1306335" cy="402223"/>
          </a:xfrm>
          <a:prstGeom prst="rect">
            <a:avLst/>
          </a:prstGeom>
        </p:spPr>
      </p:pic>
      <p:cxnSp>
        <p:nvCxnSpPr>
          <p:cNvPr id="29" name="Connecteur droit 28"/>
          <p:cNvCxnSpPr/>
          <p:nvPr userDrawn="1"/>
        </p:nvCxnSpPr>
        <p:spPr>
          <a:xfrm>
            <a:off x="8682273" y="6310002"/>
            <a:ext cx="0" cy="365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76583" y="6320760"/>
            <a:ext cx="362805" cy="340567"/>
          </a:xfrm>
          <a:prstGeom prst="rect">
            <a:avLst/>
          </a:prstGeom>
        </p:spPr>
      </p:pic>
      <p:pic>
        <p:nvPicPr>
          <p:cNvPr id="31" name="Imag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00955" y="6315886"/>
            <a:ext cx="1486945" cy="322230"/>
          </a:xfrm>
          <a:prstGeom prst="rect">
            <a:avLst/>
          </a:prstGeom>
        </p:spPr>
      </p:pic>
      <p:pic>
        <p:nvPicPr>
          <p:cNvPr id="32" name="Image 3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29696" y="6173093"/>
            <a:ext cx="1413466" cy="635521"/>
          </a:xfrm>
          <a:prstGeom prst="rect">
            <a:avLst/>
          </a:prstGeom>
        </p:spPr>
      </p:pic>
      <p:sp>
        <p:nvSpPr>
          <p:cNvPr id="4" name="ZoneTexte 3">
            <a:extLst>
              <a:ext uri="{FF2B5EF4-FFF2-40B4-BE49-F238E27FC236}">
                <a16:creationId xmlns:a16="http://schemas.microsoft.com/office/drawing/2014/main" id="{CAF1DD27-1DE7-2EC4-CDF0-93B7DA44A22C}"/>
              </a:ext>
            </a:extLst>
          </p:cNvPr>
          <p:cNvSpPr txBox="1"/>
          <p:nvPr userDrawn="1"/>
        </p:nvSpPr>
        <p:spPr>
          <a:xfrm>
            <a:off x="112287" y="6398540"/>
            <a:ext cx="3988668" cy="338554"/>
          </a:xfrm>
          <a:prstGeom prst="rect">
            <a:avLst/>
          </a:prstGeom>
          <a:noFill/>
        </p:spPr>
        <p:txBody>
          <a:bodyPr wrap="square" rtlCol="0">
            <a:spAutoFit/>
          </a:bodyPr>
          <a:lstStyle/>
          <a:p>
            <a:fld id="{72A1568A-D12D-BD49-ACDF-27454F9476FE}" type="datetime1">
              <a:rPr lang="fr-FR" sz="800" smtClean="0">
                <a:solidFill>
                  <a:schemeClr val="bg1"/>
                </a:solidFill>
              </a:rPr>
              <a:pPr/>
              <a:t>10/09/2025</a:t>
            </a:fld>
            <a:r>
              <a:rPr lang="fr-FR" sz="800" dirty="0">
                <a:solidFill>
                  <a:schemeClr val="bg1"/>
                </a:solidFill>
              </a:rPr>
              <a:t>	</a:t>
            </a:r>
            <a:r>
              <a:rPr lang="en-US" sz="800" dirty="0">
                <a:solidFill>
                  <a:schemeClr val="bg1"/>
                </a:solidFill>
              </a:rPr>
              <a:t>CC BY-SA 4.0</a:t>
            </a:r>
          </a:p>
          <a:p>
            <a:r>
              <a:rPr lang="en-US" sz="800" dirty="0">
                <a:solidFill>
                  <a:schemeClr val="bg1"/>
                </a:solidFill>
              </a:rPr>
              <a:t>	Authors : Pierre Le Gargasson, Nicolas Beuve, Maxime Pelcat</a:t>
            </a:r>
          </a:p>
        </p:txBody>
      </p:sp>
    </p:spTree>
    <p:extLst>
      <p:ext uri="{BB962C8B-B14F-4D97-AF65-F5344CB8AC3E}">
        <p14:creationId xmlns:p14="http://schemas.microsoft.com/office/powerpoint/2010/main" val="165457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40BDD-92E6-A741-9CC1-B41F1883C5FB}"/>
              </a:ext>
            </a:extLst>
          </p:cNvPr>
          <p:cNvSpPr>
            <a:spLocks noGrp="1"/>
          </p:cNvSpPr>
          <p:nvPr>
            <p:ph type="title"/>
          </p:nvPr>
        </p:nvSpPr>
        <p:spPr>
          <a:xfrm>
            <a:off x="894522" y="291142"/>
            <a:ext cx="10236885" cy="473367"/>
          </a:xfrm>
        </p:spPr>
        <p:txBody>
          <a:bodyPr lIns="0" tIns="0" rIns="0" bIns="0" anchor="t" anchorCtr="0"/>
          <a:lstStyle>
            <a:lvl1pPr algn="r">
              <a:defRPr>
                <a:latin typeface="+mj-lt"/>
              </a:defRPr>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F98608D4-9C36-A84D-A3A4-1AEB096C7D16}"/>
              </a:ext>
            </a:extLst>
          </p:cNvPr>
          <p:cNvSpPr>
            <a:spLocks noGrp="1"/>
          </p:cNvSpPr>
          <p:nvPr>
            <p:ph idx="1"/>
          </p:nvPr>
        </p:nvSpPr>
        <p:spPr>
          <a:xfrm>
            <a:off x="894522" y="2367270"/>
            <a:ext cx="10409094" cy="2292257"/>
          </a:xfr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numéro de diapositive 5">
            <a:extLst>
              <a:ext uri="{FF2B5EF4-FFF2-40B4-BE49-F238E27FC236}">
                <a16:creationId xmlns:a16="http://schemas.microsoft.com/office/drawing/2014/main" id="{8EEA55F7-2499-7442-8219-F9EF9752113D}"/>
              </a:ext>
            </a:extLst>
          </p:cNvPr>
          <p:cNvSpPr>
            <a:spLocks noGrp="1"/>
          </p:cNvSpPr>
          <p:nvPr>
            <p:ph type="sldNum" sz="quarter" idx="12"/>
          </p:nvPr>
        </p:nvSpPr>
        <p:spPr>
          <a:xfrm>
            <a:off x="9007778" y="6481152"/>
            <a:ext cx="2743200" cy="246888"/>
          </a:xfrm>
          <a:prstGeom prst="rect">
            <a:avLst/>
          </a:prstGeom>
        </p:spPr>
        <p:txBody>
          <a:bodyPr/>
          <a:lstStyle>
            <a:lvl1pPr algn="r">
              <a:defRPr sz="1000">
                <a:solidFill>
                  <a:srgbClr val="4D4D4D"/>
                </a:solidFill>
              </a:defRPr>
            </a:lvl1pPr>
          </a:lstStyle>
          <a:p>
            <a:fld id="{3F394568-A123-CF43-B37D-0430507FD9CE}" type="slidenum">
              <a:rPr lang="en-US" noProof="0" smtClean="0"/>
              <a:pPr/>
              <a:t>‹N°›</a:t>
            </a:fld>
            <a:endParaRPr lang="en-US" noProof="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1407" y="71045"/>
            <a:ext cx="1098817" cy="1200372"/>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35922" y="6378283"/>
            <a:ext cx="343302" cy="367576"/>
          </a:xfrm>
          <a:prstGeom prst="rect">
            <a:avLst/>
          </a:prstGeom>
        </p:spPr>
      </p:pic>
      <p:sp>
        <p:nvSpPr>
          <p:cNvPr id="5" name="Ellipse 4">
            <a:extLst>
              <a:ext uri="{FF2B5EF4-FFF2-40B4-BE49-F238E27FC236}">
                <a16:creationId xmlns:a16="http://schemas.microsoft.com/office/drawing/2014/main" id="{C34339A6-1EE0-353E-810E-C604B30DF02D}"/>
              </a:ext>
            </a:extLst>
          </p:cNvPr>
          <p:cNvSpPr/>
          <p:nvPr userDrawn="1"/>
        </p:nvSpPr>
        <p:spPr>
          <a:xfrm>
            <a:off x="-418721" y="4513631"/>
            <a:ext cx="665301" cy="613174"/>
          </a:xfrm>
          <a:prstGeom prst="ellipse">
            <a:avLst/>
          </a:prstGeom>
          <a:noFill/>
          <a:ln w="1397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785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C3D014-3409-6AE4-4249-FC8F57B51C71}"/>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a:extLst>
              <a:ext uri="{FF2B5EF4-FFF2-40B4-BE49-F238E27FC236}">
                <a16:creationId xmlns:a16="http://schemas.microsoft.com/office/drawing/2014/main" id="{22476E9F-0A19-9914-76EA-8F8CA6F7219B}"/>
              </a:ext>
            </a:extLst>
          </p:cNvPr>
          <p:cNvSpPr>
            <a:spLocks noGrp="1"/>
          </p:cNvSpPr>
          <p:nvPr>
            <p:ph type="dt" sz="half" idx="10"/>
          </p:nvPr>
        </p:nvSpPr>
        <p:spPr>
          <a:xfrm>
            <a:off x="143256" y="6498971"/>
            <a:ext cx="2743200" cy="246888"/>
          </a:xfrm>
        </p:spPr>
        <p:txBody>
          <a:bodyPr/>
          <a:lstStyle>
            <a:lvl1pPr>
              <a:defRPr>
                <a:solidFill>
                  <a:srgbClr val="4D4D4D"/>
                </a:solidFill>
              </a:defRPr>
            </a:lvl1pPr>
          </a:lstStyle>
          <a:p>
            <a:fld id="{4132A1D1-2B26-4B29-A82E-645F587F5B05}" type="datetimeFigureOut">
              <a:rPr lang="en-GB" smtClean="0"/>
              <a:t>10/09/2025</a:t>
            </a:fld>
            <a:endParaRPr lang="en-GB"/>
          </a:p>
        </p:txBody>
      </p:sp>
      <p:sp>
        <p:nvSpPr>
          <p:cNvPr id="6" name="Espace réservé du numéro de diapositive 5">
            <a:extLst>
              <a:ext uri="{FF2B5EF4-FFF2-40B4-BE49-F238E27FC236}">
                <a16:creationId xmlns:a16="http://schemas.microsoft.com/office/drawing/2014/main" id="{6729E4B5-4EB7-9E8A-448F-CE01E3105837}"/>
              </a:ext>
            </a:extLst>
          </p:cNvPr>
          <p:cNvSpPr>
            <a:spLocks noGrp="1"/>
          </p:cNvSpPr>
          <p:nvPr>
            <p:ph type="sldNum" sz="quarter" idx="12"/>
          </p:nvPr>
        </p:nvSpPr>
        <p:spPr>
          <a:xfrm>
            <a:off x="9007778" y="6481152"/>
            <a:ext cx="2743200" cy="246888"/>
          </a:xfrm>
          <a:prstGeom prst="rect">
            <a:avLst/>
          </a:prstGeom>
        </p:spPr>
        <p:txBody>
          <a:bodyPr/>
          <a:lstStyle>
            <a:lvl1pPr algn="r">
              <a:defRPr sz="1000">
                <a:solidFill>
                  <a:srgbClr val="4D4D4D"/>
                </a:solidFill>
              </a:defRPr>
            </a:lvl1pPr>
          </a:lstStyle>
          <a:p>
            <a:fld id="{A60ECCE1-9CD1-4DEB-BFD8-E02EEE38BCDD}" type="slidenum">
              <a:rPr lang="en-GB" smtClean="0"/>
              <a:t>‹N°›</a:t>
            </a:fld>
            <a:endParaRPr lang="en-GB"/>
          </a:p>
        </p:txBody>
      </p:sp>
      <p:pic>
        <p:nvPicPr>
          <p:cNvPr id="7" name="Image 6">
            <a:extLst>
              <a:ext uri="{FF2B5EF4-FFF2-40B4-BE49-F238E27FC236}">
                <a16:creationId xmlns:a16="http://schemas.microsoft.com/office/drawing/2014/main" id="{6CBC7399-794D-851A-7876-9C66EF1EE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37" y="149576"/>
            <a:ext cx="1098817" cy="1200372"/>
          </a:xfrm>
          <a:prstGeom prst="rect">
            <a:avLst/>
          </a:prstGeom>
        </p:spPr>
      </p:pic>
      <p:pic>
        <p:nvPicPr>
          <p:cNvPr id="8" name="Image 7">
            <a:extLst>
              <a:ext uri="{FF2B5EF4-FFF2-40B4-BE49-F238E27FC236}">
                <a16:creationId xmlns:a16="http://schemas.microsoft.com/office/drawing/2014/main" id="{8AB26D42-31FB-6EF9-9441-49DCD3032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922" y="6378283"/>
            <a:ext cx="343302" cy="367576"/>
          </a:xfrm>
          <a:prstGeom prst="rect">
            <a:avLst/>
          </a:prstGeom>
        </p:spPr>
      </p:pic>
      <p:sp>
        <p:nvSpPr>
          <p:cNvPr id="9" name="Ellipse 8">
            <a:extLst>
              <a:ext uri="{FF2B5EF4-FFF2-40B4-BE49-F238E27FC236}">
                <a16:creationId xmlns:a16="http://schemas.microsoft.com/office/drawing/2014/main" id="{CE727943-5C3B-B856-0DB7-4538D69A4AB2}"/>
              </a:ext>
            </a:extLst>
          </p:cNvPr>
          <p:cNvSpPr/>
          <p:nvPr/>
        </p:nvSpPr>
        <p:spPr>
          <a:xfrm>
            <a:off x="11932278" y="279607"/>
            <a:ext cx="470155" cy="470155"/>
          </a:xfrm>
          <a:prstGeom prst="ellipse">
            <a:avLst/>
          </a:prstGeom>
          <a:noFill/>
          <a:ln w="889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EF9D07BF-6B64-D9D7-4281-79BEAEC98917}"/>
              </a:ext>
            </a:extLst>
          </p:cNvPr>
          <p:cNvSpPr>
            <a:spLocks noGrp="1"/>
          </p:cNvSpPr>
          <p:nvPr>
            <p:ph type="title"/>
          </p:nvPr>
        </p:nvSpPr>
        <p:spPr>
          <a:xfrm>
            <a:off x="665922" y="189880"/>
            <a:ext cx="10860156" cy="754337"/>
          </a:xfrm>
          <a:prstGeom prst="rect">
            <a:avLst/>
          </a:prstGeom>
        </p:spPr>
        <p:txBody>
          <a:bodyPr>
            <a:normAutofit/>
          </a:bodyPr>
          <a:lstStyle>
            <a:lvl1pPr algn="r">
              <a:defRPr sz="3600"/>
            </a:lvl1pPr>
          </a:lstStyle>
          <a:p>
            <a:r>
              <a:rPr lang="fr-FR"/>
              <a:t>Modifiez le style du titre</a:t>
            </a:r>
          </a:p>
        </p:txBody>
      </p:sp>
    </p:spTree>
    <p:extLst>
      <p:ext uri="{BB962C8B-B14F-4D97-AF65-F5344CB8AC3E}">
        <p14:creationId xmlns:p14="http://schemas.microsoft.com/office/powerpoint/2010/main" val="314549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Espace réservé de la date 3">
            <a:extLst>
              <a:ext uri="{FF2B5EF4-FFF2-40B4-BE49-F238E27FC236}">
                <a16:creationId xmlns:a16="http://schemas.microsoft.com/office/drawing/2014/main" id="{CD09CD01-11DE-1538-7B46-1A928F2D0330}"/>
              </a:ext>
            </a:extLst>
          </p:cNvPr>
          <p:cNvSpPr>
            <a:spLocks noGrp="1"/>
          </p:cNvSpPr>
          <p:nvPr>
            <p:ph type="dt" sz="half" idx="10"/>
          </p:nvPr>
        </p:nvSpPr>
        <p:spPr>
          <a:xfrm>
            <a:off x="143256" y="6498971"/>
            <a:ext cx="2743200" cy="246888"/>
          </a:xfrm>
        </p:spPr>
        <p:txBody>
          <a:bodyPr/>
          <a:lstStyle>
            <a:lvl1pPr>
              <a:defRPr>
                <a:solidFill>
                  <a:srgbClr val="4D4D4D"/>
                </a:solidFill>
              </a:defRPr>
            </a:lvl1pPr>
          </a:lstStyle>
          <a:p>
            <a:fld id="{4132A1D1-2B26-4B29-A82E-645F587F5B05}" type="datetimeFigureOut">
              <a:rPr lang="en-GB" smtClean="0"/>
              <a:t>10/09/2025</a:t>
            </a:fld>
            <a:endParaRPr lang="en-GB"/>
          </a:p>
        </p:txBody>
      </p:sp>
      <p:pic>
        <p:nvPicPr>
          <p:cNvPr id="5" name="Image 4">
            <a:extLst>
              <a:ext uri="{FF2B5EF4-FFF2-40B4-BE49-F238E27FC236}">
                <a16:creationId xmlns:a16="http://schemas.microsoft.com/office/drawing/2014/main" id="{C53CEB66-8648-26B4-C2C7-A2B2CF3EC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37" y="149576"/>
            <a:ext cx="1098817" cy="1200372"/>
          </a:xfrm>
          <a:prstGeom prst="rect">
            <a:avLst/>
          </a:prstGeom>
        </p:spPr>
      </p:pic>
      <p:pic>
        <p:nvPicPr>
          <p:cNvPr id="6" name="Image 5">
            <a:extLst>
              <a:ext uri="{FF2B5EF4-FFF2-40B4-BE49-F238E27FC236}">
                <a16:creationId xmlns:a16="http://schemas.microsoft.com/office/drawing/2014/main" id="{5B522684-1622-19B3-C4A3-30AD6BA21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922" y="6378283"/>
            <a:ext cx="343302" cy="367576"/>
          </a:xfrm>
          <a:prstGeom prst="rect">
            <a:avLst/>
          </a:prstGeom>
        </p:spPr>
      </p:pic>
      <p:sp>
        <p:nvSpPr>
          <p:cNvPr id="7" name="Ellipse 6">
            <a:extLst>
              <a:ext uri="{FF2B5EF4-FFF2-40B4-BE49-F238E27FC236}">
                <a16:creationId xmlns:a16="http://schemas.microsoft.com/office/drawing/2014/main" id="{F2D975D3-E175-25D5-7F3D-A70BE92EA095}"/>
              </a:ext>
            </a:extLst>
          </p:cNvPr>
          <p:cNvSpPr/>
          <p:nvPr/>
        </p:nvSpPr>
        <p:spPr>
          <a:xfrm>
            <a:off x="11932278" y="279607"/>
            <a:ext cx="470155" cy="470155"/>
          </a:xfrm>
          <a:prstGeom prst="ellipse">
            <a:avLst/>
          </a:prstGeom>
          <a:noFill/>
          <a:ln w="889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DDD793A4-685B-9046-2FE6-915B58151BE8}"/>
              </a:ext>
            </a:extLst>
          </p:cNvPr>
          <p:cNvSpPr>
            <a:spLocks noGrp="1"/>
          </p:cNvSpPr>
          <p:nvPr>
            <p:ph type="title"/>
          </p:nvPr>
        </p:nvSpPr>
        <p:spPr>
          <a:xfrm>
            <a:off x="665922" y="189880"/>
            <a:ext cx="10860156" cy="754337"/>
          </a:xfrm>
          <a:prstGeom prst="rect">
            <a:avLst/>
          </a:prstGeom>
        </p:spPr>
        <p:txBody>
          <a:bodyPr>
            <a:normAutofit/>
          </a:bodyPr>
          <a:lstStyle>
            <a:lvl1pPr algn="r">
              <a:defRPr sz="3600"/>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BCFA64-34B5-4C65-915A-1D00E8F90DF9}"/>
              </a:ext>
            </a:extLst>
          </p:cNvPr>
          <p:cNvSpPr>
            <a:spLocks noGrp="1"/>
          </p:cNvSpPr>
          <p:nvPr>
            <p:ph type="sldNum" sz="quarter" idx="12"/>
          </p:nvPr>
        </p:nvSpPr>
        <p:spPr>
          <a:xfrm>
            <a:off x="9007778" y="6481152"/>
            <a:ext cx="2743200" cy="246888"/>
          </a:xfrm>
          <a:prstGeom prst="rect">
            <a:avLst/>
          </a:prstGeom>
        </p:spPr>
        <p:txBody>
          <a:bodyPr/>
          <a:lstStyle>
            <a:lvl1pPr algn="r">
              <a:defRPr sz="1000">
                <a:solidFill>
                  <a:srgbClr val="4D4D4D"/>
                </a:solidFill>
              </a:defRPr>
            </a:lvl1pPr>
          </a:lstStyle>
          <a:p>
            <a:fld id="{A60ECCE1-9CD1-4DEB-BFD8-E02EEE38BCDD}" type="slidenum">
              <a:rPr lang="en-GB" smtClean="0"/>
              <a:t>‹N°›</a:t>
            </a:fld>
            <a:endParaRPr lang="en-GB"/>
          </a:p>
        </p:txBody>
      </p:sp>
    </p:spTree>
    <p:extLst>
      <p:ext uri="{BB962C8B-B14F-4D97-AF65-F5344CB8AC3E}">
        <p14:creationId xmlns:p14="http://schemas.microsoft.com/office/powerpoint/2010/main" val="15960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FB06E-B68F-0F46-5712-162BE1747CEA}"/>
              </a:ext>
            </a:extLst>
          </p:cNvPr>
          <p:cNvSpPr>
            <a:spLocks noGrp="1"/>
          </p:cNvSpPr>
          <p:nvPr>
            <p:ph type="title" hasCustomPrompt="1"/>
          </p:nvPr>
        </p:nvSpPr>
        <p:spPr>
          <a:xfrm>
            <a:off x="646043" y="1709738"/>
            <a:ext cx="10923105" cy="2852737"/>
          </a:xfrm>
          <a:prstGeom prst="rect">
            <a:avLst/>
          </a:prstGeom>
        </p:spPr>
        <p:txBody>
          <a:bodyPr anchor="b">
            <a:normAutofit/>
          </a:bodyPr>
          <a:lstStyle>
            <a:lvl1pPr>
              <a:defRPr sz="5400"/>
            </a:lvl1pPr>
          </a:lstStyle>
          <a:p>
            <a:r>
              <a:rPr lang="fr-FR"/>
              <a:t>Section </a:t>
            </a:r>
            <a:r>
              <a:rPr lang="fr-FR" err="1"/>
              <a:t>Title</a:t>
            </a:r>
            <a:endParaRPr lang="fr-FR"/>
          </a:p>
        </p:txBody>
      </p:sp>
      <p:sp>
        <p:nvSpPr>
          <p:cNvPr id="3" name="Espace réservé du texte 2">
            <a:extLst>
              <a:ext uri="{FF2B5EF4-FFF2-40B4-BE49-F238E27FC236}">
                <a16:creationId xmlns:a16="http://schemas.microsoft.com/office/drawing/2014/main" id="{436732D0-7FCE-F039-D033-3C809BEEBC9B}"/>
              </a:ext>
            </a:extLst>
          </p:cNvPr>
          <p:cNvSpPr>
            <a:spLocks noGrp="1"/>
          </p:cNvSpPr>
          <p:nvPr>
            <p:ph type="body" idx="1" hasCustomPrompt="1"/>
          </p:nvPr>
        </p:nvSpPr>
        <p:spPr>
          <a:xfrm>
            <a:off x="646043" y="4589463"/>
            <a:ext cx="1092310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Subtitle</a:t>
            </a:r>
            <a:endParaRPr lang="fr-FR"/>
          </a:p>
        </p:txBody>
      </p:sp>
      <p:pic>
        <p:nvPicPr>
          <p:cNvPr id="8" name="Image 7" descr="Une image contenant Graphique, graphisme, cercle, symbole&#10;&#10;Description générée automatiquement">
            <a:extLst>
              <a:ext uri="{FF2B5EF4-FFF2-40B4-BE49-F238E27FC236}">
                <a16:creationId xmlns:a16="http://schemas.microsoft.com/office/drawing/2014/main" id="{3FF38FDE-B1B0-2A00-F6E6-F21A652DA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7550" y="441182"/>
            <a:ext cx="1834192" cy="2003711"/>
          </a:xfrm>
          <a:prstGeom prst="rect">
            <a:avLst/>
          </a:prstGeom>
        </p:spPr>
      </p:pic>
    </p:spTree>
    <p:extLst>
      <p:ext uri="{BB962C8B-B14F-4D97-AF65-F5344CB8AC3E}">
        <p14:creationId xmlns:p14="http://schemas.microsoft.com/office/powerpoint/2010/main" val="44352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7B806-BBC5-C7CE-03A0-ACCE091E6B67}"/>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1061577" y="349885"/>
            <a:ext cx="748682" cy="1095694"/>
          </a:xfrm>
          <a:prstGeom prst="rect">
            <a:avLst/>
          </a:prstGeom>
        </p:spPr>
      </p:pic>
      <p:sp>
        <p:nvSpPr>
          <p:cNvPr id="2" name="Titre 1">
            <a:extLst>
              <a:ext uri="{FF2B5EF4-FFF2-40B4-BE49-F238E27FC236}">
                <a16:creationId xmlns:a16="http://schemas.microsoft.com/office/drawing/2014/main" id="{5897051A-00AF-50AE-296E-E57256000759}"/>
              </a:ext>
            </a:extLst>
          </p:cNvPr>
          <p:cNvSpPr>
            <a:spLocks noGrp="1"/>
          </p:cNvSpPr>
          <p:nvPr>
            <p:ph type="title"/>
          </p:nvPr>
        </p:nvSpPr>
        <p:spPr/>
        <p:txBody>
          <a:bodyPr>
            <a:normAutofit/>
          </a:bodyPr>
          <a:lstStyle>
            <a:lvl1pPr>
              <a:defRPr sz="4000"/>
            </a:lvl1pPr>
          </a:lstStyle>
          <a:p>
            <a:r>
              <a:rPr lang="fr-FR"/>
              <a:t>Modifiez le style du titre</a:t>
            </a:r>
          </a:p>
        </p:txBody>
      </p:sp>
      <p:sp>
        <p:nvSpPr>
          <p:cNvPr id="3" name="Espace réservé du contenu 2">
            <a:extLst>
              <a:ext uri="{FF2B5EF4-FFF2-40B4-BE49-F238E27FC236}">
                <a16:creationId xmlns:a16="http://schemas.microsoft.com/office/drawing/2014/main" id="{353FBB6A-AE78-2F2C-E728-95508B5AFD8D}"/>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E7B17D-3F21-847C-A34D-7D8371AA31D8}"/>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descr="Art vectoriel d'une carte de circuit imprimé">
            <a:extLst>
              <a:ext uri="{FF2B5EF4-FFF2-40B4-BE49-F238E27FC236}">
                <a16:creationId xmlns:a16="http://schemas.microsoft.com/office/drawing/2014/main" id="{1EF60F03-8274-5CE4-75D7-748FFB2ABD15}"/>
              </a:ext>
            </a:extLst>
          </p:cNvPr>
          <p:cNvPicPr>
            <a:picLocks noChangeAspect="1"/>
          </p:cNvPicPr>
          <p:nvPr userDrawn="1"/>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t="49259"/>
          <a:stretch/>
        </p:blipFill>
        <p:spPr>
          <a:xfrm>
            <a:off x="4040503" y="6603455"/>
            <a:ext cx="8157211" cy="254544"/>
          </a:xfrm>
          <a:prstGeom prst="rect">
            <a:avLst/>
          </a:prstGeom>
        </p:spPr>
      </p:pic>
      <p:sp>
        <p:nvSpPr>
          <p:cNvPr id="11" name="Rectangle 10">
            <a:extLst>
              <a:ext uri="{FF2B5EF4-FFF2-40B4-BE49-F238E27FC236}">
                <a16:creationId xmlns:a16="http://schemas.microsoft.com/office/drawing/2014/main" id="{68EAE664-E522-B7F1-8A47-C3960B3906B7}"/>
              </a:ext>
            </a:extLst>
          </p:cNvPr>
          <p:cNvSpPr/>
          <p:nvPr userDrawn="1"/>
        </p:nvSpPr>
        <p:spPr>
          <a:xfrm>
            <a:off x="0" y="6603455"/>
            <a:ext cx="12199617" cy="25114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alpha val="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3" name="Espace réservé de la date 3">
            <a:extLst>
              <a:ext uri="{FF2B5EF4-FFF2-40B4-BE49-F238E27FC236}">
                <a16:creationId xmlns:a16="http://schemas.microsoft.com/office/drawing/2014/main" id="{03DD24AC-D50F-9312-ADF3-209A042D7DE1}"/>
              </a:ext>
            </a:extLst>
          </p:cNvPr>
          <p:cNvSpPr>
            <a:spLocks noGrp="1"/>
          </p:cNvSpPr>
          <p:nvPr>
            <p:ph type="dt" sz="half" idx="10"/>
          </p:nvPr>
        </p:nvSpPr>
        <p:spPr>
          <a:xfrm>
            <a:off x="838200" y="6546463"/>
            <a:ext cx="2743200" cy="365125"/>
          </a:xfrm>
        </p:spPr>
        <p:txBody>
          <a:bodyPr/>
          <a:lstStyle/>
          <a:p>
            <a:fld id="{AAA7E221-3B60-4AA4-A4B9-756D6035F6BA}" type="datetime1">
              <a:rPr lang="fr-FR" smtClean="0"/>
              <a:t>10/09/2025</a:t>
            </a:fld>
            <a:endParaRPr lang="fr-FR"/>
          </a:p>
        </p:txBody>
      </p:sp>
      <p:sp>
        <p:nvSpPr>
          <p:cNvPr id="14" name="Espace réservé du pied de page 4">
            <a:extLst>
              <a:ext uri="{FF2B5EF4-FFF2-40B4-BE49-F238E27FC236}">
                <a16:creationId xmlns:a16="http://schemas.microsoft.com/office/drawing/2014/main" id="{92371F02-3F52-2D34-7DCC-CC39CDF6F47B}"/>
              </a:ext>
            </a:extLst>
          </p:cNvPr>
          <p:cNvSpPr>
            <a:spLocks noGrp="1"/>
          </p:cNvSpPr>
          <p:nvPr>
            <p:ph type="ftr" sz="quarter" idx="11"/>
          </p:nvPr>
        </p:nvSpPr>
        <p:spPr>
          <a:xfrm>
            <a:off x="4038600" y="6538912"/>
            <a:ext cx="4114800" cy="365125"/>
          </a:xfrm>
        </p:spPr>
        <p:txBody>
          <a:bodyPr/>
          <a:lstStyle/>
          <a:p>
            <a:endParaRPr lang="fr-FR"/>
          </a:p>
        </p:txBody>
      </p:sp>
      <p:sp>
        <p:nvSpPr>
          <p:cNvPr id="15" name="Espace réservé du numéro de diapositive 5">
            <a:extLst>
              <a:ext uri="{FF2B5EF4-FFF2-40B4-BE49-F238E27FC236}">
                <a16:creationId xmlns:a16="http://schemas.microsoft.com/office/drawing/2014/main" id="{456B1ADB-280B-6DFC-43A5-DC2CBCA6C487}"/>
              </a:ext>
            </a:extLst>
          </p:cNvPr>
          <p:cNvSpPr>
            <a:spLocks noGrp="1"/>
          </p:cNvSpPr>
          <p:nvPr>
            <p:ph type="sldNum" sz="quarter" idx="12"/>
          </p:nvPr>
        </p:nvSpPr>
        <p:spPr>
          <a:xfrm>
            <a:off x="8610600" y="6546463"/>
            <a:ext cx="2743200" cy="365125"/>
          </a:xfrm>
        </p:spPr>
        <p:txBody>
          <a:bodyPr/>
          <a:lstStyle>
            <a:lvl1pPr>
              <a:defRPr>
                <a:solidFill>
                  <a:schemeClr val="tx1"/>
                </a:solidFill>
              </a:defRPr>
            </a:lvl1pPr>
          </a:lstStyle>
          <a:p>
            <a:fld id="{1888EF04-A8C4-42D5-BC97-E45ADAE4EF80}" type="slidenum">
              <a:rPr lang="fr-FR" smtClean="0"/>
              <a:pPr/>
              <a:t>‹N°›</a:t>
            </a:fld>
            <a:endParaRPr lang="fr-FR"/>
          </a:p>
        </p:txBody>
      </p:sp>
      <p:sp>
        <p:nvSpPr>
          <p:cNvPr id="12" name="ZoneTexte 11">
            <a:extLst>
              <a:ext uri="{FF2B5EF4-FFF2-40B4-BE49-F238E27FC236}">
                <a16:creationId xmlns:a16="http://schemas.microsoft.com/office/drawing/2014/main" id="{0D79922D-9081-4F4F-A478-16FD141457BC}"/>
              </a:ext>
            </a:extLst>
          </p:cNvPr>
          <p:cNvSpPr txBox="1"/>
          <p:nvPr userDrawn="1"/>
        </p:nvSpPr>
        <p:spPr>
          <a:xfrm>
            <a:off x="141774" y="6611779"/>
            <a:ext cx="1830950" cy="246221"/>
          </a:xfrm>
          <a:prstGeom prst="rect">
            <a:avLst/>
          </a:prstGeom>
          <a:noFill/>
        </p:spPr>
        <p:txBody>
          <a:bodyPr wrap="none" rtlCol="0">
            <a:spAutoFit/>
          </a:bodyPr>
          <a:lstStyle/>
          <a:p>
            <a:r>
              <a:rPr lang="fr-FR" sz="1000" dirty="0">
                <a:solidFill>
                  <a:schemeClr val="bg1"/>
                </a:solidFill>
              </a:rPr>
              <a:t>CC-BY-SA 4.0 ESOS Project</a:t>
            </a:r>
            <a:endParaRPr lang="en-US" sz="1000" dirty="0">
              <a:solidFill>
                <a:schemeClr val="bg1"/>
              </a:solidFill>
            </a:endParaRPr>
          </a:p>
        </p:txBody>
      </p:sp>
    </p:spTree>
    <p:extLst>
      <p:ext uri="{BB962C8B-B14F-4D97-AF65-F5344CB8AC3E}">
        <p14:creationId xmlns:p14="http://schemas.microsoft.com/office/powerpoint/2010/main" val="412837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3CE155-0333-AE4B-BA6C-7AE8A6E69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695D39D-E42A-0E4A-A507-0D6D67AEE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67DF04BF-3D38-E579-F4B4-0C2E84BD95B3}"/>
              </a:ext>
            </a:extLst>
          </p:cNvPr>
          <p:cNvSpPr txBox="1"/>
          <p:nvPr userDrawn="1"/>
        </p:nvSpPr>
        <p:spPr>
          <a:xfrm>
            <a:off x="87919" y="6466498"/>
            <a:ext cx="6142059" cy="338554"/>
          </a:xfrm>
          <a:prstGeom prst="rect">
            <a:avLst/>
          </a:prstGeom>
          <a:noFill/>
        </p:spPr>
        <p:txBody>
          <a:bodyPr wrap="square" rtlCol="0">
            <a:spAutoFit/>
          </a:bodyPr>
          <a:lstStyle/>
          <a:p>
            <a:fld id="{72A1568A-D12D-BD49-ACDF-27454F9476FE}" type="datetime1">
              <a:rPr lang="fr-FR" sz="800" smtClean="0">
                <a:solidFill>
                  <a:schemeClr val="tx1"/>
                </a:solidFill>
              </a:rPr>
              <a:pPr/>
              <a:t>10/09/2025</a:t>
            </a:fld>
            <a:r>
              <a:rPr lang="fr-FR" sz="800" dirty="0">
                <a:solidFill>
                  <a:schemeClr val="tx1"/>
                </a:solidFill>
              </a:rPr>
              <a:t>	</a:t>
            </a:r>
            <a:r>
              <a:rPr lang="en-US" sz="800" dirty="0">
                <a:solidFill>
                  <a:schemeClr val="tx1"/>
                </a:solidFill>
              </a:rPr>
              <a:t>CC BY-SA 4.0</a:t>
            </a:r>
          </a:p>
          <a:p>
            <a:r>
              <a:rPr lang="en-US" sz="800" dirty="0">
                <a:solidFill>
                  <a:schemeClr val="tx1"/>
                </a:solidFill>
              </a:rPr>
              <a:t>	Authors : ESOS Project Pierre Le Gargasson, Nicolas Beuve, Maxime </a:t>
            </a:r>
            <a:r>
              <a:rPr lang="en-US" sz="800" dirty="0" err="1">
                <a:solidFill>
                  <a:schemeClr val="tx1"/>
                </a:solidFill>
              </a:rPr>
              <a:t>Pelcat</a:t>
            </a:r>
            <a:r>
              <a:rPr lang="en-US" sz="800" dirty="0">
                <a:solidFill>
                  <a:schemeClr val="tx1"/>
                </a:solidFill>
              </a:rPr>
              <a:t>, Olivier </a:t>
            </a:r>
            <a:r>
              <a:rPr lang="en-US" sz="800" dirty="0" err="1">
                <a:solidFill>
                  <a:schemeClr val="tx1"/>
                </a:solidFill>
              </a:rPr>
              <a:t>Weppe</a:t>
            </a:r>
            <a:r>
              <a:rPr lang="en-US" sz="800" dirty="0">
                <a:solidFill>
                  <a:schemeClr val="tx1"/>
                </a:solidFill>
              </a:rPr>
              <a:t>, Thibaut Marty</a:t>
            </a:r>
          </a:p>
        </p:txBody>
      </p:sp>
    </p:spTree>
    <p:extLst>
      <p:ext uri="{BB962C8B-B14F-4D97-AF65-F5344CB8AC3E}">
        <p14:creationId xmlns:p14="http://schemas.microsoft.com/office/powerpoint/2010/main" val="65322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8">
            <a:extLst>
              <a:ext uri="{96DAC541-7B7A-43D3-8B79-37D633B846F1}">
                <asvg:svgBlip xmlns:asvg="http://schemas.microsoft.com/office/drawing/2016/SVG/main" r:embed="rId9"/>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esos.insa-rennes.fr/"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FAD5AC-B4BA-6F36-E1F5-BB60DF680925}"/>
              </a:ext>
            </a:extLst>
          </p:cNvPr>
          <p:cNvPicPr>
            <a:picLocks noChangeAspect="1"/>
          </p:cNvPicPr>
          <p:nvPr/>
        </p:nvPicPr>
        <p:blipFill rotWithShape="1">
          <a:blip r:embed="rId2">
            <a:alphaModFix amt="20000"/>
          </a:blip>
          <a:srcRect t="10000"/>
          <a:stretch/>
        </p:blipFill>
        <p:spPr>
          <a:xfrm>
            <a:off x="0" y="0"/>
            <a:ext cx="12192000" cy="6858000"/>
          </a:xfrm>
          <a:prstGeom prst="rect">
            <a:avLst/>
          </a:prstGeom>
        </p:spPr>
      </p:pic>
      <p:sp>
        <p:nvSpPr>
          <p:cNvPr id="2" name="Titre 1">
            <a:extLst>
              <a:ext uri="{FF2B5EF4-FFF2-40B4-BE49-F238E27FC236}">
                <a16:creationId xmlns:a16="http://schemas.microsoft.com/office/drawing/2014/main" id="{1503AF94-F5CA-7542-A72B-1789CD957480}"/>
              </a:ext>
            </a:extLst>
          </p:cNvPr>
          <p:cNvSpPr>
            <a:spLocks noGrp="1"/>
          </p:cNvSpPr>
          <p:nvPr>
            <p:ph type="ctrTitle"/>
          </p:nvPr>
        </p:nvSpPr>
        <p:spPr>
          <a:xfrm>
            <a:off x="2144485" y="2640769"/>
            <a:ext cx="8649206" cy="720676"/>
          </a:xfrm>
        </p:spPr>
        <p:txBody>
          <a:bodyPr>
            <a:normAutofit/>
          </a:bodyPr>
          <a:lstStyle/>
          <a:p>
            <a:r>
              <a:rPr lang="en-US" dirty="0"/>
              <a:t>Life Cycle Analysis in Electronics</a:t>
            </a:r>
          </a:p>
        </p:txBody>
      </p:sp>
      <p:sp>
        <p:nvSpPr>
          <p:cNvPr id="6" name="Sous-titre 5">
            <a:extLst>
              <a:ext uri="{FF2B5EF4-FFF2-40B4-BE49-F238E27FC236}">
                <a16:creationId xmlns:a16="http://schemas.microsoft.com/office/drawing/2014/main" id="{F483E16B-B3B6-3858-6CE5-93410C4EB561}"/>
              </a:ext>
            </a:extLst>
          </p:cNvPr>
          <p:cNvSpPr>
            <a:spLocks noGrp="1"/>
          </p:cNvSpPr>
          <p:nvPr>
            <p:ph type="subTitle" idx="1"/>
          </p:nvPr>
        </p:nvSpPr>
        <p:spPr/>
        <p:txBody>
          <a:bodyPr/>
          <a:lstStyle/>
          <a:p>
            <a:r>
              <a:rPr lang="fr-FR" dirty="0"/>
              <a:t>2025</a:t>
            </a:r>
            <a:endParaRPr lang="en-US" dirty="0"/>
          </a:p>
        </p:txBody>
      </p:sp>
    </p:spTree>
    <p:extLst>
      <p:ext uri="{BB962C8B-B14F-4D97-AF65-F5344CB8AC3E}">
        <p14:creationId xmlns:p14="http://schemas.microsoft.com/office/powerpoint/2010/main" val="72335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42327-5AED-4203-8585-4614D603439E}"/>
              </a:ext>
            </a:extLst>
          </p:cNvPr>
          <p:cNvSpPr>
            <a:spLocks noGrp="1"/>
          </p:cNvSpPr>
          <p:nvPr>
            <p:ph type="title"/>
          </p:nvPr>
        </p:nvSpPr>
        <p:spPr/>
        <p:txBody>
          <a:bodyPr/>
          <a:lstStyle/>
          <a:p>
            <a:r>
              <a:rPr lang="fr-FR" dirty="0"/>
              <a:t>Human </a:t>
            </a:r>
            <a:r>
              <a:rPr lang="fr-FR" dirty="0" err="1"/>
              <a:t>carbon</a:t>
            </a:r>
            <a:r>
              <a:rPr lang="fr-FR" dirty="0"/>
              <a:t> impact (in France)</a:t>
            </a:r>
            <a:endParaRPr lang="en-US" dirty="0"/>
          </a:p>
        </p:txBody>
      </p:sp>
      <p:sp>
        <p:nvSpPr>
          <p:cNvPr id="3" name="Espace réservé du contenu 2">
            <a:extLst>
              <a:ext uri="{FF2B5EF4-FFF2-40B4-BE49-F238E27FC236}">
                <a16:creationId xmlns:a16="http://schemas.microsoft.com/office/drawing/2014/main" id="{29CE3DB9-6E68-42EE-99D8-3BBD06C8BFEC}"/>
              </a:ext>
            </a:extLst>
          </p:cNvPr>
          <p:cNvSpPr>
            <a:spLocks noGrp="1"/>
          </p:cNvSpPr>
          <p:nvPr>
            <p:ph idx="1"/>
          </p:nvPr>
        </p:nvSpPr>
        <p:spPr>
          <a:xfrm>
            <a:off x="894522" y="1452874"/>
            <a:ext cx="10409094" cy="2292257"/>
          </a:xfrm>
        </p:spPr>
        <p:txBody>
          <a:bodyPr/>
          <a:lstStyle/>
          <a:p>
            <a:r>
              <a:rPr lang="fr-FR" dirty="0"/>
              <a:t>CO</a:t>
            </a:r>
            <a:r>
              <a:rPr lang="fr-FR" baseline="-25000" dirty="0"/>
              <a:t>2</a:t>
            </a:r>
            <a:r>
              <a:rPr lang="fr-FR" dirty="0"/>
              <a:t>e </a:t>
            </a:r>
            <a:r>
              <a:rPr lang="fr-FR" dirty="0" err="1"/>
              <a:t>is</a:t>
            </a:r>
            <a:r>
              <a:rPr lang="fr-FR" dirty="0"/>
              <a:t> a global </a:t>
            </a:r>
            <a:r>
              <a:rPr lang="fr-FR" dirty="0" err="1"/>
              <a:t>metric</a:t>
            </a:r>
            <a:r>
              <a:rPr lang="fr-FR" dirty="0"/>
              <a:t> for global </a:t>
            </a:r>
            <a:r>
              <a:rPr lang="fr-FR" dirty="0" err="1"/>
              <a:t>warming</a:t>
            </a:r>
            <a:r>
              <a:rPr lang="fr-FR" dirty="0"/>
              <a:t> impact</a:t>
            </a:r>
          </a:p>
          <a:p>
            <a:pPr lvl="1"/>
            <a:r>
              <a:rPr lang="fr-FR" dirty="0" err="1"/>
              <a:t>other</a:t>
            </a:r>
            <a:r>
              <a:rPr lang="fr-FR" dirty="0"/>
              <a:t> </a:t>
            </a:r>
            <a:r>
              <a:rPr lang="fr-FR" dirty="0" err="1"/>
              <a:t>greenhouse</a:t>
            </a:r>
            <a:r>
              <a:rPr lang="fr-FR" dirty="0"/>
              <a:t> </a:t>
            </a:r>
            <a:r>
              <a:rPr lang="fr-FR" dirty="0" err="1"/>
              <a:t>gases</a:t>
            </a:r>
            <a:r>
              <a:rPr lang="fr-FR" dirty="0"/>
              <a:t> (GHG) are </a:t>
            </a:r>
            <a:r>
              <a:rPr lang="fr-FR" dirty="0" err="1"/>
              <a:t>converted</a:t>
            </a:r>
            <a:r>
              <a:rPr lang="fr-FR" dirty="0"/>
              <a:t> in </a:t>
            </a:r>
            <a:r>
              <a:rPr lang="fr-FR" dirty="0" err="1"/>
              <a:t>equivalent</a:t>
            </a:r>
            <a:r>
              <a:rPr lang="fr-FR" dirty="0"/>
              <a:t> CO</a:t>
            </a:r>
            <a:r>
              <a:rPr lang="fr-FR" baseline="-25000" dirty="0"/>
              <a:t>2</a:t>
            </a:r>
          </a:p>
          <a:p>
            <a:pPr lvl="1"/>
            <a:r>
              <a:rPr lang="fr-FR" dirty="0"/>
              <a:t>One can </a:t>
            </a:r>
            <a:r>
              <a:rPr lang="fr-FR" dirty="0" err="1"/>
              <a:t>distinguish</a:t>
            </a:r>
            <a:r>
              <a:rPr lang="fr-FR" dirty="0"/>
              <a:t> (French </a:t>
            </a:r>
            <a:r>
              <a:rPr lang="fr-FR" dirty="0" err="1"/>
              <a:t>numbers</a:t>
            </a:r>
            <a:r>
              <a:rPr lang="fr-FR" dirty="0"/>
              <a:t>)</a:t>
            </a:r>
          </a:p>
          <a:p>
            <a:pPr lvl="2"/>
            <a:r>
              <a:rPr lang="fr-FR" b="1" dirty="0"/>
              <a:t>inventaire national (</a:t>
            </a:r>
            <a:r>
              <a:rPr lang="fr-FR" b="1" dirty="0" err="1"/>
              <a:t>domestic</a:t>
            </a:r>
            <a:r>
              <a:rPr lang="fr-FR" b="1" dirty="0"/>
              <a:t> </a:t>
            </a:r>
            <a:r>
              <a:rPr lang="fr-FR" b="1" dirty="0" err="1"/>
              <a:t>footprint</a:t>
            </a:r>
            <a:r>
              <a:rPr lang="fr-FR" b="1" dirty="0"/>
              <a:t>)</a:t>
            </a:r>
            <a:r>
              <a:rPr lang="fr-FR" dirty="0"/>
              <a:t>:  ~6.4t/</a:t>
            </a:r>
            <a:r>
              <a:rPr lang="fr-FR" dirty="0" err="1"/>
              <a:t>person</a:t>
            </a:r>
            <a:r>
              <a:rPr lang="fr-FR" dirty="0"/>
              <a:t> (in 2018) : </a:t>
            </a:r>
            <a:r>
              <a:rPr lang="en-US" dirty="0"/>
              <a:t>quantities of greenhouse gases (GHG) produced on the French territory</a:t>
            </a:r>
          </a:p>
          <a:p>
            <a:pPr lvl="2"/>
            <a:r>
              <a:rPr lang="fr-FR" b="1" dirty="0"/>
              <a:t>Carbon </a:t>
            </a:r>
            <a:r>
              <a:rPr lang="fr-FR" b="1" dirty="0" err="1"/>
              <a:t>footprint</a:t>
            </a:r>
            <a:r>
              <a:rPr lang="fr-FR" b="1" dirty="0"/>
              <a:t> (</a:t>
            </a:r>
            <a:r>
              <a:rPr lang="fr-FR" b="1" dirty="0" err="1"/>
              <a:t>consumption</a:t>
            </a:r>
            <a:r>
              <a:rPr lang="fr-FR" b="1" dirty="0"/>
              <a:t> </a:t>
            </a:r>
            <a:r>
              <a:rPr lang="fr-FR" b="1" dirty="0" err="1"/>
              <a:t>footprint</a:t>
            </a:r>
            <a:r>
              <a:rPr lang="fr-FR" b="1" dirty="0"/>
              <a:t>)</a:t>
            </a:r>
            <a:r>
              <a:rPr lang="fr-FR" dirty="0"/>
              <a:t>: </a:t>
            </a:r>
            <a:r>
              <a:rPr lang="fr-FR" b="1" dirty="0"/>
              <a:t>11.2t/ </a:t>
            </a:r>
            <a:r>
              <a:rPr lang="fr-FR" b="1" dirty="0" err="1"/>
              <a:t>person</a:t>
            </a:r>
            <a:r>
              <a:rPr lang="fr-FR" b="1" dirty="0"/>
              <a:t> </a:t>
            </a:r>
            <a:r>
              <a:rPr lang="fr-FR" dirty="0"/>
              <a:t>(in 2018) : </a:t>
            </a:r>
            <a:r>
              <a:rPr lang="en-US" dirty="0"/>
              <a:t>domestic consumption of goods and services, both domestically produced and imported</a:t>
            </a:r>
          </a:p>
          <a:p>
            <a:pPr marL="914400" lvl="2" indent="0">
              <a:buNone/>
            </a:pPr>
            <a:endParaRPr lang="en-US" dirty="0"/>
          </a:p>
        </p:txBody>
      </p:sp>
      <p:sp>
        <p:nvSpPr>
          <p:cNvPr id="4" name="Espace réservé du numéro de diapositive 3">
            <a:extLst>
              <a:ext uri="{FF2B5EF4-FFF2-40B4-BE49-F238E27FC236}">
                <a16:creationId xmlns:a16="http://schemas.microsoft.com/office/drawing/2014/main" id="{C9AA5B1E-3E1F-4A38-8CEF-C57B2E035B1E}"/>
              </a:ext>
            </a:extLst>
          </p:cNvPr>
          <p:cNvSpPr>
            <a:spLocks noGrp="1"/>
          </p:cNvSpPr>
          <p:nvPr>
            <p:ph type="sldNum" sz="quarter" idx="12"/>
          </p:nvPr>
        </p:nvSpPr>
        <p:spPr/>
        <p:txBody>
          <a:bodyPr/>
          <a:lstStyle/>
          <a:p>
            <a:fld id="{27C6CCC6-2BE5-4E42-96A4-D1E8E81A3D8E}" type="slidenum">
              <a:rPr lang="fr-FR" smtClean="0"/>
              <a:t>10</a:t>
            </a:fld>
            <a:endParaRPr lang="fr-FR"/>
          </a:p>
        </p:txBody>
      </p:sp>
      <p:pic>
        <p:nvPicPr>
          <p:cNvPr id="6" name="Image 5">
            <a:extLst>
              <a:ext uri="{FF2B5EF4-FFF2-40B4-BE49-F238E27FC236}">
                <a16:creationId xmlns:a16="http://schemas.microsoft.com/office/drawing/2014/main" id="{BDDF1F59-86A5-47E4-B823-6CCDBC16A1BE}"/>
              </a:ext>
            </a:extLst>
          </p:cNvPr>
          <p:cNvPicPr>
            <a:picLocks noChangeAspect="1"/>
          </p:cNvPicPr>
          <p:nvPr/>
        </p:nvPicPr>
        <p:blipFill>
          <a:blip r:embed="rId2"/>
          <a:stretch>
            <a:fillRect/>
          </a:stretch>
        </p:blipFill>
        <p:spPr>
          <a:xfrm>
            <a:off x="1924749" y="3477479"/>
            <a:ext cx="8342502" cy="2980622"/>
          </a:xfrm>
          <a:prstGeom prst="rect">
            <a:avLst/>
          </a:prstGeom>
        </p:spPr>
      </p:pic>
    </p:spTree>
    <p:extLst>
      <p:ext uri="{BB962C8B-B14F-4D97-AF65-F5344CB8AC3E}">
        <p14:creationId xmlns:p14="http://schemas.microsoft.com/office/powerpoint/2010/main" val="40867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E482E48-2268-4971-BFBB-19933BB348C1}"/>
              </a:ext>
            </a:extLst>
          </p:cNvPr>
          <p:cNvSpPr>
            <a:spLocks noGrp="1"/>
          </p:cNvSpPr>
          <p:nvPr>
            <p:ph idx="1"/>
          </p:nvPr>
        </p:nvSpPr>
        <p:spPr/>
        <p:txBody>
          <a:bodyPr>
            <a:normAutofit/>
          </a:bodyPr>
          <a:lstStyle/>
          <a:p>
            <a:r>
              <a:rPr lang="en-US" dirty="0"/>
              <a:t>Greenhouse Gas Protocol and ISO 14064 (</a:t>
            </a:r>
            <a:r>
              <a:rPr lang="en-US" dirty="0" err="1"/>
              <a:t>Organisation</a:t>
            </a:r>
            <a:r>
              <a:rPr lang="en-US" dirty="0"/>
              <a:t> emissions)</a:t>
            </a:r>
          </a:p>
          <a:p>
            <a:pPr lvl="1"/>
            <a:r>
              <a:rPr lang="fr-FR" dirty="0" err="1"/>
              <a:t>Employing</a:t>
            </a:r>
            <a:r>
              <a:rPr lang="fr-FR" dirty="0"/>
              <a:t> an </a:t>
            </a:r>
            <a:r>
              <a:rPr lang="fr-FR" dirty="0" err="1"/>
              <a:t>accounting</a:t>
            </a:r>
            <a:r>
              <a:rPr lang="fr-FR" dirty="0"/>
              <a:t> </a:t>
            </a:r>
            <a:r>
              <a:rPr lang="fr-FR" dirty="0" err="1"/>
              <a:t>method</a:t>
            </a:r>
            <a:r>
              <a:rPr lang="fr-FR" dirty="0"/>
              <a:t> for </a:t>
            </a:r>
            <a:r>
              <a:rPr lang="fr-FR" dirty="0" err="1"/>
              <a:t>carbon</a:t>
            </a:r>
            <a:r>
              <a:rPr lang="fr-FR" dirty="0"/>
              <a:t> </a:t>
            </a:r>
            <a:r>
              <a:rPr lang="fr-FR" dirty="0" err="1"/>
              <a:t>emission</a:t>
            </a:r>
            <a:r>
              <a:rPr lang="fr-FR" dirty="0"/>
              <a:t> </a:t>
            </a:r>
            <a:r>
              <a:rPr lang="fr-FR" dirty="0" err="1"/>
              <a:t>tracking</a:t>
            </a:r>
            <a:r>
              <a:rPr lang="fr-FR" dirty="0"/>
              <a:t> (in tons of CO</a:t>
            </a:r>
            <a:r>
              <a:rPr lang="fr-FR" baseline="-25000" dirty="0"/>
              <a:t>2</a:t>
            </a:r>
            <a:r>
              <a:rPr lang="fr-FR" dirty="0"/>
              <a:t> </a:t>
            </a:r>
            <a:r>
              <a:rPr lang="fr-FR" dirty="0" err="1"/>
              <a:t>equivalent</a:t>
            </a:r>
            <a:r>
              <a:rPr lang="fr-FR" dirty="0"/>
              <a:t>) to </a:t>
            </a:r>
            <a:r>
              <a:rPr lang="fr-FR" dirty="0" err="1"/>
              <a:t>avoid</a:t>
            </a:r>
            <a:r>
              <a:rPr lang="fr-FR" dirty="0"/>
              <a:t> double </a:t>
            </a:r>
            <a:r>
              <a:rPr lang="fr-FR" dirty="0" err="1"/>
              <a:t>counting</a:t>
            </a:r>
            <a:endParaRPr lang="fr-FR" dirty="0"/>
          </a:p>
          <a:p>
            <a:pPr lvl="1"/>
            <a:endParaRPr lang="fr-FR" dirty="0"/>
          </a:p>
          <a:p>
            <a:pPr lvl="1"/>
            <a:r>
              <a:rPr lang="fr-FR" dirty="0"/>
              <a:t>Scope 1: GHG direct </a:t>
            </a:r>
            <a:r>
              <a:rPr lang="fr-FR" dirty="0" err="1"/>
              <a:t>emissions</a:t>
            </a:r>
            <a:r>
              <a:rPr lang="fr-FR" dirty="0"/>
              <a:t> </a:t>
            </a:r>
            <a:r>
              <a:rPr lang="fr-FR" dirty="0" err="1"/>
              <a:t>from</a:t>
            </a:r>
            <a:r>
              <a:rPr lang="fr-FR" dirty="0"/>
              <a:t> </a:t>
            </a:r>
            <a:r>
              <a:rPr lang="fr-FR" dirty="0" err="1"/>
              <a:t>activity</a:t>
            </a:r>
            <a:endParaRPr lang="fr-FR" dirty="0"/>
          </a:p>
          <a:p>
            <a:pPr lvl="1"/>
            <a:r>
              <a:rPr lang="fr-FR" dirty="0"/>
              <a:t>Scope 2: GHG </a:t>
            </a:r>
            <a:r>
              <a:rPr lang="fr-FR" dirty="0" err="1"/>
              <a:t>emissions</a:t>
            </a:r>
            <a:r>
              <a:rPr lang="fr-FR" dirty="0"/>
              <a:t> </a:t>
            </a:r>
            <a:r>
              <a:rPr lang="fr-FR" dirty="0" err="1"/>
              <a:t>from</a:t>
            </a:r>
            <a:r>
              <a:rPr lang="fr-FR" dirty="0"/>
              <a:t> </a:t>
            </a:r>
            <a:r>
              <a:rPr lang="fr-FR" dirty="0" err="1"/>
              <a:t>energy</a:t>
            </a:r>
            <a:r>
              <a:rPr lang="fr-FR" dirty="0"/>
              <a:t> </a:t>
            </a:r>
            <a:r>
              <a:rPr lang="fr-FR" dirty="0" err="1"/>
              <a:t>consumption</a:t>
            </a:r>
            <a:r>
              <a:rPr lang="fr-FR" dirty="0"/>
              <a:t> </a:t>
            </a:r>
          </a:p>
          <a:p>
            <a:pPr lvl="2"/>
            <a:r>
              <a:rPr lang="fr-FR" dirty="0"/>
              <a:t>Location-</a:t>
            </a:r>
            <a:r>
              <a:rPr lang="fr-FR" dirty="0" err="1"/>
              <a:t>based</a:t>
            </a:r>
            <a:r>
              <a:rPr lang="fr-FR" dirty="0"/>
              <a:t>: </a:t>
            </a:r>
            <a:r>
              <a:rPr lang="en-US" dirty="0"/>
              <a:t>reflects the average emissions intensity of grids on which energy consumption occurs </a:t>
            </a:r>
          </a:p>
          <a:p>
            <a:pPr lvl="2"/>
            <a:r>
              <a:rPr lang="fr-FR" dirty="0" err="1"/>
              <a:t>Market-based</a:t>
            </a:r>
            <a:r>
              <a:rPr lang="fr-FR" dirty="0"/>
              <a:t>: </a:t>
            </a:r>
            <a:r>
              <a:rPr lang="fr-FR" dirty="0" err="1"/>
              <a:t>taking</a:t>
            </a:r>
            <a:r>
              <a:rPr lang="fr-FR" dirty="0"/>
              <a:t> </a:t>
            </a:r>
            <a:r>
              <a:rPr lang="fr-FR" dirty="0" err="1"/>
              <a:t>into</a:t>
            </a:r>
            <a:r>
              <a:rPr lang="fr-FR" dirty="0"/>
              <a:t> </a:t>
            </a:r>
            <a:r>
              <a:rPr lang="fr-FR" dirty="0" err="1"/>
              <a:t>account</a:t>
            </a:r>
            <a:r>
              <a:rPr lang="fr-FR" dirty="0"/>
              <a:t>, </a:t>
            </a:r>
            <a:r>
              <a:rPr lang="en-US" dirty="0"/>
              <a:t>derives emission factors from contractual instruments (e.g. REC)</a:t>
            </a:r>
            <a:endParaRPr lang="fr-FR" dirty="0"/>
          </a:p>
          <a:p>
            <a:pPr lvl="3"/>
            <a:r>
              <a:rPr lang="fr-FR" dirty="0" err="1"/>
              <a:t>renewable</a:t>
            </a:r>
            <a:r>
              <a:rPr lang="fr-FR" dirty="0"/>
              <a:t> </a:t>
            </a:r>
            <a:r>
              <a:rPr lang="fr-FR" dirty="0" err="1"/>
              <a:t>energy</a:t>
            </a:r>
            <a:r>
              <a:rPr lang="fr-FR" dirty="0"/>
              <a:t> </a:t>
            </a:r>
            <a:r>
              <a:rPr lang="fr-FR" dirty="0" err="1"/>
              <a:t>certificates</a:t>
            </a:r>
            <a:r>
              <a:rPr lang="fr-FR" dirty="0"/>
              <a:t> (</a:t>
            </a:r>
            <a:r>
              <a:rPr lang="fr-FR" dirty="0" err="1"/>
              <a:t>RECs</a:t>
            </a:r>
            <a:r>
              <a:rPr lang="fr-FR" dirty="0"/>
              <a:t>)</a:t>
            </a:r>
          </a:p>
          <a:p>
            <a:pPr lvl="1"/>
            <a:r>
              <a:rPr lang="fr-FR" dirty="0"/>
              <a:t>Scope 3: Indirect </a:t>
            </a:r>
            <a:r>
              <a:rPr lang="fr-FR" dirty="0" err="1"/>
              <a:t>emissions</a:t>
            </a:r>
            <a:r>
              <a:rPr lang="fr-FR" dirty="0"/>
              <a:t> </a:t>
            </a:r>
            <a:r>
              <a:rPr lang="fr-FR" dirty="0" err="1"/>
              <a:t>from</a:t>
            </a:r>
            <a:r>
              <a:rPr lang="fr-FR" dirty="0"/>
              <a:t> value </a:t>
            </a:r>
            <a:r>
              <a:rPr lang="fr-FR" dirty="0" err="1"/>
              <a:t>chain</a:t>
            </a:r>
            <a:r>
              <a:rPr lang="fr-FR" dirty="0"/>
              <a:t> (up and </a:t>
            </a:r>
            <a:r>
              <a:rPr lang="fr-FR" dirty="0" err="1"/>
              <a:t>downstream</a:t>
            </a:r>
            <a:r>
              <a:rPr lang="fr-FR" dirty="0"/>
              <a:t>)</a:t>
            </a:r>
            <a:endParaRPr lang="en-US" dirty="0"/>
          </a:p>
        </p:txBody>
      </p:sp>
      <p:sp>
        <p:nvSpPr>
          <p:cNvPr id="5" name="Titre 4">
            <a:extLst>
              <a:ext uri="{FF2B5EF4-FFF2-40B4-BE49-F238E27FC236}">
                <a16:creationId xmlns:a16="http://schemas.microsoft.com/office/drawing/2014/main" id="{6C1AF7A1-B427-4EF4-9ECD-DFAE14AED692}"/>
              </a:ext>
            </a:extLst>
          </p:cNvPr>
          <p:cNvSpPr>
            <a:spLocks noGrp="1"/>
          </p:cNvSpPr>
          <p:nvPr>
            <p:ph type="title"/>
          </p:nvPr>
        </p:nvSpPr>
        <p:spPr/>
        <p:txBody>
          <a:bodyPr>
            <a:normAutofit/>
          </a:bodyPr>
          <a:lstStyle/>
          <a:p>
            <a:r>
              <a:rPr lang="fr-FR" dirty="0"/>
              <a:t>Carbon </a:t>
            </a:r>
            <a:r>
              <a:rPr lang="fr-FR" dirty="0" err="1"/>
              <a:t>accounting</a:t>
            </a:r>
            <a:endParaRPr lang="en-US" dirty="0"/>
          </a:p>
        </p:txBody>
      </p:sp>
      <p:sp>
        <p:nvSpPr>
          <p:cNvPr id="4" name="Espace réservé du numéro de diapositive 3">
            <a:extLst>
              <a:ext uri="{FF2B5EF4-FFF2-40B4-BE49-F238E27FC236}">
                <a16:creationId xmlns:a16="http://schemas.microsoft.com/office/drawing/2014/main" id="{A60E417A-BD4C-41EF-B231-56AD6C16A2CB}"/>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11</a:t>
            </a:fld>
            <a:endParaRPr lang="fr-FR"/>
          </a:p>
        </p:txBody>
      </p:sp>
    </p:spTree>
    <p:extLst>
      <p:ext uri="{BB962C8B-B14F-4D97-AF65-F5344CB8AC3E}">
        <p14:creationId xmlns:p14="http://schemas.microsoft.com/office/powerpoint/2010/main" val="422212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DA77DACE-A592-4FA0-B133-5EB17FBFEA68}"/>
              </a:ext>
            </a:extLst>
          </p:cNvPr>
          <p:cNvSpPr>
            <a:spLocks noGrp="1"/>
          </p:cNvSpPr>
          <p:nvPr>
            <p:ph idx="1"/>
          </p:nvPr>
        </p:nvSpPr>
        <p:spPr>
          <a:xfrm>
            <a:off x="646044" y="1825625"/>
            <a:ext cx="6334110" cy="4351338"/>
          </a:xfrm>
        </p:spPr>
        <p:txBody>
          <a:bodyPr>
            <a:normAutofit fontScale="92500" lnSpcReduction="20000"/>
          </a:bodyPr>
          <a:lstStyle/>
          <a:p>
            <a:r>
              <a:rPr lang="fr-FR" dirty="0"/>
              <a:t>Scope 3 </a:t>
            </a:r>
            <a:r>
              <a:rPr lang="fr-FR" b="1" dirty="0" err="1"/>
              <a:t>upstream</a:t>
            </a:r>
            <a:r>
              <a:rPr lang="fr-FR" dirty="0"/>
              <a:t> </a:t>
            </a:r>
            <a:r>
              <a:rPr lang="fr-FR" dirty="0" err="1"/>
              <a:t>emissions</a:t>
            </a:r>
            <a:endParaRPr lang="fr-FR" dirty="0"/>
          </a:p>
          <a:p>
            <a:pPr lvl="1"/>
            <a:r>
              <a:rPr lang="fr-FR" dirty="0"/>
              <a:t>Mining </a:t>
            </a:r>
            <a:r>
              <a:rPr lang="fr-FR" dirty="0" err="1"/>
              <a:t>materials</a:t>
            </a:r>
            <a:endParaRPr lang="fr-FR" dirty="0"/>
          </a:p>
          <a:p>
            <a:pPr lvl="1"/>
            <a:r>
              <a:rPr lang="fr-FR" dirty="0" err="1"/>
              <a:t>Smelting</a:t>
            </a:r>
            <a:endParaRPr lang="fr-FR" dirty="0"/>
          </a:p>
          <a:p>
            <a:pPr lvl="1"/>
            <a:r>
              <a:rPr lang="fr-FR" dirty="0" err="1"/>
              <a:t>Refining</a:t>
            </a:r>
            <a:endParaRPr lang="fr-FR" dirty="0"/>
          </a:p>
          <a:p>
            <a:pPr lvl="2"/>
            <a:r>
              <a:rPr lang="fr-FR" dirty="0"/>
              <a:t>High </a:t>
            </a:r>
            <a:r>
              <a:rPr lang="fr-FR" dirty="0" err="1"/>
              <a:t>temperature</a:t>
            </a:r>
            <a:r>
              <a:rPr lang="fr-FR" dirty="0"/>
              <a:t> </a:t>
            </a:r>
            <a:r>
              <a:rPr lang="fr-FR" dirty="0" err="1"/>
              <a:t>processes</a:t>
            </a:r>
            <a:r>
              <a:rPr lang="fr-FR" dirty="0"/>
              <a:t> for wafer production: </a:t>
            </a:r>
            <a:r>
              <a:rPr lang="fr-FR" dirty="0" err="1"/>
              <a:t>reducing</a:t>
            </a:r>
            <a:r>
              <a:rPr lang="fr-FR" dirty="0"/>
              <a:t> </a:t>
            </a:r>
            <a:r>
              <a:rPr lang="fr-FR" dirty="0" err="1"/>
              <a:t>silicon</a:t>
            </a:r>
            <a:r>
              <a:rPr lang="fr-FR" dirty="0"/>
              <a:t> </a:t>
            </a:r>
            <a:r>
              <a:rPr lang="fr-FR" dirty="0" err="1"/>
              <a:t>from</a:t>
            </a:r>
            <a:r>
              <a:rPr lang="fr-FR" dirty="0"/>
              <a:t> SiO2, </a:t>
            </a:r>
            <a:r>
              <a:rPr lang="fr-FR" dirty="0" err="1"/>
              <a:t>purifying</a:t>
            </a:r>
            <a:r>
              <a:rPr lang="fr-FR" dirty="0"/>
              <a:t> </a:t>
            </a:r>
            <a:r>
              <a:rPr lang="fr-FR" dirty="0" err="1"/>
              <a:t>silicon</a:t>
            </a:r>
            <a:r>
              <a:rPr lang="fr-FR" dirty="0"/>
              <a:t>, building single </a:t>
            </a:r>
            <a:r>
              <a:rPr lang="fr-FR" dirty="0" err="1"/>
              <a:t>crystal</a:t>
            </a:r>
            <a:r>
              <a:rPr lang="fr-FR" dirty="0"/>
              <a:t> </a:t>
            </a:r>
            <a:r>
              <a:rPr lang="fr-FR" dirty="0" err="1"/>
              <a:t>silicon</a:t>
            </a:r>
            <a:r>
              <a:rPr lang="fr-FR" dirty="0"/>
              <a:t> </a:t>
            </a:r>
            <a:r>
              <a:rPr lang="fr-FR" dirty="0" err="1"/>
              <a:t>ingots</a:t>
            </a:r>
            <a:endParaRPr lang="fr-FR" dirty="0"/>
          </a:p>
          <a:p>
            <a:pPr lvl="2"/>
            <a:endParaRPr lang="fr-FR" dirty="0"/>
          </a:p>
          <a:p>
            <a:r>
              <a:rPr lang="fr-FR" dirty="0"/>
              <a:t>Scope 3 </a:t>
            </a:r>
            <a:r>
              <a:rPr lang="fr-FR" b="1" dirty="0" err="1"/>
              <a:t>downstream</a:t>
            </a:r>
            <a:r>
              <a:rPr lang="fr-FR" dirty="0"/>
              <a:t> </a:t>
            </a:r>
            <a:r>
              <a:rPr lang="fr-FR" dirty="0" err="1"/>
              <a:t>emissions</a:t>
            </a:r>
            <a:endParaRPr lang="fr-FR" dirty="0"/>
          </a:p>
          <a:p>
            <a:pPr lvl="1"/>
            <a:r>
              <a:rPr lang="fr-FR" dirty="0" err="1"/>
              <a:t>Transporting</a:t>
            </a:r>
            <a:r>
              <a:rPr lang="fr-FR" dirty="0"/>
              <a:t> </a:t>
            </a:r>
            <a:r>
              <a:rPr lang="fr-FR" dirty="0" err="1"/>
              <a:t>products</a:t>
            </a:r>
            <a:endParaRPr lang="fr-FR" dirty="0"/>
          </a:p>
          <a:p>
            <a:pPr lvl="1"/>
            <a:r>
              <a:rPr lang="fr-FR" dirty="0" err="1"/>
              <a:t>Using</a:t>
            </a:r>
            <a:r>
              <a:rPr lang="fr-FR" dirty="0"/>
              <a:t> </a:t>
            </a:r>
            <a:r>
              <a:rPr lang="fr-FR" dirty="0" err="1"/>
              <a:t>products</a:t>
            </a:r>
            <a:endParaRPr lang="fr-FR" dirty="0"/>
          </a:p>
          <a:p>
            <a:pPr lvl="1"/>
            <a:r>
              <a:rPr lang="fr-FR" dirty="0"/>
              <a:t>End-of-life</a:t>
            </a:r>
          </a:p>
          <a:p>
            <a:pPr lvl="1"/>
            <a:endParaRPr lang="fr-FR" dirty="0"/>
          </a:p>
          <a:p>
            <a:r>
              <a:rPr lang="fr-FR" dirty="0"/>
              <a:t>Impacts of </a:t>
            </a:r>
            <a:r>
              <a:rPr lang="fr-FR" dirty="0" err="1"/>
              <a:t>electronics</a:t>
            </a:r>
            <a:r>
              <a:rPr lang="fr-FR" dirty="0"/>
              <a:t> are </a:t>
            </a:r>
            <a:r>
              <a:rPr lang="fr-FR" dirty="0" err="1"/>
              <a:t>increasingly</a:t>
            </a:r>
            <a:r>
              <a:rPr lang="fr-FR" dirty="0"/>
              <a:t> </a:t>
            </a:r>
            <a:r>
              <a:rPr lang="fr-FR" dirty="0" err="1"/>
              <a:t>well</a:t>
            </a:r>
            <a:r>
              <a:rPr lang="fr-FR" dirty="0"/>
              <a:t> </a:t>
            </a:r>
            <a:r>
              <a:rPr lang="fr-FR" dirty="0" err="1"/>
              <a:t>understood</a:t>
            </a:r>
            <a:endParaRPr lang="fr-FR" dirty="0"/>
          </a:p>
          <a:p>
            <a:endParaRPr lang="en-US" dirty="0"/>
          </a:p>
        </p:txBody>
      </p:sp>
      <p:sp>
        <p:nvSpPr>
          <p:cNvPr id="4" name="Espace réservé du numéro de diapositive 3">
            <a:extLst>
              <a:ext uri="{FF2B5EF4-FFF2-40B4-BE49-F238E27FC236}">
                <a16:creationId xmlns:a16="http://schemas.microsoft.com/office/drawing/2014/main" id="{7DBF4BD0-8D9E-4827-BD7A-FC264003529B}"/>
              </a:ext>
            </a:extLst>
          </p:cNvPr>
          <p:cNvSpPr>
            <a:spLocks noGrp="1"/>
          </p:cNvSpPr>
          <p:nvPr>
            <p:ph type="sldNum" sz="quarter" idx="12"/>
          </p:nvPr>
        </p:nvSpPr>
        <p:spPr/>
        <p:txBody>
          <a:bodyPr/>
          <a:lstStyle/>
          <a:p>
            <a:fld id="{27C6CCC6-2BE5-4E42-96A4-D1E8E81A3D8E}" type="slidenum">
              <a:rPr lang="fr-FR" smtClean="0"/>
              <a:t>12</a:t>
            </a:fld>
            <a:endParaRPr lang="fr-FR"/>
          </a:p>
        </p:txBody>
      </p:sp>
      <p:sp>
        <p:nvSpPr>
          <p:cNvPr id="3" name="Titre 2">
            <a:extLst>
              <a:ext uri="{FF2B5EF4-FFF2-40B4-BE49-F238E27FC236}">
                <a16:creationId xmlns:a16="http://schemas.microsoft.com/office/drawing/2014/main" id="{930C96AF-CC4A-4A41-9617-146AB89CCCB1}"/>
              </a:ext>
            </a:extLst>
          </p:cNvPr>
          <p:cNvSpPr>
            <a:spLocks noGrp="1"/>
          </p:cNvSpPr>
          <p:nvPr>
            <p:ph type="title"/>
          </p:nvPr>
        </p:nvSpPr>
        <p:spPr/>
        <p:txBody>
          <a:bodyPr>
            <a:normAutofit/>
          </a:bodyPr>
          <a:lstStyle/>
          <a:p>
            <a:r>
              <a:rPr lang="fr-FR" dirty="0" err="1"/>
              <a:t>Semiconductors</a:t>
            </a:r>
            <a:r>
              <a:rPr lang="fr-FR" dirty="0"/>
              <a:t> and GHG </a:t>
            </a:r>
            <a:r>
              <a:rPr lang="fr-FR" dirty="0" err="1"/>
              <a:t>emissions</a:t>
            </a:r>
            <a:endParaRPr lang="en-US" dirty="0"/>
          </a:p>
        </p:txBody>
      </p:sp>
      <p:sp>
        <p:nvSpPr>
          <p:cNvPr id="9" name="ZoneTexte 8">
            <a:extLst>
              <a:ext uri="{FF2B5EF4-FFF2-40B4-BE49-F238E27FC236}">
                <a16:creationId xmlns:a16="http://schemas.microsoft.com/office/drawing/2014/main" id="{6BBB502D-34BA-4AAA-92D0-55D0C7E90421}"/>
              </a:ext>
            </a:extLst>
          </p:cNvPr>
          <p:cNvSpPr txBox="1"/>
          <p:nvPr/>
        </p:nvSpPr>
        <p:spPr>
          <a:xfrm>
            <a:off x="7517665" y="5569545"/>
            <a:ext cx="4443466" cy="923330"/>
          </a:xfrm>
          <a:prstGeom prst="rect">
            <a:avLst/>
          </a:prstGeom>
          <a:noFill/>
        </p:spPr>
        <p:txBody>
          <a:bodyPr wrap="square" rtlCol="0">
            <a:spAutoFit/>
          </a:bodyPr>
          <a:lstStyle/>
          <a:p>
            <a:r>
              <a:rPr lang="en-US" i="1" dirty="0">
                <a:solidFill>
                  <a:schemeClr val="bg2">
                    <a:lumMod val="50000"/>
                  </a:schemeClr>
                </a:solidFill>
              </a:rPr>
              <a:t>Greenhouse Gas Protocol, World Resources Institute, Revised edition, 2015</a:t>
            </a:r>
          </a:p>
          <a:p>
            <a:endParaRPr lang="en-US" i="1" dirty="0">
              <a:solidFill>
                <a:schemeClr val="bg2">
                  <a:lumMod val="50000"/>
                </a:schemeClr>
              </a:solidFill>
            </a:endParaRPr>
          </a:p>
        </p:txBody>
      </p:sp>
      <p:pic>
        <p:nvPicPr>
          <p:cNvPr id="10" name="Image 9">
            <a:extLst>
              <a:ext uri="{FF2B5EF4-FFF2-40B4-BE49-F238E27FC236}">
                <a16:creationId xmlns:a16="http://schemas.microsoft.com/office/drawing/2014/main" id="{4978F886-EC47-4236-9EA5-A773BF277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665" y="1964829"/>
            <a:ext cx="507593" cy="507593"/>
          </a:xfrm>
          <a:prstGeom prst="rect">
            <a:avLst/>
          </a:prstGeom>
        </p:spPr>
      </p:pic>
      <p:pic>
        <p:nvPicPr>
          <p:cNvPr id="14" name="Image 13">
            <a:extLst>
              <a:ext uri="{FF2B5EF4-FFF2-40B4-BE49-F238E27FC236}">
                <a16:creationId xmlns:a16="http://schemas.microsoft.com/office/drawing/2014/main" id="{26F14E68-EA32-46D2-9A4A-8CFEA3702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439" y="1190625"/>
            <a:ext cx="656946" cy="656946"/>
          </a:xfrm>
          <a:prstGeom prst="rect">
            <a:avLst/>
          </a:prstGeom>
        </p:spPr>
      </p:pic>
      <p:pic>
        <p:nvPicPr>
          <p:cNvPr id="15" name="Image 14">
            <a:extLst>
              <a:ext uri="{FF2B5EF4-FFF2-40B4-BE49-F238E27FC236}">
                <a16:creationId xmlns:a16="http://schemas.microsoft.com/office/drawing/2014/main" id="{67166695-1575-4204-B381-0D51EC7763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977" y="3461677"/>
            <a:ext cx="656970" cy="656970"/>
          </a:xfrm>
          <a:prstGeom prst="rect">
            <a:avLst/>
          </a:prstGeom>
        </p:spPr>
      </p:pic>
      <p:pic>
        <p:nvPicPr>
          <p:cNvPr id="16" name="Image 15">
            <a:extLst>
              <a:ext uri="{FF2B5EF4-FFF2-40B4-BE49-F238E27FC236}">
                <a16:creationId xmlns:a16="http://schemas.microsoft.com/office/drawing/2014/main" id="{5AF91EA5-A7C2-468F-A3FE-9A9CCE554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2963" y="2583347"/>
            <a:ext cx="743824" cy="743824"/>
          </a:xfrm>
          <a:prstGeom prst="rect">
            <a:avLst/>
          </a:prstGeom>
        </p:spPr>
      </p:pic>
      <p:pic>
        <p:nvPicPr>
          <p:cNvPr id="17" name="Image 16">
            <a:extLst>
              <a:ext uri="{FF2B5EF4-FFF2-40B4-BE49-F238E27FC236}">
                <a16:creationId xmlns:a16="http://schemas.microsoft.com/office/drawing/2014/main" id="{6DE9D99D-7243-4363-A8BA-2C183804E6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2977" y="4194622"/>
            <a:ext cx="661408" cy="661408"/>
          </a:xfrm>
          <a:prstGeom prst="rect">
            <a:avLst/>
          </a:prstGeom>
        </p:spPr>
      </p:pic>
      <p:sp>
        <p:nvSpPr>
          <p:cNvPr id="18" name="ZoneTexte 17">
            <a:extLst>
              <a:ext uri="{FF2B5EF4-FFF2-40B4-BE49-F238E27FC236}">
                <a16:creationId xmlns:a16="http://schemas.microsoft.com/office/drawing/2014/main" id="{AF96E4BC-E0FE-4F48-953E-2CF727725C26}"/>
              </a:ext>
            </a:extLst>
          </p:cNvPr>
          <p:cNvSpPr txBox="1"/>
          <p:nvPr/>
        </p:nvSpPr>
        <p:spPr>
          <a:xfrm>
            <a:off x="8099947" y="4340660"/>
            <a:ext cx="725968" cy="369332"/>
          </a:xfrm>
          <a:prstGeom prst="rect">
            <a:avLst/>
          </a:prstGeom>
          <a:noFill/>
        </p:spPr>
        <p:txBody>
          <a:bodyPr wrap="none" rtlCol="0">
            <a:spAutoFit/>
          </a:bodyPr>
          <a:lstStyle/>
          <a:p>
            <a:r>
              <a:rPr lang="fr-FR" dirty="0">
                <a:solidFill>
                  <a:srgbClr val="000000"/>
                </a:solidFill>
              </a:rPr>
              <a:t>Client</a:t>
            </a:r>
            <a:endParaRPr lang="en-US" dirty="0">
              <a:solidFill>
                <a:srgbClr val="000000"/>
              </a:solidFill>
            </a:endParaRPr>
          </a:p>
        </p:txBody>
      </p:sp>
      <p:grpSp>
        <p:nvGrpSpPr>
          <p:cNvPr id="5" name="Groupe 4">
            <a:extLst>
              <a:ext uri="{FF2B5EF4-FFF2-40B4-BE49-F238E27FC236}">
                <a16:creationId xmlns:a16="http://schemas.microsoft.com/office/drawing/2014/main" id="{5AB6D55D-A5E0-4E31-B1C3-956AC2E6592C}"/>
              </a:ext>
            </a:extLst>
          </p:cNvPr>
          <p:cNvGrpSpPr/>
          <p:nvPr/>
        </p:nvGrpSpPr>
        <p:grpSpPr>
          <a:xfrm>
            <a:off x="8858884" y="2032913"/>
            <a:ext cx="2020019" cy="1100868"/>
            <a:chOff x="8825915" y="2222205"/>
            <a:chExt cx="2020019" cy="1100868"/>
          </a:xfrm>
        </p:grpSpPr>
        <p:pic>
          <p:nvPicPr>
            <p:cNvPr id="8" name="Image 7">
              <a:extLst>
                <a:ext uri="{FF2B5EF4-FFF2-40B4-BE49-F238E27FC236}">
                  <a16:creationId xmlns:a16="http://schemas.microsoft.com/office/drawing/2014/main" id="{0430CAEB-5F82-4DA0-B3E2-35D3050A06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8964" y="2437158"/>
              <a:ext cx="656970" cy="656970"/>
            </a:xfrm>
            <a:prstGeom prst="rect">
              <a:avLst/>
            </a:prstGeom>
          </p:spPr>
        </p:pic>
        <p:pic>
          <p:nvPicPr>
            <p:cNvPr id="11" name="Image 10">
              <a:extLst>
                <a:ext uri="{FF2B5EF4-FFF2-40B4-BE49-F238E27FC236}">
                  <a16:creationId xmlns:a16="http://schemas.microsoft.com/office/drawing/2014/main" id="{6647ECF6-4DFE-481F-8C71-E611AF7922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7420" y="2498299"/>
              <a:ext cx="534691" cy="534691"/>
            </a:xfrm>
            <a:prstGeom prst="rect">
              <a:avLst/>
            </a:prstGeom>
          </p:spPr>
        </p:pic>
        <p:pic>
          <p:nvPicPr>
            <p:cNvPr id="13" name="Image 12">
              <a:extLst>
                <a:ext uri="{FF2B5EF4-FFF2-40B4-BE49-F238E27FC236}">
                  <a16:creationId xmlns:a16="http://schemas.microsoft.com/office/drawing/2014/main" id="{6B95B937-747A-4D52-A81E-61D24B4139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7181" y="2535072"/>
              <a:ext cx="461142" cy="461142"/>
            </a:xfrm>
            <a:prstGeom prst="rect">
              <a:avLst/>
            </a:prstGeom>
          </p:spPr>
        </p:pic>
        <p:sp>
          <p:nvSpPr>
            <p:cNvPr id="2" name="Rectangle 1">
              <a:extLst>
                <a:ext uri="{FF2B5EF4-FFF2-40B4-BE49-F238E27FC236}">
                  <a16:creationId xmlns:a16="http://schemas.microsoft.com/office/drawing/2014/main" id="{DD1FEBA1-7AEE-43A6-A32E-BE26FA7ECC43}"/>
                </a:ext>
              </a:extLst>
            </p:cNvPr>
            <p:cNvSpPr/>
            <p:nvPr/>
          </p:nvSpPr>
          <p:spPr>
            <a:xfrm>
              <a:off x="8825915" y="2222205"/>
              <a:ext cx="2020019" cy="110086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lèche : virage 18">
            <a:extLst>
              <a:ext uri="{FF2B5EF4-FFF2-40B4-BE49-F238E27FC236}">
                <a16:creationId xmlns:a16="http://schemas.microsoft.com/office/drawing/2014/main" id="{43A7B186-3559-4171-941C-5287CC6321A9}"/>
              </a:ext>
            </a:extLst>
          </p:cNvPr>
          <p:cNvSpPr/>
          <p:nvPr/>
        </p:nvSpPr>
        <p:spPr>
          <a:xfrm flipV="1">
            <a:off x="8250917" y="1705180"/>
            <a:ext cx="507593" cy="829892"/>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èche : virage 19">
            <a:extLst>
              <a:ext uri="{FF2B5EF4-FFF2-40B4-BE49-F238E27FC236}">
                <a16:creationId xmlns:a16="http://schemas.microsoft.com/office/drawing/2014/main" id="{7606D36A-9745-4040-8462-AEDE65C4EC3F}"/>
              </a:ext>
            </a:extLst>
          </p:cNvPr>
          <p:cNvSpPr/>
          <p:nvPr/>
        </p:nvSpPr>
        <p:spPr>
          <a:xfrm rot="5400000" flipV="1">
            <a:off x="7653553" y="3219236"/>
            <a:ext cx="1631891" cy="485706"/>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340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61D727-DDE8-4166-8C48-B65BB838C9CD}"/>
              </a:ext>
            </a:extLst>
          </p:cNvPr>
          <p:cNvSpPr>
            <a:spLocks noGrp="1"/>
          </p:cNvSpPr>
          <p:nvPr>
            <p:ph idx="1"/>
          </p:nvPr>
        </p:nvSpPr>
        <p:spPr>
          <a:xfrm>
            <a:off x="646043" y="1825625"/>
            <a:ext cx="2370959" cy="4351338"/>
          </a:xfrm>
        </p:spPr>
        <p:txBody>
          <a:bodyPr/>
          <a:lstStyle/>
          <a:p>
            <a:r>
              <a:rPr lang="fr-FR" dirty="0" err="1"/>
              <a:t>Industry</a:t>
            </a:r>
            <a:r>
              <a:rPr lang="fr-FR" dirty="0"/>
              <a:t> </a:t>
            </a:r>
            <a:r>
              <a:rPr lang="fr-FR" dirty="0" err="1"/>
              <a:t>employs</a:t>
            </a:r>
            <a:r>
              <a:rPr lang="fr-FR" dirty="0"/>
              <a:t> a </a:t>
            </a:r>
            <a:r>
              <a:rPr lang="fr-FR" dirty="0" err="1"/>
              <a:t>supply</a:t>
            </a:r>
            <a:r>
              <a:rPr lang="fr-FR" dirty="0"/>
              <a:t> </a:t>
            </a:r>
            <a:r>
              <a:rPr lang="fr-FR" dirty="0" err="1"/>
              <a:t>chain</a:t>
            </a:r>
            <a:r>
              <a:rPr lang="fr-FR" dirty="0"/>
              <a:t> </a:t>
            </a:r>
            <a:r>
              <a:rPr lang="fr-FR" dirty="0" err="1"/>
              <a:t>pyramid</a:t>
            </a:r>
            <a:r>
              <a:rPr lang="fr-FR" dirty="0"/>
              <a:t> </a:t>
            </a:r>
            <a:r>
              <a:rPr lang="fr-FR" dirty="0" err="1"/>
              <a:t>with</a:t>
            </a:r>
            <a:r>
              <a:rPr lang="fr-FR" dirty="0"/>
              <a:t> Tiers</a:t>
            </a:r>
            <a:endParaRPr lang="en-US" dirty="0"/>
          </a:p>
        </p:txBody>
      </p:sp>
      <p:sp>
        <p:nvSpPr>
          <p:cNvPr id="2" name="Titre 1">
            <a:extLst>
              <a:ext uri="{FF2B5EF4-FFF2-40B4-BE49-F238E27FC236}">
                <a16:creationId xmlns:a16="http://schemas.microsoft.com/office/drawing/2014/main" id="{ED906AFB-7AA1-42A8-918B-8F995C8D4B6C}"/>
              </a:ext>
            </a:extLst>
          </p:cNvPr>
          <p:cNvSpPr>
            <a:spLocks noGrp="1"/>
          </p:cNvSpPr>
          <p:nvPr>
            <p:ph type="title"/>
          </p:nvPr>
        </p:nvSpPr>
        <p:spPr/>
        <p:txBody>
          <a:bodyPr/>
          <a:lstStyle/>
          <a:p>
            <a:r>
              <a:rPr lang="fr-FR" dirty="0" err="1"/>
              <a:t>Supply</a:t>
            </a:r>
            <a:r>
              <a:rPr lang="fr-FR" dirty="0"/>
              <a:t> </a:t>
            </a:r>
            <a:r>
              <a:rPr lang="fr-FR" dirty="0" err="1"/>
              <a:t>chain</a:t>
            </a:r>
            <a:r>
              <a:rPr lang="fr-FR" dirty="0"/>
              <a:t> (in </a:t>
            </a:r>
            <a:r>
              <a:rPr lang="fr-FR" dirty="0" err="1"/>
              <a:t>general</a:t>
            </a:r>
            <a:r>
              <a:rPr lang="fr-FR" dirty="0"/>
              <a:t>)</a:t>
            </a:r>
            <a:endParaRPr lang="en-US" dirty="0"/>
          </a:p>
        </p:txBody>
      </p:sp>
      <p:sp>
        <p:nvSpPr>
          <p:cNvPr id="5" name="Triangle isocèle 4">
            <a:extLst>
              <a:ext uri="{FF2B5EF4-FFF2-40B4-BE49-F238E27FC236}">
                <a16:creationId xmlns:a16="http://schemas.microsoft.com/office/drawing/2014/main" id="{70EF9AE7-118E-4C2B-BA96-21FAF2A11441}"/>
              </a:ext>
            </a:extLst>
          </p:cNvPr>
          <p:cNvSpPr/>
          <p:nvPr/>
        </p:nvSpPr>
        <p:spPr>
          <a:xfrm>
            <a:off x="1655736" y="1617504"/>
            <a:ext cx="4169044" cy="4331776"/>
          </a:xfrm>
          <a:prstGeom prst="triangle">
            <a:avLst/>
          </a:prstGeom>
          <a:solidFill>
            <a:schemeClr val="accent4">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t>
            </a:r>
            <a:endParaRPr lang="en-US" dirty="0"/>
          </a:p>
        </p:txBody>
      </p:sp>
      <p:sp>
        <p:nvSpPr>
          <p:cNvPr id="6" name="Rectangle 5">
            <a:extLst>
              <a:ext uri="{FF2B5EF4-FFF2-40B4-BE49-F238E27FC236}">
                <a16:creationId xmlns:a16="http://schemas.microsoft.com/office/drawing/2014/main" id="{7251E0F0-6B01-4C19-9464-75DFB0A24F39}"/>
              </a:ext>
            </a:extLst>
          </p:cNvPr>
          <p:cNvSpPr/>
          <p:nvPr/>
        </p:nvSpPr>
        <p:spPr>
          <a:xfrm>
            <a:off x="3019587" y="1867547"/>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OEM: Original Equipment Manufacturer</a:t>
            </a:r>
            <a:endParaRPr lang="en-US" dirty="0"/>
          </a:p>
        </p:txBody>
      </p:sp>
      <p:sp>
        <p:nvSpPr>
          <p:cNvPr id="7" name="Rectangle 6">
            <a:extLst>
              <a:ext uri="{FF2B5EF4-FFF2-40B4-BE49-F238E27FC236}">
                <a16:creationId xmlns:a16="http://schemas.microsoft.com/office/drawing/2014/main" id="{8D7A9B2C-3110-4CE9-A29B-3603A65FF773}"/>
              </a:ext>
            </a:extLst>
          </p:cNvPr>
          <p:cNvSpPr/>
          <p:nvPr/>
        </p:nvSpPr>
        <p:spPr>
          <a:xfrm>
            <a:off x="3017004" y="2532356"/>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1: Module or system supplier</a:t>
            </a:r>
            <a:endParaRPr lang="en-US" dirty="0"/>
          </a:p>
        </p:txBody>
      </p:sp>
      <p:sp>
        <p:nvSpPr>
          <p:cNvPr id="8" name="Rectangle 7">
            <a:extLst>
              <a:ext uri="{FF2B5EF4-FFF2-40B4-BE49-F238E27FC236}">
                <a16:creationId xmlns:a16="http://schemas.microsoft.com/office/drawing/2014/main" id="{53362162-4B10-4A33-BE8D-A3CF5A7B49AB}"/>
              </a:ext>
            </a:extLst>
          </p:cNvPr>
          <p:cNvSpPr/>
          <p:nvPr/>
        </p:nvSpPr>
        <p:spPr>
          <a:xfrm>
            <a:off x="3017004" y="3197165"/>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2: Component supplier</a:t>
            </a:r>
            <a:endParaRPr lang="en-US" dirty="0"/>
          </a:p>
        </p:txBody>
      </p:sp>
      <p:sp>
        <p:nvSpPr>
          <p:cNvPr id="9" name="Rectangle 8">
            <a:extLst>
              <a:ext uri="{FF2B5EF4-FFF2-40B4-BE49-F238E27FC236}">
                <a16:creationId xmlns:a16="http://schemas.microsoft.com/office/drawing/2014/main" id="{A45876C7-6F5E-4999-B8E5-1AE1E2E263AF}"/>
              </a:ext>
            </a:extLst>
          </p:cNvPr>
          <p:cNvSpPr/>
          <p:nvPr/>
        </p:nvSpPr>
        <p:spPr>
          <a:xfrm>
            <a:off x="3017004" y="3865849"/>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3: </a:t>
            </a:r>
            <a:r>
              <a:rPr lang="fr-FR" dirty="0" err="1"/>
              <a:t>Sub</a:t>
            </a:r>
            <a:r>
              <a:rPr lang="fr-FR" dirty="0"/>
              <a:t>-component supplier</a:t>
            </a:r>
            <a:endParaRPr lang="en-US" dirty="0"/>
          </a:p>
        </p:txBody>
      </p:sp>
      <p:sp>
        <p:nvSpPr>
          <p:cNvPr id="10" name="Rectangle 9">
            <a:extLst>
              <a:ext uri="{FF2B5EF4-FFF2-40B4-BE49-F238E27FC236}">
                <a16:creationId xmlns:a16="http://schemas.microsoft.com/office/drawing/2014/main" id="{3434DACD-5660-4791-AD58-4E3CFFE3A815}"/>
              </a:ext>
            </a:extLst>
          </p:cNvPr>
          <p:cNvSpPr/>
          <p:nvPr/>
        </p:nvSpPr>
        <p:spPr>
          <a:xfrm>
            <a:off x="3017003" y="5212304"/>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N: Natural </a:t>
            </a:r>
            <a:r>
              <a:rPr lang="fr-FR" dirty="0" err="1"/>
              <a:t>resource</a:t>
            </a:r>
            <a:r>
              <a:rPr lang="fr-FR" dirty="0"/>
              <a:t> supplier</a:t>
            </a:r>
            <a:endParaRPr lang="en-US" dirty="0"/>
          </a:p>
        </p:txBody>
      </p:sp>
      <p:sp>
        <p:nvSpPr>
          <p:cNvPr id="11" name="ZoneTexte 10">
            <a:extLst>
              <a:ext uri="{FF2B5EF4-FFF2-40B4-BE49-F238E27FC236}">
                <a16:creationId xmlns:a16="http://schemas.microsoft.com/office/drawing/2014/main" id="{53405923-BC13-46ED-93FD-3F8928EC101D}"/>
              </a:ext>
            </a:extLst>
          </p:cNvPr>
          <p:cNvSpPr txBox="1"/>
          <p:nvPr/>
        </p:nvSpPr>
        <p:spPr>
          <a:xfrm>
            <a:off x="1524001" y="6684646"/>
            <a:ext cx="1183337" cy="184666"/>
          </a:xfrm>
          <a:prstGeom prst="rect">
            <a:avLst/>
          </a:prstGeom>
          <a:noFill/>
        </p:spPr>
        <p:txBody>
          <a:bodyPr wrap="none" rtlCol="0">
            <a:spAutoFit/>
          </a:bodyPr>
          <a:lstStyle/>
          <a:p>
            <a:r>
              <a:rPr lang="fr-FR" sz="600" dirty="0" err="1"/>
              <a:t>Flaticons</a:t>
            </a:r>
            <a:r>
              <a:rPr lang="fr-FR" sz="600" dirty="0"/>
              <a:t>: </a:t>
            </a:r>
            <a:r>
              <a:rPr lang="fr-FR" sz="600" dirty="0" err="1"/>
              <a:t>Mehwish</a:t>
            </a:r>
            <a:r>
              <a:rPr lang="fr-FR" sz="600" dirty="0"/>
              <a:t>, </a:t>
            </a:r>
            <a:r>
              <a:rPr lang="fr-FR" sz="600" dirty="0" err="1"/>
              <a:t>Freepik</a:t>
            </a:r>
            <a:r>
              <a:rPr lang="fr-FR" sz="600" dirty="0"/>
              <a:t> </a:t>
            </a:r>
            <a:endParaRPr lang="en-US" sz="600" dirty="0"/>
          </a:p>
        </p:txBody>
      </p:sp>
      <p:pic>
        <p:nvPicPr>
          <p:cNvPr id="13" name="Image 12">
            <a:extLst>
              <a:ext uri="{FF2B5EF4-FFF2-40B4-BE49-F238E27FC236}">
                <a16:creationId xmlns:a16="http://schemas.microsoft.com/office/drawing/2014/main" id="{2587CC02-259F-49AC-84E7-40ADFA8B5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4983" y="1855864"/>
            <a:ext cx="537972" cy="537972"/>
          </a:xfrm>
          <a:prstGeom prst="rect">
            <a:avLst/>
          </a:prstGeom>
        </p:spPr>
      </p:pic>
      <p:pic>
        <p:nvPicPr>
          <p:cNvPr id="15" name="Image 14">
            <a:extLst>
              <a:ext uri="{FF2B5EF4-FFF2-40B4-BE49-F238E27FC236}">
                <a16:creationId xmlns:a16="http://schemas.microsoft.com/office/drawing/2014/main" id="{08E2B8D5-189F-4FBC-A627-3746F7C248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601" y="5145669"/>
            <a:ext cx="744739" cy="744739"/>
          </a:xfrm>
          <a:prstGeom prst="rect">
            <a:avLst/>
          </a:prstGeom>
        </p:spPr>
      </p:pic>
      <p:pic>
        <p:nvPicPr>
          <p:cNvPr id="19" name="Image 18">
            <a:extLst>
              <a:ext uri="{FF2B5EF4-FFF2-40B4-BE49-F238E27FC236}">
                <a16:creationId xmlns:a16="http://schemas.microsoft.com/office/drawing/2014/main" id="{BF9CEF29-6EC2-4CF0-9BF8-6702A12F0C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4434" y="2470164"/>
            <a:ext cx="659073" cy="659073"/>
          </a:xfrm>
          <a:prstGeom prst="rect">
            <a:avLst/>
          </a:prstGeom>
        </p:spPr>
      </p:pic>
      <p:sp>
        <p:nvSpPr>
          <p:cNvPr id="14" name="Espace réservé du numéro de diapositive 3">
            <a:extLst>
              <a:ext uri="{FF2B5EF4-FFF2-40B4-BE49-F238E27FC236}">
                <a16:creationId xmlns:a16="http://schemas.microsoft.com/office/drawing/2014/main" id="{9FC18138-62B8-458D-9690-E4F2CAE0088A}"/>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13</a:t>
            </a:fld>
            <a:endParaRPr lang="fr-FR"/>
          </a:p>
        </p:txBody>
      </p:sp>
    </p:spTree>
    <p:extLst>
      <p:ext uri="{BB962C8B-B14F-4D97-AF65-F5344CB8AC3E}">
        <p14:creationId xmlns:p14="http://schemas.microsoft.com/office/powerpoint/2010/main" val="249190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61D727-DDE8-4166-8C48-B65BB838C9CD}"/>
              </a:ext>
            </a:extLst>
          </p:cNvPr>
          <p:cNvSpPr>
            <a:spLocks noGrp="1"/>
          </p:cNvSpPr>
          <p:nvPr>
            <p:ph idx="1"/>
          </p:nvPr>
        </p:nvSpPr>
        <p:spPr>
          <a:xfrm>
            <a:off x="646044" y="1825625"/>
            <a:ext cx="2370960" cy="4351338"/>
          </a:xfrm>
        </p:spPr>
        <p:txBody>
          <a:bodyPr/>
          <a:lstStyle/>
          <a:p>
            <a:r>
              <a:rPr lang="fr-FR" dirty="0" err="1"/>
              <a:t>Industry</a:t>
            </a:r>
            <a:r>
              <a:rPr lang="fr-FR" dirty="0"/>
              <a:t> </a:t>
            </a:r>
            <a:r>
              <a:rPr lang="fr-FR" dirty="0" err="1"/>
              <a:t>employs</a:t>
            </a:r>
            <a:r>
              <a:rPr lang="fr-FR" dirty="0"/>
              <a:t> a </a:t>
            </a:r>
            <a:r>
              <a:rPr lang="fr-FR" dirty="0" err="1"/>
              <a:t>supply</a:t>
            </a:r>
            <a:r>
              <a:rPr lang="fr-FR" dirty="0"/>
              <a:t> </a:t>
            </a:r>
            <a:r>
              <a:rPr lang="fr-FR" dirty="0" err="1"/>
              <a:t>chain</a:t>
            </a:r>
            <a:r>
              <a:rPr lang="fr-FR" dirty="0"/>
              <a:t> </a:t>
            </a:r>
            <a:r>
              <a:rPr lang="fr-FR" dirty="0" err="1"/>
              <a:t>pyramid</a:t>
            </a:r>
            <a:r>
              <a:rPr lang="fr-FR" dirty="0"/>
              <a:t> </a:t>
            </a:r>
            <a:r>
              <a:rPr lang="fr-FR" dirty="0" err="1"/>
              <a:t>with</a:t>
            </a:r>
            <a:r>
              <a:rPr lang="fr-FR" dirty="0"/>
              <a:t> Tiers</a:t>
            </a:r>
            <a:endParaRPr lang="en-US" dirty="0"/>
          </a:p>
        </p:txBody>
      </p:sp>
      <p:sp>
        <p:nvSpPr>
          <p:cNvPr id="2" name="Titre 1">
            <a:extLst>
              <a:ext uri="{FF2B5EF4-FFF2-40B4-BE49-F238E27FC236}">
                <a16:creationId xmlns:a16="http://schemas.microsoft.com/office/drawing/2014/main" id="{ED906AFB-7AA1-42A8-918B-8F995C8D4B6C}"/>
              </a:ext>
            </a:extLst>
          </p:cNvPr>
          <p:cNvSpPr>
            <a:spLocks noGrp="1"/>
          </p:cNvSpPr>
          <p:nvPr>
            <p:ph type="title"/>
          </p:nvPr>
        </p:nvSpPr>
        <p:spPr/>
        <p:txBody>
          <a:bodyPr/>
          <a:lstStyle/>
          <a:p>
            <a:r>
              <a:rPr lang="fr-FR" dirty="0"/>
              <a:t>The </a:t>
            </a:r>
            <a:r>
              <a:rPr lang="fr-FR" dirty="0" err="1"/>
              <a:t>electronics</a:t>
            </a:r>
            <a:r>
              <a:rPr lang="fr-FR" dirty="0"/>
              <a:t> </a:t>
            </a:r>
            <a:r>
              <a:rPr lang="fr-FR" dirty="0" err="1"/>
              <a:t>industry</a:t>
            </a:r>
            <a:r>
              <a:rPr lang="fr-FR" dirty="0"/>
              <a:t> </a:t>
            </a:r>
            <a:r>
              <a:rPr lang="fr-FR" dirty="0" err="1"/>
              <a:t>supply</a:t>
            </a:r>
            <a:r>
              <a:rPr lang="fr-FR" dirty="0"/>
              <a:t> </a:t>
            </a:r>
            <a:r>
              <a:rPr lang="fr-FR" dirty="0" err="1"/>
              <a:t>chain</a:t>
            </a:r>
            <a:endParaRPr lang="en-US" dirty="0"/>
          </a:p>
        </p:txBody>
      </p:sp>
      <p:sp>
        <p:nvSpPr>
          <p:cNvPr id="5" name="Triangle isocèle 4">
            <a:extLst>
              <a:ext uri="{FF2B5EF4-FFF2-40B4-BE49-F238E27FC236}">
                <a16:creationId xmlns:a16="http://schemas.microsoft.com/office/drawing/2014/main" id="{70EF9AE7-118E-4C2B-BA96-21FAF2A11441}"/>
              </a:ext>
            </a:extLst>
          </p:cNvPr>
          <p:cNvSpPr/>
          <p:nvPr/>
        </p:nvSpPr>
        <p:spPr>
          <a:xfrm>
            <a:off x="1655736" y="1617504"/>
            <a:ext cx="4169044" cy="4331776"/>
          </a:xfrm>
          <a:prstGeom prst="triangle">
            <a:avLst/>
          </a:prstGeom>
          <a:solidFill>
            <a:schemeClr val="accent4">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t>
            </a:r>
            <a:endParaRPr lang="en-US" dirty="0"/>
          </a:p>
        </p:txBody>
      </p:sp>
      <p:sp>
        <p:nvSpPr>
          <p:cNvPr id="6" name="Rectangle 5">
            <a:extLst>
              <a:ext uri="{FF2B5EF4-FFF2-40B4-BE49-F238E27FC236}">
                <a16:creationId xmlns:a16="http://schemas.microsoft.com/office/drawing/2014/main" id="{7251E0F0-6B01-4C19-9464-75DFB0A24F39}"/>
              </a:ext>
            </a:extLst>
          </p:cNvPr>
          <p:cNvSpPr/>
          <p:nvPr/>
        </p:nvSpPr>
        <p:spPr>
          <a:xfrm>
            <a:off x="3019587" y="1867547"/>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OEM: Original Equipment Manufacturer</a:t>
            </a:r>
            <a:endParaRPr lang="en-US" dirty="0"/>
          </a:p>
        </p:txBody>
      </p:sp>
      <p:sp>
        <p:nvSpPr>
          <p:cNvPr id="7" name="Rectangle 6">
            <a:extLst>
              <a:ext uri="{FF2B5EF4-FFF2-40B4-BE49-F238E27FC236}">
                <a16:creationId xmlns:a16="http://schemas.microsoft.com/office/drawing/2014/main" id="{8D7A9B2C-3110-4CE9-A29B-3603A65FF773}"/>
              </a:ext>
            </a:extLst>
          </p:cNvPr>
          <p:cNvSpPr/>
          <p:nvPr/>
        </p:nvSpPr>
        <p:spPr>
          <a:xfrm>
            <a:off x="3017004" y="2532356"/>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1: PCBA supplier</a:t>
            </a:r>
            <a:endParaRPr lang="en-US" dirty="0"/>
          </a:p>
        </p:txBody>
      </p:sp>
      <p:sp>
        <p:nvSpPr>
          <p:cNvPr id="8" name="Rectangle 7">
            <a:extLst>
              <a:ext uri="{FF2B5EF4-FFF2-40B4-BE49-F238E27FC236}">
                <a16:creationId xmlns:a16="http://schemas.microsoft.com/office/drawing/2014/main" id="{53362162-4B10-4A33-BE8D-A3CF5A7B49AB}"/>
              </a:ext>
            </a:extLst>
          </p:cNvPr>
          <p:cNvSpPr/>
          <p:nvPr/>
        </p:nvSpPr>
        <p:spPr>
          <a:xfrm>
            <a:off x="3017004" y="3197165"/>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2: Integrated circuit supplier</a:t>
            </a:r>
            <a:endParaRPr lang="en-US" dirty="0"/>
          </a:p>
        </p:txBody>
      </p:sp>
      <p:sp>
        <p:nvSpPr>
          <p:cNvPr id="9" name="Rectangle 8">
            <a:extLst>
              <a:ext uri="{FF2B5EF4-FFF2-40B4-BE49-F238E27FC236}">
                <a16:creationId xmlns:a16="http://schemas.microsoft.com/office/drawing/2014/main" id="{A45876C7-6F5E-4999-B8E5-1AE1E2E263AF}"/>
              </a:ext>
            </a:extLst>
          </p:cNvPr>
          <p:cNvSpPr/>
          <p:nvPr/>
        </p:nvSpPr>
        <p:spPr>
          <a:xfrm>
            <a:off x="3017004" y="3865849"/>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3: wafer supplier</a:t>
            </a:r>
            <a:endParaRPr lang="en-US" dirty="0"/>
          </a:p>
        </p:txBody>
      </p:sp>
      <p:sp>
        <p:nvSpPr>
          <p:cNvPr id="10" name="Rectangle 9">
            <a:extLst>
              <a:ext uri="{FF2B5EF4-FFF2-40B4-BE49-F238E27FC236}">
                <a16:creationId xmlns:a16="http://schemas.microsoft.com/office/drawing/2014/main" id="{3434DACD-5660-4791-AD58-4E3CFFE3A815}"/>
              </a:ext>
            </a:extLst>
          </p:cNvPr>
          <p:cNvSpPr/>
          <p:nvPr/>
        </p:nvSpPr>
        <p:spPr>
          <a:xfrm>
            <a:off x="3017003" y="5212304"/>
            <a:ext cx="5920353" cy="53469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TIER N: </a:t>
            </a:r>
            <a:r>
              <a:rPr lang="fr-FR" dirty="0" err="1"/>
              <a:t>Minerals</a:t>
            </a:r>
            <a:r>
              <a:rPr lang="fr-FR" dirty="0"/>
              <a:t> supplier</a:t>
            </a:r>
            <a:endParaRPr lang="en-US" dirty="0"/>
          </a:p>
        </p:txBody>
      </p:sp>
      <p:sp>
        <p:nvSpPr>
          <p:cNvPr id="11" name="ZoneTexte 10">
            <a:extLst>
              <a:ext uri="{FF2B5EF4-FFF2-40B4-BE49-F238E27FC236}">
                <a16:creationId xmlns:a16="http://schemas.microsoft.com/office/drawing/2014/main" id="{53405923-BC13-46ED-93FD-3F8928EC101D}"/>
              </a:ext>
            </a:extLst>
          </p:cNvPr>
          <p:cNvSpPr txBox="1"/>
          <p:nvPr/>
        </p:nvSpPr>
        <p:spPr>
          <a:xfrm>
            <a:off x="1524001" y="6684646"/>
            <a:ext cx="1968809" cy="184666"/>
          </a:xfrm>
          <a:prstGeom prst="rect">
            <a:avLst/>
          </a:prstGeom>
          <a:noFill/>
        </p:spPr>
        <p:txBody>
          <a:bodyPr wrap="none" rtlCol="0">
            <a:spAutoFit/>
          </a:bodyPr>
          <a:lstStyle/>
          <a:p>
            <a:r>
              <a:rPr lang="fr-FR" sz="600" dirty="0" err="1"/>
              <a:t>Flaticons</a:t>
            </a:r>
            <a:r>
              <a:rPr lang="fr-FR" sz="600" dirty="0"/>
              <a:t>: </a:t>
            </a:r>
            <a:r>
              <a:rPr lang="fr-FR" sz="600" dirty="0" err="1"/>
              <a:t>Surang</a:t>
            </a:r>
            <a:r>
              <a:rPr lang="fr-FR" sz="600" dirty="0"/>
              <a:t>, </a:t>
            </a:r>
            <a:r>
              <a:rPr lang="fr-FR" sz="600" dirty="0" err="1"/>
              <a:t>Kerismaker</a:t>
            </a:r>
            <a:r>
              <a:rPr lang="fr-FR" sz="600" dirty="0"/>
              <a:t>, </a:t>
            </a:r>
            <a:r>
              <a:rPr lang="fr-FR" sz="600" dirty="0" err="1"/>
              <a:t>Freepik</a:t>
            </a:r>
            <a:r>
              <a:rPr lang="fr-FR" sz="600" dirty="0"/>
              <a:t>, </a:t>
            </a:r>
            <a:r>
              <a:rPr lang="fr-FR" sz="600" dirty="0" err="1"/>
              <a:t>smashicons</a:t>
            </a:r>
            <a:endParaRPr lang="en-US" sz="600" dirty="0"/>
          </a:p>
        </p:txBody>
      </p:sp>
      <p:pic>
        <p:nvPicPr>
          <p:cNvPr id="14" name="Image 13">
            <a:extLst>
              <a:ext uri="{FF2B5EF4-FFF2-40B4-BE49-F238E27FC236}">
                <a16:creationId xmlns:a16="http://schemas.microsoft.com/office/drawing/2014/main" id="{A8F4863C-369E-4D06-9AD2-6477B5650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884" y="1806406"/>
            <a:ext cx="656970" cy="656970"/>
          </a:xfrm>
          <a:prstGeom prst="rect">
            <a:avLst/>
          </a:prstGeom>
        </p:spPr>
      </p:pic>
      <p:pic>
        <p:nvPicPr>
          <p:cNvPr id="17" name="Image 16">
            <a:extLst>
              <a:ext uri="{FF2B5EF4-FFF2-40B4-BE49-F238E27FC236}">
                <a16:creationId xmlns:a16="http://schemas.microsoft.com/office/drawing/2014/main" id="{E614CE57-F505-4726-AF6B-2F90CDD75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282" y="3879397"/>
            <a:ext cx="507593" cy="507593"/>
          </a:xfrm>
          <a:prstGeom prst="rect">
            <a:avLst/>
          </a:prstGeom>
        </p:spPr>
      </p:pic>
      <p:pic>
        <p:nvPicPr>
          <p:cNvPr id="20" name="Image 19">
            <a:extLst>
              <a:ext uri="{FF2B5EF4-FFF2-40B4-BE49-F238E27FC236}">
                <a16:creationId xmlns:a16="http://schemas.microsoft.com/office/drawing/2014/main" id="{7D6C21DE-DD92-4DBB-98DC-856D54E69C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5412" y="3161654"/>
            <a:ext cx="534691" cy="534691"/>
          </a:xfrm>
          <a:prstGeom prst="rect">
            <a:avLst/>
          </a:prstGeom>
        </p:spPr>
      </p:pic>
      <p:pic>
        <p:nvPicPr>
          <p:cNvPr id="22" name="Image 21">
            <a:extLst>
              <a:ext uri="{FF2B5EF4-FFF2-40B4-BE49-F238E27FC236}">
                <a16:creationId xmlns:a16="http://schemas.microsoft.com/office/drawing/2014/main" id="{428D1CE0-6EF6-4947-A439-69C3A4788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6732" y="2569129"/>
            <a:ext cx="461142" cy="461142"/>
          </a:xfrm>
          <a:prstGeom prst="rect">
            <a:avLst/>
          </a:prstGeom>
        </p:spPr>
      </p:pic>
      <p:pic>
        <p:nvPicPr>
          <p:cNvPr id="24" name="Image 23">
            <a:extLst>
              <a:ext uri="{FF2B5EF4-FFF2-40B4-BE49-F238E27FC236}">
                <a16:creationId xmlns:a16="http://schemas.microsoft.com/office/drawing/2014/main" id="{E7F1CDE4-ECB5-4CE7-AA13-C3E15D59A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2819" y="5151175"/>
            <a:ext cx="656946" cy="656946"/>
          </a:xfrm>
          <a:prstGeom prst="rect">
            <a:avLst/>
          </a:prstGeom>
        </p:spPr>
      </p:pic>
      <p:sp>
        <p:nvSpPr>
          <p:cNvPr id="16" name="Espace réservé du numéro de diapositive 3">
            <a:extLst>
              <a:ext uri="{FF2B5EF4-FFF2-40B4-BE49-F238E27FC236}">
                <a16:creationId xmlns:a16="http://schemas.microsoft.com/office/drawing/2014/main" id="{286BC4DA-3158-447E-8E9C-A2E11B032343}"/>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14</a:t>
            </a:fld>
            <a:endParaRPr lang="fr-FR"/>
          </a:p>
        </p:txBody>
      </p:sp>
    </p:spTree>
    <p:extLst>
      <p:ext uri="{BB962C8B-B14F-4D97-AF65-F5344CB8AC3E}">
        <p14:creationId xmlns:p14="http://schemas.microsoft.com/office/powerpoint/2010/main" val="256171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6753D54-10FC-4DB0-94C1-CB567E8ED099}"/>
              </a:ext>
            </a:extLst>
          </p:cNvPr>
          <p:cNvSpPr>
            <a:spLocks noGrp="1"/>
          </p:cNvSpPr>
          <p:nvPr>
            <p:ph type="sldNum" sz="quarter" idx="12"/>
          </p:nvPr>
        </p:nvSpPr>
        <p:spPr>
          <a:xfrm>
            <a:off x="9007778" y="6481152"/>
            <a:ext cx="2743200" cy="246888"/>
          </a:xfrm>
          <a:prstGeom prst="rect">
            <a:avLst/>
          </a:prstGeom>
        </p:spPr>
        <p:txBody>
          <a:bodyPr/>
          <a:lstStyle/>
          <a:p>
            <a:fld id="{27C6CCC6-2BE5-4E42-96A4-D1E8E81A3D8E}" type="slidenum">
              <a:rPr lang="fr-FR" smtClean="0"/>
              <a:t>15</a:t>
            </a:fld>
            <a:endParaRPr lang="fr-FR" dirty="0"/>
          </a:p>
        </p:txBody>
      </p:sp>
      <p:sp>
        <p:nvSpPr>
          <p:cNvPr id="5" name="Titre 4">
            <a:extLst>
              <a:ext uri="{FF2B5EF4-FFF2-40B4-BE49-F238E27FC236}">
                <a16:creationId xmlns:a16="http://schemas.microsoft.com/office/drawing/2014/main" id="{062FD592-73C2-45FD-B383-765F03A538D9}"/>
              </a:ext>
            </a:extLst>
          </p:cNvPr>
          <p:cNvSpPr>
            <a:spLocks noGrp="1"/>
          </p:cNvSpPr>
          <p:nvPr>
            <p:ph type="title"/>
          </p:nvPr>
        </p:nvSpPr>
        <p:spPr/>
        <p:txBody>
          <a:bodyPr>
            <a:normAutofit/>
          </a:bodyPr>
          <a:lstStyle/>
          <a:p>
            <a:r>
              <a:rPr lang="fr-FR" dirty="0" err="1"/>
              <a:t>Electronic</a:t>
            </a:r>
            <a:r>
              <a:rPr lang="fr-FR" dirty="0"/>
              <a:t> </a:t>
            </a:r>
            <a:r>
              <a:rPr lang="fr-FR" dirty="0" err="1"/>
              <a:t>devices</a:t>
            </a:r>
            <a:endParaRPr lang="en-US" dirty="0"/>
          </a:p>
        </p:txBody>
      </p:sp>
      <p:sp>
        <p:nvSpPr>
          <p:cNvPr id="6" name="Rectangle 5">
            <a:extLst>
              <a:ext uri="{FF2B5EF4-FFF2-40B4-BE49-F238E27FC236}">
                <a16:creationId xmlns:a16="http://schemas.microsoft.com/office/drawing/2014/main" id="{463B1608-BECE-4CDA-9FC3-2EF078D5CD8A}"/>
              </a:ext>
            </a:extLst>
          </p:cNvPr>
          <p:cNvSpPr/>
          <p:nvPr/>
        </p:nvSpPr>
        <p:spPr>
          <a:xfrm>
            <a:off x="3360977" y="3291911"/>
            <a:ext cx="1365662" cy="1457086"/>
          </a:xfrm>
          <a:prstGeom prst="rect">
            <a:avLst/>
          </a:prstGeom>
          <a:solidFill>
            <a:srgbClr val="00B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Sensors</a:t>
            </a:r>
            <a:endParaRPr lang="en-US" dirty="0"/>
          </a:p>
        </p:txBody>
      </p:sp>
      <p:sp>
        <p:nvSpPr>
          <p:cNvPr id="7" name="Rectangle 6">
            <a:extLst>
              <a:ext uri="{FF2B5EF4-FFF2-40B4-BE49-F238E27FC236}">
                <a16:creationId xmlns:a16="http://schemas.microsoft.com/office/drawing/2014/main" id="{5A6228EA-E0C7-4476-BC9F-E4C3A36E9A7F}"/>
              </a:ext>
            </a:extLst>
          </p:cNvPr>
          <p:cNvSpPr/>
          <p:nvPr/>
        </p:nvSpPr>
        <p:spPr>
          <a:xfrm>
            <a:off x="3360978" y="4921151"/>
            <a:ext cx="4880757" cy="685221"/>
          </a:xfrm>
          <a:prstGeom prst="rect">
            <a:avLst/>
          </a:prstGeom>
          <a:solidFill>
            <a:schemeClr val="tx2">
              <a:lumMod val="50000"/>
              <a:lumOff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        Power Management</a:t>
            </a:r>
            <a:endParaRPr lang="en-US" dirty="0"/>
          </a:p>
        </p:txBody>
      </p:sp>
      <p:sp>
        <p:nvSpPr>
          <p:cNvPr id="8" name="Rectangle 7">
            <a:extLst>
              <a:ext uri="{FF2B5EF4-FFF2-40B4-BE49-F238E27FC236}">
                <a16:creationId xmlns:a16="http://schemas.microsoft.com/office/drawing/2014/main" id="{411C6977-BE7F-40B1-9095-96DD4C250634}"/>
              </a:ext>
            </a:extLst>
          </p:cNvPr>
          <p:cNvSpPr/>
          <p:nvPr/>
        </p:nvSpPr>
        <p:spPr>
          <a:xfrm>
            <a:off x="6745446" y="3342112"/>
            <a:ext cx="1496289" cy="14570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err="1"/>
              <a:t>Actuators</a:t>
            </a:r>
            <a:endParaRPr lang="en-US" dirty="0"/>
          </a:p>
        </p:txBody>
      </p:sp>
      <p:sp>
        <p:nvSpPr>
          <p:cNvPr id="9" name="Rectangle 8">
            <a:extLst>
              <a:ext uri="{FF2B5EF4-FFF2-40B4-BE49-F238E27FC236}">
                <a16:creationId xmlns:a16="http://schemas.microsoft.com/office/drawing/2014/main" id="{61D8EFCE-B813-4D5F-A807-AD4901F856AA}"/>
              </a:ext>
            </a:extLst>
          </p:cNvPr>
          <p:cNvSpPr/>
          <p:nvPr/>
        </p:nvSpPr>
        <p:spPr>
          <a:xfrm>
            <a:off x="4898623" y="3298993"/>
            <a:ext cx="1669112" cy="650475"/>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Computing</a:t>
            </a:r>
            <a:endParaRPr lang="en-US" dirty="0"/>
          </a:p>
        </p:txBody>
      </p:sp>
      <p:sp>
        <p:nvSpPr>
          <p:cNvPr id="10" name="Rectangle 9">
            <a:extLst>
              <a:ext uri="{FF2B5EF4-FFF2-40B4-BE49-F238E27FC236}">
                <a16:creationId xmlns:a16="http://schemas.microsoft.com/office/drawing/2014/main" id="{7F9B6047-5B05-49A3-8C06-AA99AB80EB60}"/>
              </a:ext>
            </a:extLst>
          </p:cNvPr>
          <p:cNvSpPr/>
          <p:nvPr/>
        </p:nvSpPr>
        <p:spPr>
          <a:xfrm>
            <a:off x="3360978" y="2435022"/>
            <a:ext cx="4880757" cy="685221"/>
          </a:xfrm>
          <a:prstGeom prst="rect">
            <a:avLst/>
          </a:prstGeom>
          <a:solidFill>
            <a:schemeClr val="accent2">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Communication / Networking</a:t>
            </a:r>
            <a:endParaRPr lang="en-US" dirty="0"/>
          </a:p>
        </p:txBody>
      </p:sp>
      <p:sp>
        <p:nvSpPr>
          <p:cNvPr id="11" name="Rectangle 10">
            <a:extLst>
              <a:ext uri="{FF2B5EF4-FFF2-40B4-BE49-F238E27FC236}">
                <a16:creationId xmlns:a16="http://schemas.microsoft.com/office/drawing/2014/main" id="{82ED1AD7-343E-46E0-8D68-C145E8073842}"/>
              </a:ext>
            </a:extLst>
          </p:cNvPr>
          <p:cNvSpPr/>
          <p:nvPr/>
        </p:nvSpPr>
        <p:spPr>
          <a:xfrm>
            <a:off x="4898623" y="4101052"/>
            <a:ext cx="1669112" cy="650475"/>
          </a:xfrm>
          <a:prstGeom prst="rect">
            <a:avLst/>
          </a:prstGeom>
          <a:solidFill>
            <a:schemeClr val="accent5">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Storage</a:t>
            </a:r>
            <a:endParaRPr lang="en-US" dirty="0"/>
          </a:p>
        </p:txBody>
      </p:sp>
      <p:sp>
        <p:nvSpPr>
          <p:cNvPr id="12" name="Rectangle 11">
            <a:extLst>
              <a:ext uri="{FF2B5EF4-FFF2-40B4-BE49-F238E27FC236}">
                <a16:creationId xmlns:a16="http://schemas.microsoft.com/office/drawing/2014/main" id="{413B2BA5-9AD9-4F22-A8E8-62AF2D478C1C}"/>
              </a:ext>
            </a:extLst>
          </p:cNvPr>
          <p:cNvSpPr/>
          <p:nvPr/>
        </p:nvSpPr>
        <p:spPr>
          <a:xfrm>
            <a:off x="8712450" y="3640513"/>
            <a:ext cx="3109188" cy="405835"/>
          </a:xfrm>
          <a:prstGeom prst="rect">
            <a:avLst/>
          </a:prstGeom>
          <a:solidFill>
            <a:schemeClr val="accent2"/>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Hardware Interface</a:t>
            </a:r>
            <a:endParaRPr lang="en-US" dirty="0"/>
          </a:p>
        </p:txBody>
      </p:sp>
      <p:sp>
        <p:nvSpPr>
          <p:cNvPr id="13" name="Rectangle 12">
            <a:extLst>
              <a:ext uri="{FF2B5EF4-FFF2-40B4-BE49-F238E27FC236}">
                <a16:creationId xmlns:a16="http://schemas.microsoft.com/office/drawing/2014/main" id="{CA071CFB-7BFC-466C-A957-A2722FD7AC6C}"/>
              </a:ext>
            </a:extLst>
          </p:cNvPr>
          <p:cNvSpPr/>
          <p:nvPr/>
        </p:nvSpPr>
        <p:spPr>
          <a:xfrm>
            <a:off x="8712450" y="3244289"/>
            <a:ext cx="3109188" cy="405835"/>
          </a:xfrm>
          <a:prstGeom prst="rect">
            <a:avLst/>
          </a:prstGeom>
          <a:solidFill>
            <a:schemeClr val="accent2"/>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Operating System</a:t>
            </a:r>
            <a:endParaRPr lang="en-US" dirty="0"/>
          </a:p>
        </p:txBody>
      </p:sp>
      <p:sp>
        <p:nvSpPr>
          <p:cNvPr id="14" name="Rectangle 13">
            <a:extLst>
              <a:ext uri="{FF2B5EF4-FFF2-40B4-BE49-F238E27FC236}">
                <a16:creationId xmlns:a16="http://schemas.microsoft.com/office/drawing/2014/main" id="{EE0BAF41-9331-44FD-9118-FD7ACD4BBE77}"/>
              </a:ext>
            </a:extLst>
          </p:cNvPr>
          <p:cNvSpPr/>
          <p:nvPr/>
        </p:nvSpPr>
        <p:spPr>
          <a:xfrm>
            <a:off x="8712450" y="2843260"/>
            <a:ext cx="3109188" cy="405835"/>
          </a:xfrm>
          <a:prstGeom prst="rect">
            <a:avLst/>
          </a:prstGeom>
          <a:solidFill>
            <a:schemeClr val="accent2"/>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Libraries</a:t>
            </a:r>
            <a:endParaRPr lang="en-US" dirty="0"/>
          </a:p>
        </p:txBody>
      </p:sp>
      <p:sp>
        <p:nvSpPr>
          <p:cNvPr id="15" name="Rectangle 14">
            <a:extLst>
              <a:ext uri="{FF2B5EF4-FFF2-40B4-BE49-F238E27FC236}">
                <a16:creationId xmlns:a16="http://schemas.microsoft.com/office/drawing/2014/main" id="{212019D1-EE92-40B6-859B-DDE09450B961}"/>
              </a:ext>
            </a:extLst>
          </p:cNvPr>
          <p:cNvSpPr/>
          <p:nvPr/>
        </p:nvSpPr>
        <p:spPr>
          <a:xfrm>
            <a:off x="8712450" y="2435022"/>
            <a:ext cx="3109188" cy="405835"/>
          </a:xfrm>
          <a:prstGeom prst="rect">
            <a:avLst/>
          </a:prstGeom>
          <a:solidFill>
            <a:schemeClr val="accent2"/>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Applications</a:t>
            </a:r>
            <a:endParaRPr lang="en-US" dirty="0"/>
          </a:p>
        </p:txBody>
      </p:sp>
      <p:sp>
        <p:nvSpPr>
          <p:cNvPr id="16" name="Rectangle 15">
            <a:extLst>
              <a:ext uri="{FF2B5EF4-FFF2-40B4-BE49-F238E27FC236}">
                <a16:creationId xmlns:a16="http://schemas.microsoft.com/office/drawing/2014/main" id="{534CBCE7-F833-4F1C-8C65-B7DDBE9B6CD1}"/>
              </a:ext>
            </a:extLst>
          </p:cNvPr>
          <p:cNvSpPr/>
          <p:nvPr/>
        </p:nvSpPr>
        <p:spPr>
          <a:xfrm>
            <a:off x="10932003" y="3297316"/>
            <a:ext cx="770882" cy="299781"/>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Drivers</a:t>
            </a:r>
            <a:endParaRPr lang="en-US" sz="1400" dirty="0"/>
          </a:p>
        </p:txBody>
      </p:sp>
      <p:cxnSp>
        <p:nvCxnSpPr>
          <p:cNvPr id="17" name="Connecteur droit 16">
            <a:extLst>
              <a:ext uri="{FF2B5EF4-FFF2-40B4-BE49-F238E27FC236}">
                <a16:creationId xmlns:a16="http://schemas.microsoft.com/office/drawing/2014/main" id="{A05B2EDD-C0AB-4360-9D55-B5FCFDDFB568}"/>
              </a:ext>
            </a:extLst>
          </p:cNvPr>
          <p:cNvCxnSpPr/>
          <p:nvPr/>
        </p:nvCxnSpPr>
        <p:spPr>
          <a:xfrm flipV="1">
            <a:off x="6567736" y="2435021"/>
            <a:ext cx="2144715" cy="856890"/>
          </a:xfrm>
          <a:prstGeom prst="line">
            <a:avLst/>
          </a:prstGeom>
          <a:ln w="63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4B4A730-6B47-45F6-80B9-3B6E4FDF9665}"/>
              </a:ext>
            </a:extLst>
          </p:cNvPr>
          <p:cNvCxnSpPr>
            <a:cxnSpLocks/>
          </p:cNvCxnSpPr>
          <p:nvPr/>
        </p:nvCxnSpPr>
        <p:spPr>
          <a:xfrm>
            <a:off x="6567736" y="3949467"/>
            <a:ext cx="2144715" cy="111544"/>
          </a:xfrm>
          <a:prstGeom prst="line">
            <a:avLst/>
          </a:prstGeom>
          <a:ln w="63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24F6820-A561-4B36-9745-5FF75BAF469D}"/>
              </a:ext>
            </a:extLst>
          </p:cNvPr>
          <p:cNvSpPr txBox="1"/>
          <p:nvPr/>
        </p:nvSpPr>
        <p:spPr>
          <a:xfrm>
            <a:off x="3275917" y="2015354"/>
            <a:ext cx="2193806" cy="369332"/>
          </a:xfrm>
          <a:prstGeom prst="rect">
            <a:avLst/>
          </a:prstGeom>
          <a:noFill/>
        </p:spPr>
        <p:txBody>
          <a:bodyPr wrap="none" rtlCol="0">
            <a:spAutoFit/>
          </a:bodyPr>
          <a:lstStyle/>
          <a:p>
            <a:r>
              <a:rPr lang="fr-FR" dirty="0" err="1"/>
              <a:t>Electronic</a:t>
            </a:r>
            <a:r>
              <a:rPr lang="fr-FR" dirty="0"/>
              <a:t> </a:t>
            </a:r>
            <a:r>
              <a:rPr lang="fr-FR" dirty="0" err="1"/>
              <a:t>equipment</a:t>
            </a:r>
            <a:endParaRPr lang="en-US" dirty="0"/>
          </a:p>
        </p:txBody>
      </p:sp>
      <p:sp>
        <p:nvSpPr>
          <p:cNvPr id="30" name="ZoneTexte 29">
            <a:extLst>
              <a:ext uri="{FF2B5EF4-FFF2-40B4-BE49-F238E27FC236}">
                <a16:creationId xmlns:a16="http://schemas.microsoft.com/office/drawing/2014/main" id="{2BBCAA0F-CC63-42A6-B76C-438857B03CE6}"/>
              </a:ext>
            </a:extLst>
          </p:cNvPr>
          <p:cNvSpPr txBox="1"/>
          <p:nvPr/>
        </p:nvSpPr>
        <p:spPr>
          <a:xfrm>
            <a:off x="663364" y="2010518"/>
            <a:ext cx="2115451" cy="369332"/>
          </a:xfrm>
          <a:prstGeom prst="rect">
            <a:avLst/>
          </a:prstGeom>
          <a:noFill/>
        </p:spPr>
        <p:txBody>
          <a:bodyPr wrap="none" rtlCol="0">
            <a:spAutoFit/>
          </a:bodyPr>
          <a:lstStyle/>
          <a:p>
            <a:r>
              <a:rPr lang="fr-FR" dirty="0" err="1"/>
              <a:t>Electrical</a:t>
            </a:r>
            <a:r>
              <a:rPr lang="fr-FR" dirty="0"/>
              <a:t> </a:t>
            </a:r>
            <a:r>
              <a:rPr lang="fr-FR" dirty="0" err="1"/>
              <a:t>equipment</a:t>
            </a:r>
            <a:endParaRPr lang="en-US" dirty="0"/>
          </a:p>
        </p:txBody>
      </p:sp>
      <p:sp>
        <p:nvSpPr>
          <p:cNvPr id="31" name="Rectangle 30">
            <a:extLst>
              <a:ext uri="{FF2B5EF4-FFF2-40B4-BE49-F238E27FC236}">
                <a16:creationId xmlns:a16="http://schemas.microsoft.com/office/drawing/2014/main" id="{D10AF2B7-303B-4265-998E-6454A01F66C3}"/>
              </a:ext>
            </a:extLst>
          </p:cNvPr>
          <p:cNvSpPr/>
          <p:nvPr/>
        </p:nvSpPr>
        <p:spPr>
          <a:xfrm>
            <a:off x="763665" y="2435021"/>
            <a:ext cx="2008701" cy="1457086"/>
          </a:xfrm>
          <a:prstGeom prst="rect">
            <a:avLst/>
          </a:prstGeom>
          <a:solidFill>
            <a:srgbClr val="00B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From</a:t>
            </a:r>
            <a:r>
              <a:rPr lang="fr-FR" dirty="0"/>
              <a:t> </a:t>
            </a:r>
            <a:r>
              <a:rPr lang="fr-FR" dirty="0" err="1"/>
              <a:t>another</a:t>
            </a:r>
            <a:r>
              <a:rPr lang="fr-FR" dirty="0"/>
              <a:t> </a:t>
            </a:r>
            <a:r>
              <a:rPr lang="fr-FR" dirty="0" err="1"/>
              <a:t>energy</a:t>
            </a:r>
            <a:r>
              <a:rPr lang="fr-FR" dirty="0"/>
              <a:t> to </a:t>
            </a:r>
            <a:r>
              <a:rPr lang="fr-FR" dirty="0" err="1"/>
              <a:t>electrical</a:t>
            </a:r>
            <a:r>
              <a:rPr lang="fr-FR" dirty="0"/>
              <a:t> </a:t>
            </a:r>
            <a:r>
              <a:rPr lang="fr-FR" dirty="0" err="1"/>
              <a:t>energy</a:t>
            </a:r>
            <a:endParaRPr lang="en-US" dirty="0"/>
          </a:p>
        </p:txBody>
      </p:sp>
      <p:sp>
        <p:nvSpPr>
          <p:cNvPr id="32" name="Rectangle 31">
            <a:extLst>
              <a:ext uri="{FF2B5EF4-FFF2-40B4-BE49-F238E27FC236}">
                <a16:creationId xmlns:a16="http://schemas.microsoft.com/office/drawing/2014/main" id="{4EC89E00-89B4-42C8-A4D7-8095D04246CB}"/>
              </a:ext>
            </a:extLst>
          </p:cNvPr>
          <p:cNvSpPr/>
          <p:nvPr/>
        </p:nvSpPr>
        <p:spPr>
          <a:xfrm>
            <a:off x="763664" y="4149286"/>
            <a:ext cx="2008701" cy="14570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err="1"/>
              <a:t>From</a:t>
            </a:r>
            <a:r>
              <a:rPr lang="fr-FR" dirty="0"/>
              <a:t> </a:t>
            </a:r>
            <a:r>
              <a:rPr lang="fr-FR" dirty="0" err="1"/>
              <a:t>electrical</a:t>
            </a:r>
            <a:r>
              <a:rPr lang="fr-FR" dirty="0"/>
              <a:t> </a:t>
            </a:r>
            <a:r>
              <a:rPr lang="fr-FR" dirty="0" err="1"/>
              <a:t>energy</a:t>
            </a:r>
            <a:r>
              <a:rPr lang="fr-FR" dirty="0"/>
              <a:t> to </a:t>
            </a:r>
            <a:r>
              <a:rPr lang="fr-FR" dirty="0" err="1"/>
              <a:t>another</a:t>
            </a:r>
            <a:r>
              <a:rPr lang="fr-FR" dirty="0"/>
              <a:t> </a:t>
            </a:r>
            <a:r>
              <a:rPr lang="fr-FR" dirty="0" err="1"/>
              <a:t>energy</a:t>
            </a:r>
            <a:endParaRPr lang="en-US" dirty="0"/>
          </a:p>
        </p:txBody>
      </p:sp>
      <p:sp>
        <p:nvSpPr>
          <p:cNvPr id="34" name="Forme en L 33">
            <a:extLst>
              <a:ext uri="{FF2B5EF4-FFF2-40B4-BE49-F238E27FC236}">
                <a16:creationId xmlns:a16="http://schemas.microsoft.com/office/drawing/2014/main" id="{225CD147-248E-4B7A-A14A-513CC12FA792}"/>
              </a:ext>
            </a:extLst>
          </p:cNvPr>
          <p:cNvSpPr/>
          <p:nvPr/>
        </p:nvSpPr>
        <p:spPr>
          <a:xfrm rot="10800000">
            <a:off x="3264788" y="2016145"/>
            <a:ext cx="5081769" cy="3763133"/>
          </a:xfrm>
          <a:prstGeom prst="corner">
            <a:avLst>
              <a:gd name="adj1" fmla="val 73734"/>
              <a:gd name="adj2" fmla="val 98598"/>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orme en L 34">
            <a:extLst>
              <a:ext uri="{FF2B5EF4-FFF2-40B4-BE49-F238E27FC236}">
                <a16:creationId xmlns:a16="http://schemas.microsoft.com/office/drawing/2014/main" id="{6D49ADF2-45DC-45EB-82FE-A09C174C7F7E}"/>
              </a:ext>
            </a:extLst>
          </p:cNvPr>
          <p:cNvSpPr/>
          <p:nvPr/>
        </p:nvSpPr>
        <p:spPr>
          <a:xfrm>
            <a:off x="578916" y="2016145"/>
            <a:ext cx="3953813" cy="3763133"/>
          </a:xfrm>
          <a:prstGeom prst="corner">
            <a:avLst>
              <a:gd name="adj1" fmla="val 24006"/>
              <a:gd name="adj2" fmla="val 62432"/>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952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a:extLst>
              <a:ext uri="{FF2B5EF4-FFF2-40B4-BE49-F238E27FC236}">
                <a16:creationId xmlns:a16="http://schemas.microsoft.com/office/drawing/2014/main" id="{1EE1D7AC-B124-4D09-A64B-B73877D6876C}"/>
              </a:ext>
            </a:extLst>
          </p:cNvPr>
          <p:cNvSpPr>
            <a:spLocks noGrp="1"/>
          </p:cNvSpPr>
          <p:nvPr>
            <p:ph type="sldNum" sz="quarter" idx="12"/>
          </p:nvPr>
        </p:nvSpPr>
        <p:spPr>
          <a:xfrm>
            <a:off x="9007778" y="6481152"/>
            <a:ext cx="2743200" cy="246888"/>
          </a:xfrm>
          <a:prstGeom prst="rect">
            <a:avLst/>
          </a:prstGeom>
        </p:spPr>
        <p:txBody>
          <a:bodyPr/>
          <a:lstStyle/>
          <a:p>
            <a:fld id="{27C6CCC6-2BE5-4E42-96A4-D1E8E81A3D8E}" type="slidenum">
              <a:rPr lang="fr-FR" smtClean="0"/>
              <a:t>16</a:t>
            </a:fld>
            <a:endParaRPr lang="fr-FR"/>
          </a:p>
        </p:txBody>
      </p:sp>
      <p:sp>
        <p:nvSpPr>
          <p:cNvPr id="2" name="Titre 1">
            <a:extLst>
              <a:ext uri="{FF2B5EF4-FFF2-40B4-BE49-F238E27FC236}">
                <a16:creationId xmlns:a16="http://schemas.microsoft.com/office/drawing/2014/main" id="{E504B4EC-7694-E4B0-BC4D-F7EEFDDB7E1D}"/>
              </a:ext>
            </a:extLst>
          </p:cNvPr>
          <p:cNvSpPr>
            <a:spLocks noGrp="1"/>
          </p:cNvSpPr>
          <p:nvPr>
            <p:ph type="title"/>
          </p:nvPr>
        </p:nvSpPr>
        <p:spPr/>
        <p:txBody>
          <a:bodyPr>
            <a:normAutofit/>
          </a:bodyPr>
          <a:lstStyle/>
          <a:p>
            <a:r>
              <a:rPr lang="fr-FR" dirty="0">
                <a:cs typeface="Calibri Light"/>
              </a:rPr>
              <a:t>Electronics </a:t>
            </a:r>
            <a:r>
              <a:rPr lang="fr-FR" dirty="0" err="1">
                <a:cs typeface="Calibri Light"/>
              </a:rPr>
              <a:t>market</a:t>
            </a:r>
            <a:r>
              <a:rPr lang="fr-FR" dirty="0">
                <a:cs typeface="Calibri Light"/>
              </a:rPr>
              <a:t> and Europe (in 2017)</a:t>
            </a:r>
            <a:endParaRPr lang="fr-FR" dirty="0"/>
          </a:p>
        </p:txBody>
      </p:sp>
      <p:pic>
        <p:nvPicPr>
          <p:cNvPr id="4" name="Image 3">
            <a:extLst>
              <a:ext uri="{FF2B5EF4-FFF2-40B4-BE49-F238E27FC236}">
                <a16:creationId xmlns:a16="http://schemas.microsoft.com/office/drawing/2014/main" id="{6F769DCE-50FA-4E4F-BCD7-E4594F5ED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739" y="1133378"/>
            <a:ext cx="9156522" cy="5138444"/>
          </a:xfrm>
          <a:prstGeom prst="rect">
            <a:avLst/>
          </a:prstGeom>
        </p:spPr>
      </p:pic>
      <p:cxnSp>
        <p:nvCxnSpPr>
          <p:cNvPr id="5" name="Connecteur droit avec flèche 4">
            <a:extLst>
              <a:ext uri="{FF2B5EF4-FFF2-40B4-BE49-F238E27FC236}">
                <a16:creationId xmlns:a16="http://schemas.microsoft.com/office/drawing/2014/main" id="{3E4C12C3-A60F-4500-8AE3-791F88BEC897}"/>
              </a:ext>
            </a:extLst>
          </p:cNvPr>
          <p:cNvCxnSpPr/>
          <p:nvPr/>
        </p:nvCxnSpPr>
        <p:spPr>
          <a:xfrm flipV="1">
            <a:off x="3282462" y="5005754"/>
            <a:ext cx="1031630" cy="281354"/>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88E4A1C-44CA-41FA-ADD4-16305483F6EC}"/>
              </a:ext>
            </a:extLst>
          </p:cNvPr>
          <p:cNvSpPr txBox="1"/>
          <p:nvPr/>
        </p:nvSpPr>
        <p:spPr>
          <a:xfrm>
            <a:off x="1706390" y="5219672"/>
            <a:ext cx="1576072" cy="369332"/>
          </a:xfrm>
          <a:prstGeom prst="rect">
            <a:avLst/>
          </a:prstGeom>
          <a:noFill/>
        </p:spPr>
        <p:txBody>
          <a:bodyPr wrap="none" rtlCol="0">
            <a:spAutoFit/>
          </a:bodyPr>
          <a:lstStyle/>
          <a:p>
            <a:r>
              <a:rPr lang="fr-FR" dirty="0" err="1"/>
              <a:t>Now</a:t>
            </a:r>
            <a:r>
              <a:rPr lang="fr-FR" dirty="0"/>
              <a:t> 600+ B€</a:t>
            </a:r>
            <a:endParaRPr lang="en-US" dirty="0"/>
          </a:p>
        </p:txBody>
      </p:sp>
    </p:spTree>
    <p:extLst>
      <p:ext uri="{BB962C8B-B14F-4D97-AF65-F5344CB8AC3E}">
        <p14:creationId xmlns:p14="http://schemas.microsoft.com/office/powerpoint/2010/main" val="259255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7EC4B8-54EF-4CB9-A46A-ED259D97E4B5}"/>
              </a:ext>
            </a:extLst>
          </p:cNvPr>
          <p:cNvSpPr>
            <a:spLocks noGrp="1"/>
          </p:cNvSpPr>
          <p:nvPr>
            <p:ph idx="1"/>
          </p:nvPr>
        </p:nvSpPr>
        <p:spPr>
          <a:xfrm>
            <a:off x="646044" y="1825625"/>
            <a:ext cx="3113092" cy="4351338"/>
          </a:xfrm>
        </p:spPr>
        <p:txBody>
          <a:bodyPr/>
          <a:lstStyle/>
          <a:p>
            <a:r>
              <a:rPr lang="fr-FR" dirty="0"/>
              <a:t>All </a:t>
            </a:r>
            <a:r>
              <a:rPr lang="fr-FR" dirty="0" err="1"/>
              <a:t>human</a:t>
            </a:r>
            <a:r>
              <a:rPr lang="fr-FR" dirty="0"/>
              <a:t> </a:t>
            </a:r>
            <a:r>
              <a:rPr lang="fr-FR" dirty="0" err="1"/>
              <a:t>activities</a:t>
            </a:r>
            <a:r>
              <a:rPr lang="fr-FR" dirty="0"/>
              <a:t> </a:t>
            </a:r>
            <a:r>
              <a:rPr lang="fr-FR" dirty="0" err="1"/>
              <a:t>produce</a:t>
            </a:r>
            <a:r>
              <a:rPr lang="fr-FR" dirty="0"/>
              <a:t> CO2</a:t>
            </a:r>
            <a:endParaRPr lang="en-US" dirty="0"/>
          </a:p>
        </p:txBody>
      </p:sp>
      <p:sp>
        <p:nvSpPr>
          <p:cNvPr id="2" name="Titre 1">
            <a:extLst>
              <a:ext uri="{FF2B5EF4-FFF2-40B4-BE49-F238E27FC236}">
                <a16:creationId xmlns:a16="http://schemas.microsoft.com/office/drawing/2014/main" id="{96ECB0BF-D9DB-428B-A3AC-3BE2A340C72C}"/>
              </a:ext>
            </a:extLst>
          </p:cNvPr>
          <p:cNvSpPr>
            <a:spLocks noGrp="1"/>
          </p:cNvSpPr>
          <p:nvPr>
            <p:ph type="title"/>
          </p:nvPr>
        </p:nvSpPr>
        <p:spPr/>
        <p:txBody>
          <a:bodyPr/>
          <a:lstStyle/>
          <a:p>
            <a:r>
              <a:rPr lang="fr-FR" dirty="0"/>
              <a:t>The case of global </a:t>
            </a:r>
            <a:r>
              <a:rPr lang="fr-FR" dirty="0" err="1"/>
              <a:t>warming</a:t>
            </a:r>
            <a:endParaRPr lang="en-US" dirty="0"/>
          </a:p>
        </p:txBody>
      </p:sp>
      <p:pic>
        <p:nvPicPr>
          <p:cNvPr id="6" name="Image 5">
            <a:extLst>
              <a:ext uri="{FF2B5EF4-FFF2-40B4-BE49-F238E27FC236}">
                <a16:creationId xmlns:a16="http://schemas.microsoft.com/office/drawing/2014/main" id="{3D012D67-B302-43B6-AA4D-84C27EB952AE}"/>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21321"/>
          <a:stretch/>
        </p:blipFill>
        <p:spPr>
          <a:xfrm>
            <a:off x="3759136" y="1406129"/>
            <a:ext cx="6756400" cy="5451871"/>
          </a:xfrm>
          <a:prstGeom prst="rect">
            <a:avLst/>
          </a:prstGeom>
        </p:spPr>
      </p:pic>
      <p:pic>
        <p:nvPicPr>
          <p:cNvPr id="8" name="Image 7">
            <a:extLst>
              <a:ext uri="{FF2B5EF4-FFF2-40B4-BE49-F238E27FC236}">
                <a16:creationId xmlns:a16="http://schemas.microsoft.com/office/drawing/2014/main" id="{9A644EB2-F054-42E5-8F34-0B436B7A3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48" t="79630" r="5758"/>
          <a:stretch/>
        </p:blipFill>
        <p:spPr>
          <a:xfrm>
            <a:off x="870859" y="5767829"/>
            <a:ext cx="3694545" cy="1016000"/>
          </a:xfrm>
          <a:prstGeom prst="rect">
            <a:avLst/>
          </a:prstGeom>
        </p:spPr>
      </p:pic>
      <p:sp>
        <p:nvSpPr>
          <p:cNvPr id="9" name="ZoneTexte 8">
            <a:extLst>
              <a:ext uri="{FF2B5EF4-FFF2-40B4-BE49-F238E27FC236}">
                <a16:creationId xmlns:a16="http://schemas.microsoft.com/office/drawing/2014/main" id="{CCEA62F2-059A-45B3-A6C6-6ED107DE7DED}"/>
              </a:ext>
            </a:extLst>
          </p:cNvPr>
          <p:cNvSpPr txBox="1"/>
          <p:nvPr/>
        </p:nvSpPr>
        <p:spPr>
          <a:xfrm>
            <a:off x="7868658" y="6078006"/>
            <a:ext cx="2646878" cy="369332"/>
          </a:xfrm>
          <a:prstGeom prst="rect">
            <a:avLst/>
          </a:prstGeom>
          <a:noFill/>
        </p:spPr>
        <p:txBody>
          <a:bodyPr wrap="none" rtlCol="0">
            <a:spAutoFit/>
          </a:bodyPr>
          <a:lstStyle/>
          <a:p>
            <a:r>
              <a:rPr lang="fr-FR" dirty="0">
                <a:highlight>
                  <a:srgbClr val="FFFFFF"/>
                </a:highlight>
              </a:rPr>
              <a:t>Mt CO</a:t>
            </a:r>
            <a:r>
              <a:rPr lang="fr-FR" baseline="-25000" dirty="0">
                <a:highlight>
                  <a:srgbClr val="FFFFFF"/>
                </a:highlight>
              </a:rPr>
              <a:t>2</a:t>
            </a:r>
            <a:r>
              <a:rPr lang="fr-FR" dirty="0">
                <a:highlight>
                  <a:srgbClr val="FFFFFF"/>
                </a:highlight>
              </a:rPr>
              <a:t> / </a:t>
            </a:r>
            <a:r>
              <a:rPr lang="fr-FR" dirty="0" err="1">
                <a:highlight>
                  <a:srgbClr val="FFFFFF"/>
                </a:highlight>
              </a:rPr>
              <a:t>year</a:t>
            </a:r>
            <a:r>
              <a:rPr lang="fr-FR" dirty="0">
                <a:highlight>
                  <a:srgbClr val="FFFFFF"/>
                </a:highlight>
              </a:rPr>
              <a:t> in France</a:t>
            </a:r>
            <a:endParaRPr lang="en-US" dirty="0">
              <a:highlight>
                <a:srgbClr val="FFFFFF"/>
              </a:highlight>
            </a:endParaRPr>
          </a:p>
        </p:txBody>
      </p:sp>
      <p:sp>
        <p:nvSpPr>
          <p:cNvPr id="10" name="ZoneTexte 9">
            <a:extLst>
              <a:ext uri="{FF2B5EF4-FFF2-40B4-BE49-F238E27FC236}">
                <a16:creationId xmlns:a16="http://schemas.microsoft.com/office/drawing/2014/main" id="{BF41FF36-E44A-4DEF-817C-D1019C2D35B0}"/>
              </a:ext>
            </a:extLst>
          </p:cNvPr>
          <p:cNvSpPr txBox="1"/>
          <p:nvPr/>
        </p:nvSpPr>
        <p:spPr>
          <a:xfrm>
            <a:off x="729915" y="3300899"/>
            <a:ext cx="2108334" cy="646331"/>
          </a:xfrm>
          <a:prstGeom prst="rect">
            <a:avLst/>
          </a:prstGeom>
          <a:noFill/>
        </p:spPr>
        <p:txBody>
          <a:bodyPr wrap="none" rtlCol="0">
            <a:spAutoFit/>
          </a:bodyPr>
          <a:lstStyle/>
          <a:p>
            <a:r>
              <a:rPr lang="fr-FR" dirty="0">
                <a:highlight>
                  <a:srgbClr val="FFFFFF"/>
                </a:highlight>
              </a:rPr>
              <a:t>Total: 749 Mt CO</a:t>
            </a:r>
            <a:r>
              <a:rPr lang="fr-FR" baseline="-25000" dirty="0">
                <a:highlight>
                  <a:srgbClr val="FFFFFF"/>
                </a:highlight>
              </a:rPr>
              <a:t>2</a:t>
            </a:r>
            <a:r>
              <a:rPr lang="fr-FR" dirty="0">
                <a:highlight>
                  <a:srgbClr val="FFFFFF"/>
                </a:highlight>
              </a:rPr>
              <a:t> </a:t>
            </a:r>
          </a:p>
          <a:p>
            <a:r>
              <a:rPr lang="fr-FR" dirty="0">
                <a:highlight>
                  <a:srgbClr val="FFFFFF"/>
                </a:highlight>
              </a:rPr>
              <a:t>in 2018</a:t>
            </a:r>
            <a:endParaRPr lang="en-US" dirty="0">
              <a:highlight>
                <a:srgbClr val="FFFFFF"/>
              </a:highlight>
            </a:endParaRPr>
          </a:p>
        </p:txBody>
      </p:sp>
      <p:sp>
        <p:nvSpPr>
          <p:cNvPr id="11" name="Espace réservé du numéro de diapositive 3">
            <a:extLst>
              <a:ext uri="{FF2B5EF4-FFF2-40B4-BE49-F238E27FC236}">
                <a16:creationId xmlns:a16="http://schemas.microsoft.com/office/drawing/2014/main" id="{D580FC5A-5352-4B8A-A3F0-9464166BF033}"/>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17</a:t>
            </a:fld>
            <a:endParaRPr lang="fr-FR"/>
          </a:p>
        </p:txBody>
      </p:sp>
    </p:spTree>
    <p:extLst>
      <p:ext uri="{BB962C8B-B14F-4D97-AF65-F5344CB8AC3E}">
        <p14:creationId xmlns:p14="http://schemas.microsoft.com/office/powerpoint/2010/main" val="19237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7EC4B8-54EF-4CB9-A46A-ED259D97E4B5}"/>
              </a:ext>
            </a:extLst>
          </p:cNvPr>
          <p:cNvSpPr>
            <a:spLocks noGrp="1"/>
          </p:cNvSpPr>
          <p:nvPr>
            <p:ph idx="1"/>
          </p:nvPr>
        </p:nvSpPr>
        <p:spPr>
          <a:xfrm>
            <a:off x="646044" y="1825625"/>
            <a:ext cx="3113092" cy="4351338"/>
          </a:xfrm>
        </p:spPr>
        <p:txBody>
          <a:bodyPr/>
          <a:lstStyle/>
          <a:p>
            <a:r>
              <a:rPr lang="fr-FR" dirty="0"/>
              <a:t>All </a:t>
            </a:r>
            <a:r>
              <a:rPr lang="fr-FR" dirty="0" err="1"/>
              <a:t>human</a:t>
            </a:r>
            <a:r>
              <a:rPr lang="fr-FR" dirty="0"/>
              <a:t> </a:t>
            </a:r>
            <a:r>
              <a:rPr lang="fr-FR" dirty="0" err="1"/>
              <a:t>activities</a:t>
            </a:r>
            <a:r>
              <a:rPr lang="fr-FR" dirty="0"/>
              <a:t> </a:t>
            </a:r>
            <a:r>
              <a:rPr lang="fr-FR" dirty="0" err="1"/>
              <a:t>produce</a:t>
            </a:r>
            <a:r>
              <a:rPr lang="fr-FR" dirty="0"/>
              <a:t> CO2</a:t>
            </a:r>
            <a:endParaRPr lang="en-US" dirty="0"/>
          </a:p>
        </p:txBody>
      </p:sp>
      <p:sp>
        <p:nvSpPr>
          <p:cNvPr id="2" name="Titre 1">
            <a:extLst>
              <a:ext uri="{FF2B5EF4-FFF2-40B4-BE49-F238E27FC236}">
                <a16:creationId xmlns:a16="http://schemas.microsoft.com/office/drawing/2014/main" id="{96ECB0BF-D9DB-428B-A3AC-3BE2A340C72C}"/>
              </a:ext>
            </a:extLst>
          </p:cNvPr>
          <p:cNvSpPr>
            <a:spLocks noGrp="1"/>
          </p:cNvSpPr>
          <p:nvPr>
            <p:ph type="title"/>
          </p:nvPr>
        </p:nvSpPr>
        <p:spPr/>
        <p:txBody>
          <a:bodyPr/>
          <a:lstStyle/>
          <a:p>
            <a:r>
              <a:rPr lang="fr-FR" dirty="0"/>
              <a:t>The case of global </a:t>
            </a:r>
            <a:r>
              <a:rPr lang="fr-FR" dirty="0" err="1"/>
              <a:t>warming</a:t>
            </a:r>
            <a:endParaRPr lang="en-US" dirty="0"/>
          </a:p>
        </p:txBody>
      </p:sp>
      <p:pic>
        <p:nvPicPr>
          <p:cNvPr id="6" name="Image 5">
            <a:extLst>
              <a:ext uri="{FF2B5EF4-FFF2-40B4-BE49-F238E27FC236}">
                <a16:creationId xmlns:a16="http://schemas.microsoft.com/office/drawing/2014/main" id="{3D012D67-B302-43B6-AA4D-84C27EB952AE}"/>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21321"/>
          <a:stretch/>
        </p:blipFill>
        <p:spPr>
          <a:xfrm>
            <a:off x="3759136" y="1406129"/>
            <a:ext cx="6756400" cy="5451871"/>
          </a:xfrm>
          <a:prstGeom prst="rect">
            <a:avLst/>
          </a:prstGeom>
        </p:spPr>
      </p:pic>
      <p:pic>
        <p:nvPicPr>
          <p:cNvPr id="8" name="Image 7">
            <a:extLst>
              <a:ext uri="{FF2B5EF4-FFF2-40B4-BE49-F238E27FC236}">
                <a16:creationId xmlns:a16="http://schemas.microsoft.com/office/drawing/2014/main" id="{9A644EB2-F054-42E5-8F34-0B436B7A3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48" t="79630" r="5758"/>
          <a:stretch/>
        </p:blipFill>
        <p:spPr>
          <a:xfrm>
            <a:off x="870859" y="5767829"/>
            <a:ext cx="3694545" cy="1016000"/>
          </a:xfrm>
          <a:prstGeom prst="rect">
            <a:avLst/>
          </a:prstGeom>
        </p:spPr>
      </p:pic>
      <p:sp>
        <p:nvSpPr>
          <p:cNvPr id="9" name="ZoneTexte 8">
            <a:extLst>
              <a:ext uri="{FF2B5EF4-FFF2-40B4-BE49-F238E27FC236}">
                <a16:creationId xmlns:a16="http://schemas.microsoft.com/office/drawing/2014/main" id="{CCEA62F2-059A-45B3-A6C6-6ED107DE7DED}"/>
              </a:ext>
            </a:extLst>
          </p:cNvPr>
          <p:cNvSpPr txBox="1"/>
          <p:nvPr/>
        </p:nvSpPr>
        <p:spPr>
          <a:xfrm>
            <a:off x="7868658" y="6078006"/>
            <a:ext cx="2646878" cy="369332"/>
          </a:xfrm>
          <a:prstGeom prst="rect">
            <a:avLst/>
          </a:prstGeom>
          <a:noFill/>
        </p:spPr>
        <p:txBody>
          <a:bodyPr wrap="none" rtlCol="0">
            <a:spAutoFit/>
          </a:bodyPr>
          <a:lstStyle/>
          <a:p>
            <a:r>
              <a:rPr lang="fr-FR" dirty="0">
                <a:highlight>
                  <a:srgbClr val="FFFFFF"/>
                </a:highlight>
              </a:rPr>
              <a:t>Mt CO</a:t>
            </a:r>
            <a:r>
              <a:rPr lang="fr-FR" baseline="-25000" dirty="0">
                <a:highlight>
                  <a:srgbClr val="FFFFFF"/>
                </a:highlight>
              </a:rPr>
              <a:t>2</a:t>
            </a:r>
            <a:r>
              <a:rPr lang="fr-FR" dirty="0">
                <a:highlight>
                  <a:srgbClr val="FFFFFF"/>
                </a:highlight>
              </a:rPr>
              <a:t> / </a:t>
            </a:r>
            <a:r>
              <a:rPr lang="fr-FR" dirty="0" err="1">
                <a:highlight>
                  <a:srgbClr val="FFFFFF"/>
                </a:highlight>
              </a:rPr>
              <a:t>year</a:t>
            </a:r>
            <a:r>
              <a:rPr lang="fr-FR" dirty="0">
                <a:highlight>
                  <a:srgbClr val="FFFFFF"/>
                </a:highlight>
              </a:rPr>
              <a:t> in France</a:t>
            </a:r>
            <a:endParaRPr lang="en-US" dirty="0">
              <a:highlight>
                <a:srgbClr val="FFFFFF"/>
              </a:highlight>
            </a:endParaRPr>
          </a:p>
        </p:txBody>
      </p:sp>
      <p:sp>
        <p:nvSpPr>
          <p:cNvPr id="10" name="ZoneTexte 9">
            <a:extLst>
              <a:ext uri="{FF2B5EF4-FFF2-40B4-BE49-F238E27FC236}">
                <a16:creationId xmlns:a16="http://schemas.microsoft.com/office/drawing/2014/main" id="{BF41FF36-E44A-4DEF-817C-D1019C2D35B0}"/>
              </a:ext>
            </a:extLst>
          </p:cNvPr>
          <p:cNvSpPr txBox="1"/>
          <p:nvPr/>
        </p:nvSpPr>
        <p:spPr>
          <a:xfrm>
            <a:off x="729915" y="3300899"/>
            <a:ext cx="2108334" cy="646331"/>
          </a:xfrm>
          <a:prstGeom prst="rect">
            <a:avLst/>
          </a:prstGeom>
          <a:noFill/>
        </p:spPr>
        <p:txBody>
          <a:bodyPr wrap="none" rtlCol="0">
            <a:spAutoFit/>
          </a:bodyPr>
          <a:lstStyle/>
          <a:p>
            <a:r>
              <a:rPr lang="fr-FR" dirty="0">
                <a:highlight>
                  <a:srgbClr val="FFFFFF"/>
                </a:highlight>
              </a:rPr>
              <a:t>Total: 749 Mt CO</a:t>
            </a:r>
            <a:r>
              <a:rPr lang="fr-FR" baseline="-25000" dirty="0">
                <a:highlight>
                  <a:srgbClr val="FFFFFF"/>
                </a:highlight>
              </a:rPr>
              <a:t>2</a:t>
            </a:r>
            <a:r>
              <a:rPr lang="fr-FR" dirty="0">
                <a:highlight>
                  <a:srgbClr val="FFFFFF"/>
                </a:highlight>
              </a:rPr>
              <a:t> </a:t>
            </a:r>
          </a:p>
          <a:p>
            <a:r>
              <a:rPr lang="fr-FR" dirty="0">
                <a:highlight>
                  <a:srgbClr val="FFFFFF"/>
                </a:highlight>
              </a:rPr>
              <a:t>in 2018</a:t>
            </a:r>
            <a:endParaRPr lang="en-US" dirty="0">
              <a:highlight>
                <a:srgbClr val="FFFFFF"/>
              </a:highlight>
            </a:endParaRPr>
          </a:p>
        </p:txBody>
      </p:sp>
      <p:sp>
        <p:nvSpPr>
          <p:cNvPr id="11" name="ZoneTexte 10">
            <a:extLst>
              <a:ext uri="{FF2B5EF4-FFF2-40B4-BE49-F238E27FC236}">
                <a16:creationId xmlns:a16="http://schemas.microsoft.com/office/drawing/2014/main" id="{37F6B9E3-7A6A-4D37-A6DD-B6B1FE72CEBF}"/>
              </a:ext>
            </a:extLst>
          </p:cNvPr>
          <p:cNvSpPr txBox="1"/>
          <p:nvPr/>
        </p:nvSpPr>
        <p:spPr>
          <a:xfrm>
            <a:off x="8369604" y="4086350"/>
            <a:ext cx="2069797" cy="369332"/>
          </a:xfrm>
          <a:prstGeom prst="rect">
            <a:avLst/>
          </a:prstGeom>
          <a:noFill/>
        </p:spPr>
        <p:txBody>
          <a:bodyPr wrap="none" rtlCol="0">
            <a:spAutoFit/>
          </a:bodyPr>
          <a:lstStyle/>
          <a:p>
            <a:r>
              <a:rPr lang="fr-FR" dirty="0">
                <a:solidFill>
                  <a:schemeClr val="accent2"/>
                </a:solidFill>
              </a:rPr>
              <a:t>Electronics </a:t>
            </a:r>
            <a:r>
              <a:rPr lang="fr-FR" dirty="0" err="1">
                <a:solidFill>
                  <a:schemeClr val="accent2"/>
                </a:solidFill>
              </a:rPr>
              <a:t>is</a:t>
            </a:r>
            <a:r>
              <a:rPr lang="fr-FR" dirty="0">
                <a:solidFill>
                  <a:schemeClr val="accent2"/>
                </a:solidFill>
              </a:rPr>
              <a:t> </a:t>
            </a:r>
            <a:r>
              <a:rPr lang="fr-FR" dirty="0" err="1">
                <a:solidFill>
                  <a:schemeClr val="accent2"/>
                </a:solidFill>
              </a:rPr>
              <a:t>here</a:t>
            </a:r>
            <a:endParaRPr lang="fr-FR" dirty="0">
              <a:solidFill>
                <a:schemeClr val="accent2"/>
              </a:solidFill>
            </a:endParaRPr>
          </a:p>
        </p:txBody>
      </p:sp>
      <p:sp>
        <p:nvSpPr>
          <p:cNvPr id="14" name="Espace réservé du numéro de diapositive 3">
            <a:extLst>
              <a:ext uri="{FF2B5EF4-FFF2-40B4-BE49-F238E27FC236}">
                <a16:creationId xmlns:a16="http://schemas.microsoft.com/office/drawing/2014/main" id="{3688E10C-829F-4485-A45C-7A073864F3C8}"/>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18</a:t>
            </a:fld>
            <a:endParaRPr lang="fr-FR"/>
          </a:p>
        </p:txBody>
      </p:sp>
    </p:spTree>
    <p:extLst>
      <p:ext uri="{BB962C8B-B14F-4D97-AF65-F5344CB8AC3E}">
        <p14:creationId xmlns:p14="http://schemas.microsoft.com/office/powerpoint/2010/main" val="221111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7EC4B8-54EF-4CB9-A46A-ED259D97E4B5}"/>
              </a:ext>
            </a:extLst>
          </p:cNvPr>
          <p:cNvSpPr>
            <a:spLocks noGrp="1"/>
          </p:cNvSpPr>
          <p:nvPr>
            <p:ph idx="1"/>
          </p:nvPr>
        </p:nvSpPr>
        <p:spPr>
          <a:xfrm>
            <a:off x="646044" y="1825625"/>
            <a:ext cx="3113092" cy="4351338"/>
          </a:xfrm>
        </p:spPr>
        <p:txBody>
          <a:bodyPr/>
          <a:lstStyle/>
          <a:p>
            <a:r>
              <a:rPr lang="fr-FR" dirty="0"/>
              <a:t>All </a:t>
            </a:r>
            <a:r>
              <a:rPr lang="fr-FR" dirty="0" err="1"/>
              <a:t>human</a:t>
            </a:r>
            <a:r>
              <a:rPr lang="fr-FR" dirty="0"/>
              <a:t> </a:t>
            </a:r>
            <a:r>
              <a:rPr lang="fr-FR" dirty="0" err="1"/>
              <a:t>activities</a:t>
            </a:r>
            <a:r>
              <a:rPr lang="fr-FR" dirty="0"/>
              <a:t> </a:t>
            </a:r>
            <a:r>
              <a:rPr lang="fr-FR" dirty="0" err="1"/>
              <a:t>produce</a:t>
            </a:r>
            <a:r>
              <a:rPr lang="fr-FR" dirty="0"/>
              <a:t> CO2</a:t>
            </a:r>
            <a:endParaRPr lang="en-US" dirty="0"/>
          </a:p>
        </p:txBody>
      </p:sp>
      <p:sp>
        <p:nvSpPr>
          <p:cNvPr id="2" name="Titre 1">
            <a:extLst>
              <a:ext uri="{FF2B5EF4-FFF2-40B4-BE49-F238E27FC236}">
                <a16:creationId xmlns:a16="http://schemas.microsoft.com/office/drawing/2014/main" id="{96ECB0BF-D9DB-428B-A3AC-3BE2A340C72C}"/>
              </a:ext>
            </a:extLst>
          </p:cNvPr>
          <p:cNvSpPr>
            <a:spLocks noGrp="1"/>
          </p:cNvSpPr>
          <p:nvPr>
            <p:ph type="title"/>
          </p:nvPr>
        </p:nvSpPr>
        <p:spPr/>
        <p:txBody>
          <a:bodyPr/>
          <a:lstStyle/>
          <a:p>
            <a:r>
              <a:rPr lang="fr-FR" dirty="0"/>
              <a:t>The case of global </a:t>
            </a:r>
            <a:r>
              <a:rPr lang="fr-FR" dirty="0" err="1"/>
              <a:t>warming</a:t>
            </a:r>
            <a:endParaRPr lang="en-US" dirty="0"/>
          </a:p>
        </p:txBody>
      </p:sp>
      <p:pic>
        <p:nvPicPr>
          <p:cNvPr id="6" name="Image 5">
            <a:extLst>
              <a:ext uri="{FF2B5EF4-FFF2-40B4-BE49-F238E27FC236}">
                <a16:creationId xmlns:a16="http://schemas.microsoft.com/office/drawing/2014/main" id="{3D012D67-B302-43B6-AA4D-84C27EB952AE}"/>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21321"/>
          <a:stretch/>
        </p:blipFill>
        <p:spPr>
          <a:xfrm>
            <a:off x="3759136" y="1406129"/>
            <a:ext cx="6756400" cy="5451871"/>
          </a:xfrm>
          <a:prstGeom prst="rect">
            <a:avLst/>
          </a:prstGeom>
        </p:spPr>
      </p:pic>
      <p:pic>
        <p:nvPicPr>
          <p:cNvPr id="8" name="Image 7">
            <a:extLst>
              <a:ext uri="{FF2B5EF4-FFF2-40B4-BE49-F238E27FC236}">
                <a16:creationId xmlns:a16="http://schemas.microsoft.com/office/drawing/2014/main" id="{9A644EB2-F054-42E5-8F34-0B436B7A3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48" t="79630" r="5758"/>
          <a:stretch/>
        </p:blipFill>
        <p:spPr>
          <a:xfrm>
            <a:off x="870859" y="5767829"/>
            <a:ext cx="3694545" cy="1016000"/>
          </a:xfrm>
          <a:prstGeom prst="rect">
            <a:avLst/>
          </a:prstGeom>
        </p:spPr>
      </p:pic>
      <p:sp>
        <p:nvSpPr>
          <p:cNvPr id="9" name="ZoneTexte 8">
            <a:extLst>
              <a:ext uri="{FF2B5EF4-FFF2-40B4-BE49-F238E27FC236}">
                <a16:creationId xmlns:a16="http://schemas.microsoft.com/office/drawing/2014/main" id="{CCEA62F2-059A-45B3-A6C6-6ED107DE7DED}"/>
              </a:ext>
            </a:extLst>
          </p:cNvPr>
          <p:cNvSpPr txBox="1"/>
          <p:nvPr/>
        </p:nvSpPr>
        <p:spPr>
          <a:xfrm>
            <a:off x="7868658" y="6078006"/>
            <a:ext cx="2646878" cy="369332"/>
          </a:xfrm>
          <a:prstGeom prst="rect">
            <a:avLst/>
          </a:prstGeom>
          <a:noFill/>
        </p:spPr>
        <p:txBody>
          <a:bodyPr wrap="none" rtlCol="0">
            <a:spAutoFit/>
          </a:bodyPr>
          <a:lstStyle/>
          <a:p>
            <a:r>
              <a:rPr lang="fr-FR" dirty="0">
                <a:highlight>
                  <a:srgbClr val="FFFFFF"/>
                </a:highlight>
              </a:rPr>
              <a:t>Mt CO</a:t>
            </a:r>
            <a:r>
              <a:rPr lang="fr-FR" baseline="-25000" dirty="0">
                <a:highlight>
                  <a:srgbClr val="FFFFFF"/>
                </a:highlight>
              </a:rPr>
              <a:t>2</a:t>
            </a:r>
            <a:r>
              <a:rPr lang="fr-FR" dirty="0">
                <a:highlight>
                  <a:srgbClr val="FFFFFF"/>
                </a:highlight>
              </a:rPr>
              <a:t> / </a:t>
            </a:r>
            <a:r>
              <a:rPr lang="fr-FR" dirty="0" err="1">
                <a:highlight>
                  <a:srgbClr val="FFFFFF"/>
                </a:highlight>
              </a:rPr>
              <a:t>year</a:t>
            </a:r>
            <a:r>
              <a:rPr lang="fr-FR" dirty="0">
                <a:highlight>
                  <a:srgbClr val="FFFFFF"/>
                </a:highlight>
              </a:rPr>
              <a:t> in France</a:t>
            </a:r>
            <a:endParaRPr lang="en-US" dirty="0">
              <a:highlight>
                <a:srgbClr val="FFFFFF"/>
              </a:highlight>
            </a:endParaRPr>
          </a:p>
        </p:txBody>
      </p:sp>
      <p:sp>
        <p:nvSpPr>
          <p:cNvPr id="10" name="ZoneTexte 9">
            <a:extLst>
              <a:ext uri="{FF2B5EF4-FFF2-40B4-BE49-F238E27FC236}">
                <a16:creationId xmlns:a16="http://schemas.microsoft.com/office/drawing/2014/main" id="{BF41FF36-E44A-4DEF-817C-D1019C2D35B0}"/>
              </a:ext>
            </a:extLst>
          </p:cNvPr>
          <p:cNvSpPr txBox="1"/>
          <p:nvPr/>
        </p:nvSpPr>
        <p:spPr>
          <a:xfrm>
            <a:off x="729915" y="3300899"/>
            <a:ext cx="2108334" cy="646331"/>
          </a:xfrm>
          <a:prstGeom prst="rect">
            <a:avLst/>
          </a:prstGeom>
          <a:noFill/>
        </p:spPr>
        <p:txBody>
          <a:bodyPr wrap="none" rtlCol="0">
            <a:spAutoFit/>
          </a:bodyPr>
          <a:lstStyle/>
          <a:p>
            <a:r>
              <a:rPr lang="fr-FR" dirty="0">
                <a:highlight>
                  <a:srgbClr val="FFFFFF"/>
                </a:highlight>
              </a:rPr>
              <a:t>Total: 749 Mt CO</a:t>
            </a:r>
            <a:r>
              <a:rPr lang="fr-FR" baseline="-25000" dirty="0">
                <a:highlight>
                  <a:srgbClr val="FFFFFF"/>
                </a:highlight>
              </a:rPr>
              <a:t>2</a:t>
            </a:r>
            <a:r>
              <a:rPr lang="fr-FR" dirty="0">
                <a:highlight>
                  <a:srgbClr val="FFFFFF"/>
                </a:highlight>
              </a:rPr>
              <a:t> </a:t>
            </a:r>
          </a:p>
          <a:p>
            <a:r>
              <a:rPr lang="fr-FR" dirty="0">
                <a:highlight>
                  <a:srgbClr val="FFFFFF"/>
                </a:highlight>
              </a:rPr>
              <a:t>in 2018</a:t>
            </a:r>
            <a:endParaRPr lang="en-US" dirty="0">
              <a:highlight>
                <a:srgbClr val="FFFFFF"/>
              </a:highlight>
            </a:endParaRPr>
          </a:p>
        </p:txBody>
      </p:sp>
      <p:sp>
        <p:nvSpPr>
          <p:cNvPr id="11" name="ZoneTexte 10">
            <a:extLst>
              <a:ext uri="{FF2B5EF4-FFF2-40B4-BE49-F238E27FC236}">
                <a16:creationId xmlns:a16="http://schemas.microsoft.com/office/drawing/2014/main" id="{D75C1A8C-086C-4C4E-B884-D6A92BCE9F1E}"/>
              </a:ext>
            </a:extLst>
          </p:cNvPr>
          <p:cNvSpPr txBox="1"/>
          <p:nvPr/>
        </p:nvSpPr>
        <p:spPr>
          <a:xfrm>
            <a:off x="8369604" y="4292601"/>
            <a:ext cx="2069797" cy="646331"/>
          </a:xfrm>
          <a:prstGeom prst="rect">
            <a:avLst/>
          </a:prstGeom>
          <a:noFill/>
          <a:ln>
            <a:noFill/>
          </a:ln>
        </p:spPr>
        <p:txBody>
          <a:bodyPr wrap="none" rtlCol="0">
            <a:spAutoFit/>
          </a:bodyPr>
          <a:lstStyle/>
          <a:p>
            <a:r>
              <a:rPr lang="fr-FR" dirty="0">
                <a:solidFill>
                  <a:schemeClr val="accent2"/>
                </a:solidFill>
              </a:rPr>
              <a:t>Electronics </a:t>
            </a:r>
            <a:r>
              <a:rPr lang="fr-FR" dirty="0" err="1">
                <a:solidFill>
                  <a:schemeClr val="accent2"/>
                </a:solidFill>
              </a:rPr>
              <a:t>is</a:t>
            </a:r>
            <a:r>
              <a:rPr lang="fr-FR" dirty="0">
                <a:solidFill>
                  <a:schemeClr val="accent2"/>
                </a:solidFill>
              </a:rPr>
              <a:t> </a:t>
            </a:r>
            <a:r>
              <a:rPr lang="fr-FR" dirty="0" err="1">
                <a:solidFill>
                  <a:schemeClr val="accent2"/>
                </a:solidFill>
              </a:rPr>
              <a:t>here</a:t>
            </a:r>
            <a:endParaRPr lang="fr-FR" dirty="0">
              <a:solidFill>
                <a:schemeClr val="accent2"/>
              </a:solidFill>
            </a:endParaRPr>
          </a:p>
          <a:p>
            <a:r>
              <a:rPr lang="fr-FR" dirty="0">
                <a:solidFill>
                  <a:schemeClr val="accent2"/>
                </a:solidFill>
              </a:rPr>
              <a:t>but not </a:t>
            </a:r>
            <a:r>
              <a:rPr lang="fr-FR" dirty="0" err="1">
                <a:solidFill>
                  <a:schemeClr val="accent2"/>
                </a:solidFill>
              </a:rPr>
              <a:t>only</a:t>
            </a:r>
            <a:endParaRPr lang="en-US" dirty="0">
              <a:solidFill>
                <a:schemeClr val="accent2"/>
              </a:solidFill>
            </a:endParaRPr>
          </a:p>
        </p:txBody>
      </p:sp>
      <p:cxnSp>
        <p:nvCxnSpPr>
          <p:cNvPr id="12" name="Connecteur droit avec flèche 11">
            <a:extLst>
              <a:ext uri="{FF2B5EF4-FFF2-40B4-BE49-F238E27FC236}">
                <a16:creationId xmlns:a16="http://schemas.microsoft.com/office/drawing/2014/main" id="{CA48D888-51A5-4E56-8E0D-A7D35177FFEC}"/>
              </a:ext>
            </a:extLst>
          </p:cNvPr>
          <p:cNvCxnSpPr/>
          <p:nvPr/>
        </p:nvCxnSpPr>
        <p:spPr>
          <a:xfrm flipH="1" flipV="1">
            <a:off x="9748498" y="2146300"/>
            <a:ext cx="335302" cy="18288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76642B6D-DDFF-45D6-8BF5-7EEEDEA59470}"/>
              </a:ext>
            </a:extLst>
          </p:cNvPr>
          <p:cNvCxnSpPr>
            <a:cxnSpLocks/>
          </p:cNvCxnSpPr>
          <p:nvPr/>
        </p:nvCxnSpPr>
        <p:spPr>
          <a:xfrm flipH="1" flipV="1">
            <a:off x="8991600" y="2827668"/>
            <a:ext cx="261598" cy="11855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8E8BEB8-F012-4AB2-92E9-5ED8C6A09445}"/>
              </a:ext>
            </a:extLst>
          </p:cNvPr>
          <p:cNvCxnSpPr>
            <a:cxnSpLocks/>
          </p:cNvCxnSpPr>
          <p:nvPr/>
        </p:nvCxnSpPr>
        <p:spPr>
          <a:xfrm flipH="1" flipV="1">
            <a:off x="8369603" y="3420434"/>
            <a:ext cx="261598" cy="7496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CD2E882-5247-46BE-9CDE-FEE59C275141}"/>
              </a:ext>
            </a:extLst>
          </p:cNvPr>
          <p:cNvCxnSpPr>
            <a:cxnSpLocks/>
          </p:cNvCxnSpPr>
          <p:nvPr/>
        </p:nvCxnSpPr>
        <p:spPr>
          <a:xfrm flipH="1" flipV="1">
            <a:off x="7934004" y="4114800"/>
            <a:ext cx="413998" cy="19040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ACC9C41-E4F4-4FD0-AC77-0FE96BFA27A8}"/>
              </a:ext>
            </a:extLst>
          </p:cNvPr>
          <p:cNvCxnSpPr>
            <a:cxnSpLocks/>
          </p:cNvCxnSpPr>
          <p:nvPr/>
        </p:nvCxnSpPr>
        <p:spPr>
          <a:xfrm flipH="1">
            <a:off x="7822461" y="4784704"/>
            <a:ext cx="401601" cy="2262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F8F2EEF-F036-4B7A-8FB0-8D203BAD5624}"/>
              </a:ext>
            </a:extLst>
          </p:cNvPr>
          <p:cNvCxnSpPr>
            <a:cxnSpLocks/>
          </p:cNvCxnSpPr>
          <p:nvPr/>
        </p:nvCxnSpPr>
        <p:spPr>
          <a:xfrm flipH="1">
            <a:off x="7716257" y="5154943"/>
            <a:ext cx="653346" cy="59286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3">
            <a:extLst>
              <a:ext uri="{FF2B5EF4-FFF2-40B4-BE49-F238E27FC236}">
                <a16:creationId xmlns:a16="http://schemas.microsoft.com/office/drawing/2014/main" id="{6B9B39EE-CD20-4AB4-82EC-4E94F8D9E724}"/>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19</a:t>
            </a:fld>
            <a:endParaRPr lang="fr-FR"/>
          </a:p>
        </p:txBody>
      </p:sp>
    </p:spTree>
    <p:extLst>
      <p:ext uri="{BB962C8B-B14F-4D97-AF65-F5344CB8AC3E}">
        <p14:creationId xmlns:p14="http://schemas.microsoft.com/office/powerpoint/2010/main" val="408555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t>Course 3 – Life Cycle Analysis in electronics</a:t>
            </a:r>
          </a:p>
        </p:txBody>
      </p:sp>
      <p:sp>
        <p:nvSpPr>
          <p:cNvPr id="3" name="Sous-titre 2">
            <a:extLst>
              <a:ext uri="{FF2B5EF4-FFF2-40B4-BE49-F238E27FC236}">
                <a16:creationId xmlns:a16="http://schemas.microsoft.com/office/drawing/2014/main" id="{5AADBCFC-4003-C3FE-7933-3DB50EF268EA}"/>
              </a:ext>
            </a:extLst>
          </p:cNvPr>
          <p:cNvSpPr txBox="1">
            <a:spLocks/>
          </p:cNvSpPr>
          <p:nvPr/>
        </p:nvSpPr>
        <p:spPr>
          <a:xfrm>
            <a:off x="0" y="3761717"/>
            <a:ext cx="12192000" cy="83210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Regulations and Challenges</a:t>
            </a:r>
            <a:endParaRPr lang="en-US" sz="2400" dirty="0">
              <a:latin typeface="+mn-lt"/>
              <a:cs typeface="Times New Roman" panose="02020603050405020304" pitchFamily="18" charset="0"/>
            </a:endParaRPr>
          </a:p>
        </p:txBody>
      </p:sp>
    </p:spTree>
    <p:extLst>
      <p:ext uri="{BB962C8B-B14F-4D97-AF65-F5344CB8AC3E}">
        <p14:creationId xmlns:p14="http://schemas.microsoft.com/office/powerpoint/2010/main" val="345259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20</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t>Laws and Labels</a:t>
            </a:r>
          </a:p>
        </p:txBody>
      </p:sp>
    </p:spTree>
    <p:extLst>
      <p:ext uri="{BB962C8B-B14F-4D97-AF65-F5344CB8AC3E}">
        <p14:creationId xmlns:p14="http://schemas.microsoft.com/office/powerpoint/2010/main" val="251062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CFDC26F-7C86-BCDE-95C0-A388E233BFB0}"/>
              </a:ext>
            </a:extLst>
          </p:cNvPr>
          <p:cNvSpPr>
            <a:spLocks noGrp="1"/>
          </p:cNvSpPr>
          <p:nvPr>
            <p:ph idx="1"/>
          </p:nvPr>
        </p:nvSpPr>
        <p:spPr>
          <a:xfrm>
            <a:off x="1028701" y="2472772"/>
            <a:ext cx="10860156" cy="2963311"/>
          </a:xfrm>
        </p:spPr>
        <p:txBody>
          <a:bodyPr>
            <a:normAutofit/>
          </a:bodyPr>
          <a:lstStyle/>
          <a:p>
            <a:r>
              <a:rPr lang="en-US" sz="3200" dirty="0"/>
              <a:t>Goal : overview of current Sustainable Products and Green IT legislations</a:t>
            </a:r>
          </a:p>
          <a:p>
            <a:endParaRPr lang="en-US" sz="3200" dirty="0"/>
          </a:p>
          <a:p>
            <a:r>
              <a:rPr lang="en-US" sz="3200" dirty="0"/>
              <a:t>Disclaimer: “IANAL” = I am not a lawyer</a:t>
            </a:r>
          </a:p>
        </p:txBody>
      </p:sp>
      <p:sp>
        <p:nvSpPr>
          <p:cNvPr id="6" name="Title 5">
            <a:extLst>
              <a:ext uri="{FF2B5EF4-FFF2-40B4-BE49-F238E27FC236}">
                <a16:creationId xmlns:a16="http://schemas.microsoft.com/office/drawing/2014/main" id="{2A566398-A2D6-275F-8120-A9AAE721E9DA}"/>
              </a:ext>
            </a:extLst>
          </p:cNvPr>
          <p:cNvSpPr>
            <a:spLocks noGrp="1"/>
          </p:cNvSpPr>
          <p:nvPr>
            <p:ph type="title"/>
          </p:nvPr>
        </p:nvSpPr>
        <p:spPr/>
        <p:txBody>
          <a:bodyPr/>
          <a:lstStyle/>
          <a:p>
            <a:r>
              <a:rPr lang="en-US" dirty="0"/>
              <a:t>Goal &amp; Disclaimer</a:t>
            </a:r>
            <a:endParaRPr lang="fr-FR" dirty="0"/>
          </a:p>
        </p:txBody>
      </p:sp>
    </p:spTree>
    <p:extLst>
      <p:ext uri="{BB962C8B-B14F-4D97-AF65-F5344CB8AC3E}">
        <p14:creationId xmlns:p14="http://schemas.microsoft.com/office/powerpoint/2010/main" val="1527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ED15-B538-F32B-707F-3841D2E0797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01B364-F499-5A5E-5962-D1D1385F7003}"/>
              </a:ext>
            </a:extLst>
          </p:cNvPr>
          <p:cNvSpPr>
            <a:spLocks noGrp="1"/>
          </p:cNvSpPr>
          <p:nvPr>
            <p:ph idx="1"/>
          </p:nvPr>
        </p:nvSpPr>
        <p:spPr/>
        <p:txBody>
          <a:bodyPr/>
          <a:lstStyle/>
          <a:p>
            <a:r>
              <a:rPr lang="en-US" dirty="0"/>
              <a:t>Regulation = legislative act </a:t>
            </a:r>
            <a:r>
              <a:rPr lang="en-US" i="1" dirty="0"/>
              <a:t>directly applicable</a:t>
            </a:r>
            <a:r>
              <a:rPr lang="en-US" dirty="0"/>
              <a:t> in EU member states</a:t>
            </a:r>
          </a:p>
          <a:p>
            <a:pPr lvl="1"/>
            <a:r>
              <a:rPr lang="en-US" dirty="0"/>
              <a:t>Does not require national implementing measures</a:t>
            </a:r>
          </a:p>
          <a:p>
            <a:pPr lvl="1"/>
            <a:r>
              <a:rPr lang="en-US" dirty="0"/>
              <a:t>Enhance uniformity of law across all member states</a:t>
            </a:r>
          </a:p>
          <a:p>
            <a:pPr lvl="1"/>
            <a:r>
              <a:rPr lang="en-US" dirty="0"/>
              <a:t>Example: GDPR (General Data Protection Regulation)</a:t>
            </a:r>
          </a:p>
          <a:p>
            <a:r>
              <a:rPr lang="en-US" dirty="0"/>
              <a:t>Directive = legislative act that sets the </a:t>
            </a:r>
            <a:r>
              <a:rPr lang="en-US" i="1" dirty="0"/>
              <a:t>objectives/results</a:t>
            </a:r>
            <a:r>
              <a:rPr lang="en-US" dirty="0"/>
              <a:t> that members must achieve</a:t>
            </a:r>
          </a:p>
          <a:p>
            <a:pPr lvl="1"/>
            <a:r>
              <a:rPr lang="en-US" dirty="0"/>
              <a:t>Not directly applicable</a:t>
            </a:r>
          </a:p>
          <a:p>
            <a:pPr lvl="1"/>
            <a:r>
              <a:rPr lang="en-US" dirty="0"/>
              <a:t>Members must transpose it into their national legal system before a deadline</a:t>
            </a:r>
          </a:p>
          <a:p>
            <a:pPr lvl="1"/>
            <a:r>
              <a:rPr lang="en-US" dirty="0"/>
              <a:t>More flexible, adaptable to national context</a:t>
            </a:r>
          </a:p>
          <a:p>
            <a:pPr lvl="1"/>
            <a:r>
              <a:rPr lang="en-US" dirty="0"/>
              <a:t>Example: EU single-use plastics directive</a:t>
            </a:r>
          </a:p>
          <a:p>
            <a:pPr lvl="1"/>
            <a:endParaRPr lang="fr-FR" dirty="0"/>
          </a:p>
        </p:txBody>
      </p:sp>
      <p:sp>
        <p:nvSpPr>
          <p:cNvPr id="6" name="Title 5">
            <a:extLst>
              <a:ext uri="{FF2B5EF4-FFF2-40B4-BE49-F238E27FC236}">
                <a16:creationId xmlns:a16="http://schemas.microsoft.com/office/drawing/2014/main" id="{48A60F5D-9F0F-6FE8-607F-07D1B655CFE7}"/>
              </a:ext>
            </a:extLst>
          </p:cNvPr>
          <p:cNvSpPr>
            <a:spLocks noGrp="1"/>
          </p:cNvSpPr>
          <p:nvPr>
            <p:ph type="title"/>
          </p:nvPr>
        </p:nvSpPr>
        <p:spPr/>
        <p:txBody>
          <a:bodyPr/>
          <a:lstStyle/>
          <a:p>
            <a:r>
              <a:rPr lang="en-US" dirty="0"/>
              <a:t>EU Terms</a:t>
            </a:r>
            <a:endParaRPr lang="fr-FR" dirty="0"/>
          </a:p>
        </p:txBody>
      </p:sp>
      <p:sp>
        <p:nvSpPr>
          <p:cNvPr id="2" name="TextBox 1">
            <a:extLst>
              <a:ext uri="{FF2B5EF4-FFF2-40B4-BE49-F238E27FC236}">
                <a16:creationId xmlns:a16="http://schemas.microsoft.com/office/drawing/2014/main" id="{4757C09A-62BE-247C-E866-CE66B0555147}"/>
              </a:ext>
            </a:extLst>
          </p:cNvPr>
          <p:cNvSpPr txBox="1"/>
          <p:nvPr/>
        </p:nvSpPr>
        <p:spPr>
          <a:xfrm>
            <a:off x="2683565" y="6029739"/>
            <a:ext cx="6076122" cy="646331"/>
          </a:xfrm>
          <a:prstGeom prst="rect">
            <a:avLst/>
          </a:prstGeom>
          <a:noFill/>
        </p:spPr>
        <p:txBody>
          <a:bodyPr wrap="square" rtlCol="0">
            <a:spAutoFit/>
          </a:bodyPr>
          <a:lstStyle/>
          <a:p>
            <a:r>
              <a:rPr lang="fr-FR" dirty="0">
                <a:solidFill>
                  <a:schemeClr val="bg1">
                    <a:lumMod val="75000"/>
                  </a:schemeClr>
                </a:solidFill>
              </a:rPr>
              <a:t>https://european-union.europa.eu/institutions-law-budget/law/types-legislation_en</a:t>
            </a:r>
          </a:p>
        </p:txBody>
      </p:sp>
    </p:spTree>
    <p:extLst>
      <p:ext uri="{BB962C8B-B14F-4D97-AF65-F5344CB8AC3E}">
        <p14:creationId xmlns:p14="http://schemas.microsoft.com/office/powerpoint/2010/main" val="15905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419D-8160-8BA9-AD57-73DC79BA57C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F93787-EEFD-6460-FE26-F721C6365393}"/>
              </a:ext>
            </a:extLst>
          </p:cNvPr>
          <p:cNvSpPr>
            <a:spLocks noGrp="1"/>
          </p:cNvSpPr>
          <p:nvPr>
            <p:ph idx="1"/>
          </p:nvPr>
        </p:nvSpPr>
        <p:spPr/>
        <p:txBody>
          <a:bodyPr/>
          <a:lstStyle/>
          <a:p>
            <a:r>
              <a:rPr lang="en-US" dirty="0"/>
              <a:t>Product in the sense of a new product line</a:t>
            </a:r>
          </a:p>
          <a:p>
            <a:pPr lvl="1"/>
            <a:r>
              <a:rPr lang="en-US" dirty="0"/>
              <a:t>Life cycle: Development / Introduction / Maturity / Last order / Deprecation</a:t>
            </a:r>
          </a:p>
          <a:p>
            <a:pPr marL="457200" lvl="1" indent="0">
              <a:buNone/>
            </a:pPr>
            <a:endParaRPr lang="en-US" dirty="0"/>
          </a:p>
          <a:p>
            <a:r>
              <a:rPr lang="en-US" dirty="0"/>
              <a:t>Product in the sense of an object</a:t>
            </a:r>
          </a:p>
          <a:p>
            <a:pPr lvl="1"/>
            <a:r>
              <a:rPr lang="en-US" dirty="0"/>
              <a:t>Life cycle: Manufacturing / Usage / Dispose</a:t>
            </a:r>
          </a:p>
          <a:p>
            <a:endParaRPr lang="en-US" dirty="0"/>
          </a:p>
          <a:p>
            <a:r>
              <a:rPr lang="fr-FR" dirty="0" err="1"/>
              <a:t>Current</a:t>
            </a:r>
            <a:r>
              <a:rPr lang="fr-FR" dirty="0"/>
              <a:t> </a:t>
            </a:r>
            <a:r>
              <a:rPr lang="fr-FR" dirty="0" err="1"/>
              <a:t>laws</a:t>
            </a:r>
            <a:r>
              <a:rPr lang="fr-FR" dirty="0"/>
              <a:t> </a:t>
            </a:r>
            <a:r>
              <a:rPr lang="fr-FR" dirty="0" err="1"/>
              <a:t>implements</a:t>
            </a:r>
            <a:r>
              <a:rPr lang="fr-FR" dirty="0"/>
              <a:t> a </a:t>
            </a:r>
            <a:r>
              <a:rPr lang="fr-FR" dirty="0" err="1"/>
              <a:t>object-based</a:t>
            </a:r>
            <a:r>
              <a:rPr lang="fr-FR" dirty="0"/>
              <a:t> </a:t>
            </a:r>
            <a:r>
              <a:rPr lang="fr-FR" dirty="0" err="1"/>
              <a:t>approach</a:t>
            </a:r>
            <a:endParaRPr lang="fr-FR" dirty="0"/>
          </a:p>
          <a:p>
            <a:r>
              <a:rPr lang="fr-FR" dirty="0"/>
              <a:t>Main </a:t>
            </a:r>
            <a:r>
              <a:rPr lang="fr-FR" dirty="0" err="1"/>
              <a:t>limit</a:t>
            </a:r>
            <a:r>
              <a:rPr lang="fr-FR" dirty="0"/>
              <a:t>: local </a:t>
            </a:r>
            <a:r>
              <a:rPr lang="fr-FR" dirty="0" err="1"/>
              <a:t>optimization</a:t>
            </a:r>
            <a:r>
              <a:rPr lang="fr-FR" dirty="0"/>
              <a:t> </a:t>
            </a:r>
            <a:r>
              <a:rPr lang="fr-FR" dirty="0" err="1"/>
              <a:t>only</a:t>
            </a:r>
            <a:endParaRPr lang="fr-FR" dirty="0"/>
          </a:p>
        </p:txBody>
      </p:sp>
      <p:sp>
        <p:nvSpPr>
          <p:cNvPr id="6" name="Title 5">
            <a:extLst>
              <a:ext uri="{FF2B5EF4-FFF2-40B4-BE49-F238E27FC236}">
                <a16:creationId xmlns:a16="http://schemas.microsoft.com/office/drawing/2014/main" id="{3F0F01DB-8B04-39A0-DC99-B0C0ADA41611}"/>
              </a:ext>
            </a:extLst>
          </p:cNvPr>
          <p:cNvSpPr>
            <a:spLocks noGrp="1"/>
          </p:cNvSpPr>
          <p:nvPr>
            <p:ph type="title"/>
          </p:nvPr>
        </p:nvSpPr>
        <p:spPr/>
        <p:txBody>
          <a:bodyPr>
            <a:normAutofit/>
          </a:bodyPr>
          <a:lstStyle/>
          <a:p>
            <a:r>
              <a:rPr lang="en-US" dirty="0"/>
              <a:t>Product vs Product</a:t>
            </a:r>
            <a:endParaRPr lang="fr-FR" dirty="0"/>
          </a:p>
        </p:txBody>
      </p:sp>
    </p:spTree>
    <p:extLst>
      <p:ext uri="{BB962C8B-B14F-4D97-AF65-F5344CB8AC3E}">
        <p14:creationId xmlns:p14="http://schemas.microsoft.com/office/powerpoint/2010/main" val="38444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6CEF7-C9C6-49F9-7273-3B5E5BF56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064A5-37E0-A017-5E4B-02B17C562A17}"/>
              </a:ext>
            </a:extLst>
          </p:cNvPr>
          <p:cNvSpPr>
            <a:spLocks noGrp="1"/>
          </p:cNvSpPr>
          <p:nvPr>
            <p:ph type="title"/>
          </p:nvPr>
        </p:nvSpPr>
        <p:spPr/>
        <p:txBody>
          <a:bodyPr/>
          <a:lstStyle/>
          <a:p>
            <a:r>
              <a:rPr lang="en-US" dirty="0"/>
              <a:t>Overview of a product life cycle</a:t>
            </a:r>
            <a:endParaRPr lang="fr-FR" dirty="0"/>
          </a:p>
        </p:txBody>
      </p:sp>
      <p:cxnSp>
        <p:nvCxnSpPr>
          <p:cNvPr id="6" name="Straight Arrow Connector 5">
            <a:extLst>
              <a:ext uri="{FF2B5EF4-FFF2-40B4-BE49-F238E27FC236}">
                <a16:creationId xmlns:a16="http://schemas.microsoft.com/office/drawing/2014/main" id="{26B60ECD-7E3D-2AD2-B199-5A62094E67D1}"/>
              </a:ext>
            </a:extLst>
          </p:cNvPr>
          <p:cNvCxnSpPr>
            <a:cxnSpLocks/>
          </p:cNvCxnSpPr>
          <p:nvPr/>
        </p:nvCxnSpPr>
        <p:spPr>
          <a:xfrm flipV="1">
            <a:off x="1145347" y="1854977"/>
            <a:ext cx="0" cy="308501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1538BE8-2F97-4C71-F0AC-384EF3151D31}"/>
              </a:ext>
            </a:extLst>
          </p:cNvPr>
          <p:cNvCxnSpPr>
            <a:cxnSpLocks/>
          </p:cNvCxnSpPr>
          <p:nvPr/>
        </p:nvCxnSpPr>
        <p:spPr>
          <a:xfrm>
            <a:off x="1145347" y="4939990"/>
            <a:ext cx="472811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331425C-B3A6-F9E5-8678-61E4607B92AB}"/>
              </a:ext>
            </a:extLst>
          </p:cNvPr>
          <p:cNvCxnSpPr>
            <a:cxnSpLocks/>
          </p:cNvCxnSpPr>
          <p:nvPr/>
        </p:nvCxnSpPr>
        <p:spPr>
          <a:xfrm flipV="1">
            <a:off x="1145347" y="3895725"/>
            <a:ext cx="1397387" cy="3143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832A8D-9332-E110-D24C-B703B2252D50}"/>
              </a:ext>
            </a:extLst>
          </p:cNvPr>
          <p:cNvCxnSpPr>
            <a:cxnSpLocks/>
          </p:cNvCxnSpPr>
          <p:nvPr/>
        </p:nvCxnSpPr>
        <p:spPr>
          <a:xfrm flipH="1">
            <a:off x="2542734" y="3429000"/>
            <a:ext cx="123825" cy="4667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690E7D-1BDA-2CBF-46DB-A7DD52127FA3}"/>
              </a:ext>
            </a:extLst>
          </p:cNvPr>
          <p:cNvCxnSpPr>
            <a:cxnSpLocks/>
          </p:cNvCxnSpPr>
          <p:nvPr/>
        </p:nvCxnSpPr>
        <p:spPr>
          <a:xfrm flipV="1">
            <a:off x="2666558" y="3119437"/>
            <a:ext cx="1397387" cy="3143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B7C-8540-F6B4-F17C-1B9232A735A6}"/>
              </a:ext>
            </a:extLst>
          </p:cNvPr>
          <p:cNvCxnSpPr>
            <a:cxnSpLocks/>
          </p:cNvCxnSpPr>
          <p:nvPr/>
        </p:nvCxnSpPr>
        <p:spPr>
          <a:xfrm flipH="1">
            <a:off x="4063945" y="2774950"/>
            <a:ext cx="91395" cy="3444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766928-9131-36FA-3C91-D17229E2F4AB}"/>
              </a:ext>
            </a:extLst>
          </p:cNvPr>
          <p:cNvCxnSpPr>
            <a:cxnSpLocks/>
          </p:cNvCxnSpPr>
          <p:nvPr/>
        </p:nvCxnSpPr>
        <p:spPr>
          <a:xfrm flipV="1">
            <a:off x="4155340" y="2450445"/>
            <a:ext cx="1397387" cy="3143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0E63857-585F-AC6C-68C3-E9B781901368}"/>
              </a:ext>
            </a:extLst>
          </p:cNvPr>
          <p:cNvSpPr txBox="1"/>
          <p:nvPr/>
        </p:nvSpPr>
        <p:spPr>
          <a:xfrm>
            <a:off x="665922" y="1488961"/>
            <a:ext cx="958847" cy="369332"/>
          </a:xfrm>
          <a:prstGeom prst="rect">
            <a:avLst/>
          </a:prstGeom>
          <a:noFill/>
        </p:spPr>
        <p:txBody>
          <a:bodyPr wrap="square" rtlCol="0">
            <a:spAutoFit/>
          </a:bodyPr>
          <a:lstStyle/>
          <a:p>
            <a:pPr algn="ctr"/>
            <a:r>
              <a:rPr lang="en-US" dirty="0"/>
              <a:t>Impact</a:t>
            </a:r>
            <a:endParaRPr lang="fr-FR" dirty="0"/>
          </a:p>
        </p:txBody>
      </p:sp>
      <p:sp>
        <p:nvSpPr>
          <p:cNvPr id="27" name="TextBox 26">
            <a:extLst>
              <a:ext uri="{FF2B5EF4-FFF2-40B4-BE49-F238E27FC236}">
                <a16:creationId xmlns:a16="http://schemas.microsoft.com/office/drawing/2014/main" id="{D05674F6-8685-DF69-6973-66FD16F6D4EE}"/>
              </a:ext>
            </a:extLst>
          </p:cNvPr>
          <p:cNvSpPr txBox="1"/>
          <p:nvPr/>
        </p:nvSpPr>
        <p:spPr>
          <a:xfrm>
            <a:off x="5803074" y="4755324"/>
            <a:ext cx="788226" cy="369332"/>
          </a:xfrm>
          <a:prstGeom prst="rect">
            <a:avLst/>
          </a:prstGeom>
          <a:noFill/>
        </p:spPr>
        <p:txBody>
          <a:bodyPr wrap="square" rtlCol="0">
            <a:spAutoFit/>
          </a:bodyPr>
          <a:lstStyle/>
          <a:p>
            <a:r>
              <a:rPr lang="en-US" dirty="0"/>
              <a:t>Time</a:t>
            </a:r>
            <a:endParaRPr lang="fr-FR" dirty="0"/>
          </a:p>
        </p:txBody>
      </p:sp>
      <p:sp>
        <p:nvSpPr>
          <p:cNvPr id="28" name="Oval 27">
            <a:extLst>
              <a:ext uri="{FF2B5EF4-FFF2-40B4-BE49-F238E27FC236}">
                <a16:creationId xmlns:a16="http://schemas.microsoft.com/office/drawing/2014/main" id="{2CFB93D2-4A7D-1396-A256-AE56B9C43254}"/>
              </a:ext>
            </a:extLst>
          </p:cNvPr>
          <p:cNvSpPr/>
          <p:nvPr/>
        </p:nvSpPr>
        <p:spPr>
          <a:xfrm>
            <a:off x="945321" y="4369147"/>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fr-FR" dirty="0"/>
          </a:p>
        </p:txBody>
      </p:sp>
      <p:sp>
        <p:nvSpPr>
          <p:cNvPr id="29" name="Oval 28">
            <a:extLst>
              <a:ext uri="{FF2B5EF4-FFF2-40B4-BE49-F238E27FC236}">
                <a16:creationId xmlns:a16="http://schemas.microsoft.com/office/drawing/2014/main" id="{963DAFB3-296E-5A81-EA6E-EEB7BC398166}"/>
              </a:ext>
            </a:extLst>
          </p:cNvPr>
          <p:cNvSpPr/>
          <p:nvPr/>
        </p:nvSpPr>
        <p:spPr>
          <a:xfrm>
            <a:off x="1644017" y="3852863"/>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fr-FR" dirty="0"/>
          </a:p>
        </p:txBody>
      </p:sp>
      <p:sp>
        <p:nvSpPr>
          <p:cNvPr id="37" name="Oval 36">
            <a:extLst>
              <a:ext uri="{FF2B5EF4-FFF2-40B4-BE49-F238E27FC236}">
                <a16:creationId xmlns:a16="http://schemas.microsoft.com/office/drawing/2014/main" id="{84AA9731-3625-F575-ED82-02DA219116EB}"/>
              </a:ext>
            </a:extLst>
          </p:cNvPr>
          <p:cNvSpPr/>
          <p:nvPr/>
        </p:nvSpPr>
        <p:spPr>
          <a:xfrm>
            <a:off x="2404623" y="3474247"/>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endParaRPr lang="fr-FR" dirty="0"/>
          </a:p>
        </p:txBody>
      </p:sp>
      <p:sp>
        <p:nvSpPr>
          <p:cNvPr id="38" name="Oval 37">
            <a:extLst>
              <a:ext uri="{FF2B5EF4-FFF2-40B4-BE49-F238E27FC236}">
                <a16:creationId xmlns:a16="http://schemas.microsoft.com/office/drawing/2014/main" id="{1C05D2E5-18AF-5507-F8E6-975DB77BD301}"/>
              </a:ext>
            </a:extLst>
          </p:cNvPr>
          <p:cNvSpPr/>
          <p:nvPr/>
        </p:nvSpPr>
        <p:spPr>
          <a:xfrm>
            <a:off x="5673440" y="2078177"/>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endParaRPr lang="fr-FR" dirty="0"/>
          </a:p>
        </p:txBody>
      </p:sp>
      <p:cxnSp>
        <p:nvCxnSpPr>
          <p:cNvPr id="39" name="Straight Connector 38">
            <a:extLst>
              <a:ext uri="{FF2B5EF4-FFF2-40B4-BE49-F238E27FC236}">
                <a16:creationId xmlns:a16="http://schemas.microsoft.com/office/drawing/2014/main" id="{E3F1BA1F-0759-4DC1-2E99-47B4B500E1F4}"/>
              </a:ext>
            </a:extLst>
          </p:cNvPr>
          <p:cNvCxnSpPr>
            <a:cxnSpLocks/>
          </p:cNvCxnSpPr>
          <p:nvPr/>
        </p:nvCxnSpPr>
        <p:spPr>
          <a:xfrm flipH="1">
            <a:off x="5552727" y="2105958"/>
            <a:ext cx="91395" cy="344487"/>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CDFCCCC-3AD7-D5F0-A00E-262A76FA2134}"/>
              </a:ext>
            </a:extLst>
          </p:cNvPr>
          <p:cNvGrpSpPr/>
          <p:nvPr/>
        </p:nvGrpSpPr>
        <p:grpSpPr>
          <a:xfrm>
            <a:off x="1145346" y="5541852"/>
            <a:ext cx="4498776" cy="400047"/>
            <a:chOff x="1145346" y="5541852"/>
            <a:chExt cx="4498776" cy="400047"/>
          </a:xfrm>
        </p:grpSpPr>
        <p:cxnSp>
          <p:nvCxnSpPr>
            <p:cNvPr id="43" name="Straight Arrow Connector 42">
              <a:extLst>
                <a:ext uri="{FF2B5EF4-FFF2-40B4-BE49-F238E27FC236}">
                  <a16:creationId xmlns:a16="http://schemas.microsoft.com/office/drawing/2014/main" id="{4A805EB4-ACB4-848C-4AD6-E6906D9BD200}"/>
                </a:ext>
              </a:extLst>
            </p:cNvPr>
            <p:cNvCxnSpPr>
              <a:cxnSpLocks/>
            </p:cNvCxnSpPr>
            <p:nvPr/>
          </p:nvCxnSpPr>
          <p:spPr>
            <a:xfrm>
              <a:off x="1145346" y="5741876"/>
              <a:ext cx="4498776"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E2B4D550-B9A3-9914-ECA9-610FA77CC265}"/>
                </a:ext>
              </a:extLst>
            </p:cNvPr>
            <p:cNvSpPr/>
            <p:nvPr/>
          </p:nvSpPr>
          <p:spPr>
            <a:xfrm>
              <a:off x="3194710" y="5541852"/>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endParaRPr lang="fr-FR" dirty="0"/>
            </a:p>
          </p:txBody>
        </p:sp>
      </p:grpSp>
      <p:grpSp>
        <p:nvGrpSpPr>
          <p:cNvPr id="11" name="Group 10">
            <a:extLst>
              <a:ext uri="{FF2B5EF4-FFF2-40B4-BE49-F238E27FC236}">
                <a16:creationId xmlns:a16="http://schemas.microsoft.com/office/drawing/2014/main" id="{2736E934-37A8-7429-A549-999D13981B4A}"/>
              </a:ext>
            </a:extLst>
          </p:cNvPr>
          <p:cNvGrpSpPr/>
          <p:nvPr/>
        </p:nvGrpSpPr>
        <p:grpSpPr>
          <a:xfrm>
            <a:off x="1145346" y="4970113"/>
            <a:ext cx="1362463" cy="400047"/>
            <a:chOff x="1145346" y="4970113"/>
            <a:chExt cx="1362463" cy="400047"/>
          </a:xfrm>
        </p:grpSpPr>
        <p:cxnSp>
          <p:nvCxnSpPr>
            <p:cNvPr id="34" name="Straight Arrow Connector 33">
              <a:extLst>
                <a:ext uri="{FF2B5EF4-FFF2-40B4-BE49-F238E27FC236}">
                  <a16:creationId xmlns:a16="http://schemas.microsoft.com/office/drawing/2014/main" id="{177EB99D-DB4A-2BC4-F255-15C6D5489271}"/>
                </a:ext>
              </a:extLst>
            </p:cNvPr>
            <p:cNvCxnSpPr>
              <a:cxnSpLocks/>
            </p:cNvCxnSpPr>
            <p:nvPr/>
          </p:nvCxnSpPr>
          <p:spPr>
            <a:xfrm>
              <a:off x="1145346" y="5170137"/>
              <a:ext cx="1362463"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A7690060-EF10-80DA-D0F5-E50FAD75CE38}"/>
                </a:ext>
              </a:extLst>
            </p:cNvPr>
            <p:cNvSpPr/>
            <p:nvPr/>
          </p:nvSpPr>
          <p:spPr>
            <a:xfrm>
              <a:off x="1644017" y="4970113"/>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fr-FR" dirty="0"/>
            </a:p>
          </p:txBody>
        </p:sp>
      </p:grpSp>
      <p:grpSp>
        <p:nvGrpSpPr>
          <p:cNvPr id="4" name="Group 3">
            <a:extLst>
              <a:ext uri="{FF2B5EF4-FFF2-40B4-BE49-F238E27FC236}">
                <a16:creationId xmlns:a16="http://schemas.microsoft.com/office/drawing/2014/main" id="{F2540FC1-FBA1-B7FB-6D06-C89EB2800901}"/>
              </a:ext>
            </a:extLst>
          </p:cNvPr>
          <p:cNvGrpSpPr/>
          <p:nvPr/>
        </p:nvGrpSpPr>
        <p:grpSpPr>
          <a:xfrm>
            <a:off x="7194651" y="1506905"/>
            <a:ext cx="3956567" cy="400047"/>
            <a:chOff x="7194651" y="1506905"/>
            <a:chExt cx="3956567" cy="400047"/>
          </a:xfrm>
        </p:grpSpPr>
        <p:sp>
          <p:nvSpPr>
            <p:cNvPr id="47" name="Oval 46">
              <a:extLst>
                <a:ext uri="{FF2B5EF4-FFF2-40B4-BE49-F238E27FC236}">
                  <a16:creationId xmlns:a16="http://schemas.microsoft.com/office/drawing/2014/main" id="{19EF27C6-8046-0CAB-07AB-C8D82470BA38}"/>
                </a:ext>
              </a:extLst>
            </p:cNvPr>
            <p:cNvSpPr/>
            <p:nvPr/>
          </p:nvSpPr>
          <p:spPr>
            <a:xfrm>
              <a:off x="7194651" y="1506905"/>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fr-FR" dirty="0"/>
            </a:p>
          </p:txBody>
        </p:sp>
        <p:sp>
          <p:nvSpPr>
            <p:cNvPr id="55" name="TextBox 54">
              <a:extLst>
                <a:ext uri="{FF2B5EF4-FFF2-40B4-BE49-F238E27FC236}">
                  <a16:creationId xmlns:a16="http://schemas.microsoft.com/office/drawing/2014/main" id="{D81C0A33-A16F-40DD-64EC-82ADE6083526}"/>
                </a:ext>
              </a:extLst>
            </p:cNvPr>
            <p:cNvSpPr txBox="1"/>
            <p:nvPr/>
          </p:nvSpPr>
          <p:spPr>
            <a:xfrm>
              <a:off x="7794701" y="1522262"/>
              <a:ext cx="3356517" cy="369332"/>
            </a:xfrm>
            <a:prstGeom prst="rect">
              <a:avLst/>
            </a:prstGeom>
            <a:noFill/>
          </p:spPr>
          <p:txBody>
            <a:bodyPr wrap="square" rtlCol="0">
              <a:spAutoFit/>
            </a:bodyPr>
            <a:lstStyle/>
            <a:p>
              <a:r>
                <a:rPr lang="en-US" dirty="0"/>
                <a:t>Optimize manufacture</a:t>
              </a:r>
            </a:p>
          </p:txBody>
        </p:sp>
      </p:grpSp>
      <p:grpSp>
        <p:nvGrpSpPr>
          <p:cNvPr id="5" name="Group 4">
            <a:extLst>
              <a:ext uri="{FF2B5EF4-FFF2-40B4-BE49-F238E27FC236}">
                <a16:creationId xmlns:a16="http://schemas.microsoft.com/office/drawing/2014/main" id="{0D5589E5-91FD-1C9F-48F4-AD40A4625960}"/>
              </a:ext>
            </a:extLst>
          </p:cNvPr>
          <p:cNvGrpSpPr/>
          <p:nvPr/>
        </p:nvGrpSpPr>
        <p:grpSpPr>
          <a:xfrm>
            <a:off x="7194651" y="2273890"/>
            <a:ext cx="3956567" cy="400047"/>
            <a:chOff x="7194651" y="2273890"/>
            <a:chExt cx="3956567" cy="400047"/>
          </a:xfrm>
        </p:grpSpPr>
        <p:sp>
          <p:nvSpPr>
            <p:cNvPr id="50" name="Oval 49">
              <a:extLst>
                <a:ext uri="{FF2B5EF4-FFF2-40B4-BE49-F238E27FC236}">
                  <a16:creationId xmlns:a16="http://schemas.microsoft.com/office/drawing/2014/main" id="{72D6D10A-8422-CFC3-590A-1395A9311EED}"/>
                </a:ext>
              </a:extLst>
            </p:cNvPr>
            <p:cNvSpPr/>
            <p:nvPr/>
          </p:nvSpPr>
          <p:spPr>
            <a:xfrm>
              <a:off x="7194651" y="2273890"/>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fr-FR" dirty="0"/>
            </a:p>
          </p:txBody>
        </p:sp>
        <p:sp>
          <p:nvSpPr>
            <p:cNvPr id="56" name="TextBox 55">
              <a:extLst>
                <a:ext uri="{FF2B5EF4-FFF2-40B4-BE49-F238E27FC236}">
                  <a16:creationId xmlns:a16="http://schemas.microsoft.com/office/drawing/2014/main" id="{6787C173-42B5-08F3-B1C0-CFAE19030F7E}"/>
                </a:ext>
              </a:extLst>
            </p:cNvPr>
            <p:cNvSpPr txBox="1"/>
            <p:nvPr/>
          </p:nvSpPr>
          <p:spPr>
            <a:xfrm>
              <a:off x="7794701" y="2289247"/>
              <a:ext cx="3356517" cy="369332"/>
            </a:xfrm>
            <a:prstGeom prst="rect">
              <a:avLst/>
            </a:prstGeom>
            <a:noFill/>
          </p:spPr>
          <p:txBody>
            <a:bodyPr wrap="square" rtlCol="0">
              <a:spAutoFit/>
            </a:bodyPr>
            <a:lstStyle/>
            <a:p>
              <a:r>
                <a:rPr lang="en-US" dirty="0"/>
                <a:t>Increase energy efficiency</a:t>
              </a:r>
            </a:p>
          </p:txBody>
        </p:sp>
      </p:grpSp>
      <p:grpSp>
        <p:nvGrpSpPr>
          <p:cNvPr id="7" name="Group 6">
            <a:extLst>
              <a:ext uri="{FF2B5EF4-FFF2-40B4-BE49-F238E27FC236}">
                <a16:creationId xmlns:a16="http://schemas.microsoft.com/office/drawing/2014/main" id="{584C54ED-BE92-53B0-E84A-E2239B569B14}"/>
              </a:ext>
            </a:extLst>
          </p:cNvPr>
          <p:cNvGrpSpPr/>
          <p:nvPr/>
        </p:nvGrpSpPr>
        <p:grpSpPr>
          <a:xfrm>
            <a:off x="7194651" y="3040875"/>
            <a:ext cx="3956567" cy="400047"/>
            <a:chOff x="7194651" y="3040875"/>
            <a:chExt cx="3956567" cy="400047"/>
          </a:xfrm>
        </p:grpSpPr>
        <p:sp>
          <p:nvSpPr>
            <p:cNvPr id="51" name="Oval 50">
              <a:extLst>
                <a:ext uri="{FF2B5EF4-FFF2-40B4-BE49-F238E27FC236}">
                  <a16:creationId xmlns:a16="http://schemas.microsoft.com/office/drawing/2014/main" id="{37E6575A-EBD9-2D6A-07C8-F42BFF21FB9A}"/>
                </a:ext>
              </a:extLst>
            </p:cNvPr>
            <p:cNvSpPr/>
            <p:nvPr/>
          </p:nvSpPr>
          <p:spPr>
            <a:xfrm>
              <a:off x="7194651" y="3040875"/>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fr-FR" dirty="0"/>
            </a:p>
          </p:txBody>
        </p:sp>
        <p:sp>
          <p:nvSpPr>
            <p:cNvPr id="57" name="TextBox 56">
              <a:extLst>
                <a:ext uri="{FF2B5EF4-FFF2-40B4-BE49-F238E27FC236}">
                  <a16:creationId xmlns:a16="http://schemas.microsoft.com/office/drawing/2014/main" id="{4C74C223-192E-DF16-4833-5CC53C548D8B}"/>
                </a:ext>
              </a:extLst>
            </p:cNvPr>
            <p:cNvSpPr txBox="1"/>
            <p:nvPr/>
          </p:nvSpPr>
          <p:spPr>
            <a:xfrm>
              <a:off x="7794701" y="3056232"/>
              <a:ext cx="3356517" cy="369332"/>
            </a:xfrm>
            <a:prstGeom prst="rect">
              <a:avLst/>
            </a:prstGeom>
            <a:noFill/>
          </p:spPr>
          <p:txBody>
            <a:bodyPr wrap="square" rtlCol="0">
              <a:spAutoFit/>
            </a:bodyPr>
            <a:lstStyle/>
            <a:p>
              <a:r>
                <a:rPr lang="en-US" dirty="0"/>
                <a:t>Increase reliability</a:t>
              </a:r>
            </a:p>
          </p:txBody>
        </p:sp>
      </p:grpSp>
      <p:grpSp>
        <p:nvGrpSpPr>
          <p:cNvPr id="8" name="Group 7">
            <a:extLst>
              <a:ext uri="{FF2B5EF4-FFF2-40B4-BE49-F238E27FC236}">
                <a16:creationId xmlns:a16="http://schemas.microsoft.com/office/drawing/2014/main" id="{0A8299C8-3CDA-3C82-6825-AD674D158A1F}"/>
              </a:ext>
            </a:extLst>
          </p:cNvPr>
          <p:cNvGrpSpPr/>
          <p:nvPr/>
        </p:nvGrpSpPr>
        <p:grpSpPr>
          <a:xfrm>
            <a:off x="7194651" y="3807860"/>
            <a:ext cx="3956567" cy="400047"/>
            <a:chOff x="7194651" y="3807860"/>
            <a:chExt cx="3956567" cy="400047"/>
          </a:xfrm>
        </p:grpSpPr>
        <p:sp>
          <p:nvSpPr>
            <p:cNvPr id="52" name="Oval 51">
              <a:extLst>
                <a:ext uri="{FF2B5EF4-FFF2-40B4-BE49-F238E27FC236}">
                  <a16:creationId xmlns:a16="http://schemas.microsoft.com/office/drawing/2014/main" id="{81AEFCDA-5792-42C0-027C-4AC683B91C09}"/>
                </a:ext>
              </a:extLst>
            </p:cNvPr>
            <p:cNvSpPr/>
            <p:nvPr/>
          </p:nvSpPr>
          <p:spPr>
            <a:xfrm>
              <a:off x="7194651" y="3807860"/>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endParaRPr lang="fr-FR" dirty="0"/>
            </a:p>
          </p:txBody>
        </p:sp>
        <p:sp>
          <p:nvSpPr>
            <p:cNvPr id="58" name="TextBox 57">
              <a:extLst>
                <a:ext uri="{FF2B5EF4-FFF2-40B4-BE49-F238E27FC236}">
                  <a16:creationId xmlns:a16="http://schemas.microsoft.com/office/drawing/2014/main" id="{73BD85EC-28FF-4E2F-ECD2-8A9432FE61DF}"/>
                </a:ext>
              </a:extLst>
            </p:cNvPr>
            <p:cNvSpPr txBox="1"/>
            <p:nvPr/>
          </p:nvSpPr>
          <p:spPr>
            <a:xfrm>
              <a:off x="7794701" y="3823217"/>
              <a:ext cx="3356517" cy="369332"/>
            </a:xfrm>
            <a:prstGeom prst="rect">
              <a:avLst/>
            </a:prstGeom>
            <a:noFill/>
          </p:spPr>
          <p:txBody>
            <a:bodyPr wrap="square" rtlCol="0">
              <a:spAutoFit/>
            </a:bodyPr>
            <a:lstStyle/>
            <a:p>
              <a:r>
                <a:rPr lang="en-US" dirty="0"/>
                <a:t>Improve reparability</a:t>
              </a:r>
            </a:p>
          </p:txBody>
        </p:sp>
      </p:grpSp>
      <p:grpSp>
        <p:nvGrpSpPr>
          <p:cNvPr id="9" name="Group 8">
            <a:extLst>
              <a:ext uri="{FF2B5EF4-FFF2-40B4-BE49-F238E27FC236}">
                <a16:creationId xmlns:a16="http://schemas.microsoft.com/office/drawing/2014/main" id="{2D5C5DCC-F99D-434D-496A-EF3081CF2169}"/>
              </a:ext>
            </a:extLst>
          </p:cNvPr>
          <p:cNvGrpSpPr/>
          <p:nvPr/>
        </p:nvGrpSpPr>
        <p:grpSpPr>
          <a:xfrm>
            <a:off x="7194651" y="4574845"/>
            <a:ext cx="3956567" cy="400047"/>
            <a:chOff x="7194651" y="4574845"/>
            <a:chExt cx="3956567" cy="400047"/>
          </a:xfrm>
        </p:grpSpPr>
        <p:sp>
          <p:nvSpPr>
            <p:cNvPr id="53" name="Oval 52">
              <a:extLst>
                <a:ext uri="{FF2B5EF4-FFF2-40B4-BE49-F238E27FC236}">
                  <a16:creationId xmlns:a16="http://schemas.microsoft.com/office/drawing/2014/main" id="{E9577415-4199-BD88-303D-69CA5C9D6CA7}"/>
                </a:ext>
              </a:extLst>
            </p:cNvPr>
            <p:cNvSpPr/>
            <p:nvPr/>
          </p:nvSpPr>
          <p:spPr>
            <a:xfrm>
              <a:off x="7194651" y="4574845"/>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endParaRPr lang="fr-FR" dirty="0"/>
            </a:p>
          </p:txBody>
        </p:sp>
        <p:sp>
          <p:nvSpPr>
            <p:cNvPr id="59" name="TextBox 58">
              <a:extLst>
                <a:ext uri="{FF2B5EF4-FFF2-40B4-BE49-F238E27FC236}">
                  <a16:creationId xmlns:a16="http://schemas.microsoft.com/office/drawing/2014/main" id="{FD34CFA6-C383-91D7-C28A-F2AEEF0A57AE}"/>
                </a:ext>
              </a:extLst>
            </p:cNvPr>
            <p:cNvSpPr txBox="1"/>
            <p:nvPr/>
          </p:nvSpPr>
          <p:spPr>
            <a:xfrm>
              <a:off x="7794701" y="4590202"/>
              <a:ext cx="3356517" cy="369332"/>
            </a:xfrm>
            <a:prstGeom prst="rect">
              <a:avLst/>
            </a:prstGeom>
            <a:noFill/>
          </p:spPr>
          <p:txBody>
            <a:bodyPr wrap="square" rtlCol="0">
              <a:spAutoFit/>
            </a:bodyPr>
            <a:lstStyle/>
            <a:p>
              <a:r>
                <a:rPr lang="en-US" dirty="0"/>
                <a:t>EOL management</a:t>
              </a:r>
            </a:p>
          </p:txBody>
        </p:sp>
      </p:grpSp>
      <p:grpSp>
        <p:nvGrpSpPr>
          <p:cNvPr id="10" name="Group 9">
            <a:extLst>
              <a:ext uri="{FF2B5EF4-FFF2-40B4-BE49-F238E27FC236}">
                <a16:creationId xmlns:a16="http://schemas.microsoft.com/office/drawing/2014/main" id="{80C46292-0620-E5CA-3FC2-BD7BBCE3AEA9}"/>
              </a:ext>
            </a:extLst>
          </p:cNvPr>
          <p:cNvGrpSpPr/>
          <p:nvPr/>
        </p:nvGrpSpPr>
        <p:grpSpPr>
          <a:xfrm>
            <a:off x="7194651" y="5341828"/>
            <a:ext cx="3956567" cy="400047"/>
            <a:chOff x="7194651" y="5341828"/>
            <a:chExt cx="3956567" cy="400047"/>
          </a:xfrm>
        </p:grpSpPr>
        <p:sp>
          <p:nvSpPr>
            <p:cNvPr id="54" name="Oval 53">
              <a:extLst>
                <a:ext uri="{FF2B5EF4-FFF2-40B4-BE49-F238E27FC236}">
                  <a16:creationId xmlns:a16="http://schemas.microsoft.com/office/drawing/2014/main" id="{ED4F85DE-9C76-53B3-2AC0-7943A6F2E05A}"/>
                </a:ext>
              </a:extLst>
            </p:cNvPr>
            <p:cNvSpPr/>
            <p:nvPr/>
          </p:nvSpPr>
          <p:spPr>
            <a:xfrm>
              <a:off x="7194651" y="5341828"/>
              <a:ext cx="400047" cy="400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endParaRPr lang="fr-FR" dirty="0"/>
            </a:p>
          </p:txBody>
        </p:sp>
        <p:sp>
          <p:nvSpPr>
            <p:cNvPr id="60" name="TextBox 59">
              <a:extLst>
                <a:ext uri="{FF2B5EF4-FFF2-40B4-BE49-F238E27FC236}">
                  <a16:creationId xmlns:a16="http://schemas.microsoft.com/office/drawing/2014/main" id="{7704D4E0-D120-F73E-2BDC-B99F1A179B64}"/>
                </a:ext>
              </a:extLst>
            </p:cNvPr>
            <p:cNvSpPr txBox="1"/>
            <p:nvPr/>
          </p:nvSpPr>
          <p:spPr>
            <a:xfrm>
              <a:off x="7794701" y="5357185"/>
              <a:ext cx="3356517" cy="369332"/>
            </a:xfrm>
            <a:prstGeom prst="rect">
              <a:avLst/>
            </a:prstGeom>
            <a:noFill/>
          </p:spPr>
          <p:txBody>
            <a:bodyPr wrap="square" rtlCol="0">
              <a:spAutoFit/>
            </a:bodyPr>
            <a:lstStyle/>
            <a:p>
              <a:r>
                <a:rPr lang="en-US" dirty="0"/>
                <a:t>Delay obsolescence</a:t>
              </a:r>
            </a:p>
          </p:txBody>
        </p:sp>
      </p:grpSp>
      <p:sp>
        <p:nvSpPr>
          <p:cNvPr id="61" name="TextBox 60">
            <a:extLst>
              <a:ext uri="{FF2B5EF4-FFF2-40B4-BE49-F238E27FC236}">
                <a16:creationId xmlns:a16="http://schemas.microsoft.com/office/drawing/2014/main" id="{D8A8B11E-8541-3C32-F896-DDD8C725C489}"/>
              </a:ext>
            </a:extLst>
          </p:cNvPr>
          <p:cNvSpPr txBox="1"/>
          <p:nvPr/>
        </p:nvSpPr>
        <p:spPr>
          <a:xfrm>
            <a:off x="2151975" y="6075381"/>
            <a:ext cx="7843024" cy="584775"/>
          </a:xfrm>
          <a:prstGeom prst="rect">
            <a:avLst/>
          </a:prstGeom>
          <a:noFill/>
        </p:spPr>
        <p:txBody>
          <a:bodyPr wrap="square" rtlCol="0">
            <a:spAutoFit/>
          </a:bodyPr>
          <a:lstStyle/>
          <a:p>
            <a:r>
              <a:rPr lang="en-US" sz="1600" dirty="0">
                <a:solidFill>
                  <a:schemeClr val="tx1">
                    <a:lumMod val="50000"/>
                    <a:lumOff val="50000"/>
                  </a:schemeClr>
                </a:solidFill>
              </a:rPr>
              <a:t>Inspired by : </a:t>
            </a:r>
            <a:r>
              <a:rPr lang="fr-FR" sz="1600" dirty="0">
                <a:solidFill>
                  <a:schemeClr val="tx1">
                    <a:lumMod val="50000"/>
                    <a:lumOff val="50000"/>
                  </a:schemeClr>
                </a:solidFill>
              </a:rPr>
              <a:t>Écoconception en électronique de puissance. Impacts du dimensionnement, de la modularité et de la diagnosticabilité, Briac Baudais, 2024</a:t>
            </a:r>
          </a:p>
        </p:txBody>
      </p:sp>
      <p:sp>
        <p:nvSpPr>
          <p:cNvPr id="3" name="Multiplication Sign 2">
            <a:extLst>
              <a:ext uri="{FF2B5EF4-FFF2-40B4-BE49-F238E27FC236}">
                <a16:creationId xmlns:a16="http://schemas.microsoft.com/office/drawing/2014/main" id="{1D472B19-5385-AD23-F7E0-AFD3D8E41C44}"/>
              </a:ext>
            </a:extLst>
          </p:cNvPr>
          <p:cNvSpPr/>
          <p:nvPr/>
        </p:nvSpPr>
        <p:spPr>
          <a:xfrm>
            <a:off x="5539742" y="1977232"/>
            <a:ext cx="211070" cy="21107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61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7" grpId="0" animBg="1"/>
      <p:bldP spid="38"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CB2F-9E1A-739A-C9AE-0279FEC288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058550-8461-CF75-B0DD-2E6A07CF8375}"/>
              </a:ext>
            </a:extLst>
          </p:cNvPr>
          <p:cNvSpPr>
            <a:spLocks noGrp="1"/>
          </p:cNvSpPr>
          <p:nvPr>
            <p:ph type="title"/>
          </p:nvPr>
        </p:nvSpPr>
        <p:spPr/>
        <p:txBody>
          <a:bodyPr/>
          <a:lstStyle/>
          <a:p>
            <a:r>
              <a:rPr lang="en-US" dirty="0"/>
              <a:t>French laws</a:t>
            </a:r>
            <a:endParaRPr lang="fr-FR" dirty="0"/>
          </a:p>
        </p:txBody>
      </p:sp>
      <p:sp>
        <p:nvSpPr>
          <p:cNvPr id="5" name="Text Placeholder 4">
            <a:extLst>
              <a:ext uri="{FF2B5EF4-FFF2-40B4-BE49-F238E27FC236}">
                <a16:creationId xmlns:a16="http://schemas.microsoft.com/office/drawing/2014/main" id="{9E6BE750-CF42-785F-309A-D8B50A5C851B}"/>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3744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21C3-8566-DDE0-E52E-EFC1501A95DA}"/>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E604C22B-1102-F268-538A-770353895EEF}"/>
              </a:ext>
            </a:extLst>
          </p:cNvPr>
          <p:cNvSpPr>
            <a:spLocks noGrp="1"/>
          </p:cNvSpPr>
          <p:nvPr>
            <p:ph idx="1"/>
          </p:nvPr>
        </p:nvSpPr>
        <p:spPr/>
        <p:txBody>
          <a:bodyPr/>
          <a:lstStyle/>
          <a:p>
            <a:r>
              <a:rPr lang="fr-FR" dirty="0"/>
              <a:t>REEN Law, 2022 (</a:t>
            </a:r>
            <a:r>
              <a:rPr lang="fr-FR" sz="2000" i="1" dirty="0"/>
              <a:t>Réduction de l’Empreinte Environnementale du Numérique</a:t>
            </a:r>
            <a:r>
              <a:rPr lang="fr-FR" dirty="0"/>
              <a:t>)</a:t>
            </a:r>
          </a:p>
          <a:p>
            <a:pPr lvl="1"/>
            <a:r>
              <a:rPr lang="fr-FR" dirty="0"/>
              <a:t>Loi n°2021-1485 promulguée le 15 novembre 2021 ainsi que son décret d'application du 29 juillet 2022</a:t>
            </a:r>
          </a:p>
          <a:p>
            <a:pPr lvl="2"/>
            <a:r>
              <a:rPr lang="fr-FR" dirty="0" err="1"/>
              <a:t>integration</a:t>
            </a:r>
            <a:r>
              <a:rPr lang="fr-FR" dirty="0"/>
              <a:t> of </a:t>
            </a:r>
            <a:r>
              <a:rPr lang="fr-FR" dirty="0" err="1"/>
              <a:t>sustainability</a:t>
            </a:r>
            <a:r>
              <a:rPr lang="fr-FR" dirty="0"/>
              <a:t> in </a:t>
            </a:r>
            <a:r>
              <a:rPr lang="fr-FR" dirty="0" err="1"/>
              <a:t>education</a:t>
            </a:r>
            <a:r>
              <a:rPr lang="fr-FR" dirty="0"/>
              <a:t> (</a:t>
            </a:r>
            <a:r>
              <a:rPr lang="fr-FR" dirty="0" err="1"/>
              <a:t>education</a:t>
            </a:r>
            <a:r>
              <a:rPr lang="fr-FR" dirty="0"/>
              <a:t> code)</a:t>
            </a:r>
          </a:p>
          <a:p>
            <a:pPr lvl="2"/>
            <a:r>
              <a:rPr lang="fr-FR" dirty="0"/>
              <a:t>Digital </a:t>
            </a:r>
            <a:r>
              <a:rPr lang="fr-FR" dirty="0" err="1"/>
              <a:t>eco</a:t>
            </a:r>
            <a:r>
              <a:rPr lang="fr-FR" dirty="0"/>
              <a:t>-design </a:t>
            </a:r>
            <a:r>
              <a:rPr lang="fr-FR" dirty="0" err="1"/>
              <a:t>framework</a:t>
            </a:r>
            <a:r>
              <a:rPr lang="fr-FR" dirty="0"/>
              <a:t>: e.g. </a:t>
            </a:r>
            <a:r>
              <a:rPr lang="fr-FR" dirty="0" err="1"/>
              <a:t>extend</a:t>
            </a:r>
            <a:r>
              <a:rPr lang="fr-FR" dirty="0"/>
              <a:t> </a:t>
            </a:r>
            <a:r>
              <a:rPr lang="fr-FR" dirty="0" err="1"/>
              <a:t>lifespan</a:t>
            </a:r>
            <a:r>
              <a:rPr lang="fr-FR" dirty="0"/>
              <a:t> of </a:t>
            </a:r>
            <a:r>
              <a:rPr lang="fr-FR" dirty="0" err="1"/>
              <a:t>terminals</a:t>
            </a:r>
            <a:r>
              <a:rPr lang="fr-FR" dirty="0"/>
              <a:t>, encourage </a:t>
            </a:r>
            <a:r>
              <a:rPr lang="fr-FR" dirty="0" err="1"/>
              <a:t>reuse</a:t>
            </a:r>
            <a:r>
              <a:rPr lang="fr-FR" dirty="0"/>
              <a:t>, </a:t>
            </a:r>
            <a:r>
              <a:rPr lang="fr-FR" dirty="0" err="1"/>
              <a:t>limit</a:t>
            </a:r>
            <a:r>
              <a:rPr lang="fr-FR" dirty="0"/>
              <a:t> the use of </a:t>
            </a:r>
            <a:r>
              <a:rPr lang="fr-FR" dirty="0" err="1"/>
              <a:t>infinite</a:t>
            </a:r>
            <a:r>
              <a:rPr lang="fr-FR" dirty="0"/>
              <a:t> scrolling, </a:t>
            </a:r>
            <a:r>
              <a:rPr lang="fr-FR" dirty="0" err="1"/>
              <a:t>increase</a:t>
            </a:r>
            <a:r>
              <a:rPr lang="fr-FR" dirty="0"/>
              <a:t> </a:t>
            </a:r>
            <a:r>
              <a:rPr lang="fr-FR" dirty="0" err="1"/>
              <a:t>transparency</a:t>
            </a:r>
            <a:endParaRPr lang="fr-FR" dirty="0"/>
          </a:p>
          <a:p>
            <a:pPr lvl="2"/>
            <a:r>
              <a:rPr lang="fr-FR" dirty="0" err="1"/>
              <a:t>Corporate</a:t>
            </a:r>
            <a:r>
              <a:rPr lang="fr-FR" dirty="0"/>
              <a:t> Social </a:t>
            </a:r>
            <a:r>
              <a:rPr lang="fr-FR" dirty="0" err="1"/>
              <a:t>Responsibility</a:t>
            </a:r>
            <a:r>
              <a:rPr lang="fr-FR" dirty="0"/>
              <a:t> (CSR / </a:t>
            </a:r>
            <a:r>
              <a:rPr lang="fr-FR" i="1" dirty="0"/>
              <a:t>RSE</a:t>
            </a:r>
            <a:r>
              <a:rPr lang="fr-FR" dirty="0"/>
              <a:t>): encourages </a:t>
            </a:r>
            <a:r>
              <a:rPr lang="fr-FR" dirty="0" err="1"/>
              <a:t>reporting</a:t>
            </a:r>
            <a:endParaRPr lang="fr-FR" dirty="0"/>
          </a:p>
          <a:p>
            <a:pPr lvl="1"/>
            <a:r>
              <a:rPr lang="fr-FR" dirty="0"/>
              <a:t>Target: local </a:t>
            </a:r>
            <a:r>
              <a:rPr lang="fr-FR" dirty="0" err="1"/>
              <a:t>authorities</a:t>
            </a:r>
            <a:r>
              <a:rPr lang="fr-FR" dirty="0"/>
              <a:t>, large </a:t>
            </a:r>
            <a:r>
              <a:rPr lang="fr-FR" dirty="0" err="1"/>
              <a:t>companies</a:t>
            </a:r>
            <a:r>
              <a:rPr lang="fr-FR" dirty="0"/>
              <a:t> &amp; public </a:t>
            </a:r>
            <a:r>
              <a:rPr lang="fr-FR" dirty="0" err="1"/>
              <a:t>sector</a:t>
            </a:r>
            <a:endParaRPr lang="fr-FR" dirty="0"/>
          </a:p>
        </p:txBody>
      </p:sp>
      <p:sp>
        <p:nvSpPr>
          <p:cNvPr id="4" name="Espace réservé du numéro de diapositive 3">
            <a:extLst>
              <a:ext uri="{FF2B5EF4-FFF2-40B4-BE49-F238E27FC236}">
                <a16:creationId xmlns:a16="http://schemas.microsoft.com/office/drawing/2014/main" id="{92106C9D-1C0D-D246-8B4A-41C9BE82CECC}"/>
              </a:ext>
            </a:extLst>
          </p:cNvPr>
          <p:cNvSpPr>
            <a:spLocks noGrp="1"/>
          </p:cNvSpPr>
          <p:nvPr>
            <p:ph type="sldNum" sz="quarter" idx="12"/>
          </p:nvPr>
        </p:nvSpPr>
        <p:spPr/>
        <p:txBody>
          <a:bodyPr/>
          <a:lstStyle/>
          <a:p>
            <a:fld id="{27C6CCC6-2BE5-4E42-96A4-D1E8E81A3D8E}" type="slidenum">
              <a:rPr lang="fr-FR" smtClean="0"/>
              <a:t>26</a:t>
            </a:fld>
            <a:endParaRPr lang="fr-FR"/>
          </a:p>
        </p:txBody>
      </p:sp>
      <p:sp>
        <p:nvSpPr>
          <p:cNvPr id="5" name="Titre 4">
            <a:extLst>
              <a:ext uri="{FF2B5EF4-FFF2-40B4-BE49-F238E27FC236}">
                <a16:creationId xmlns:a16="http://schemas.microsoft.com/office/drawing/2014/main" id="{8B1A2389-44D3-9A1E-B659-651F6672C849}"/>
              </a:ext>
            </a:extLst>
          </p:cNvPr>
          <p:cNvSpPr>
            <a:spLocks noGrp="1"/>
          </p:cNvSpPr>
          <p:nvPr>
            <p:ph type="title"/>
          </p:nvPr>
        </p:nvSpPr>
        <p:spPr/>
        <p:txBody>
          <a:bodyPr>
            <a:normAutofit/>
          </a:bodyPr>
          <a:lstStyle/>
          <a:p>
            <a:r>
              <a:rPr lang="fr-FR" dirty="0"/>
              <a:t>REEN </a:t>
            </a:r>
            <a:r>
              <a:rPr lang="fr-FR" dirty="0" err="1"/>
              <a:t>law</a:t>
            </a:r>
            <a:endParaRPr lang="en-US" dirty="0"/>
          </a:p>
        </p:txBody>
      </p:sp>
    </p:spTree>
    <p:extLst>
      <p:ext uri="{BB962C8B-B14F-4D97-AF65-F5344CB8AC3E}">
        <p14:creationId xmlns:p14="http://schemas.microsoft.com/office/powerpoint/2010/main" val="396351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4C2F75A-F280-4408-B9CF-310840309D59}"/>
              </a:ext>
            </a:extLst>
          </p:cNvPr>
          <p:cNvSpPr>
            <a:spLocks noGrp="1"/>
          </p:cNvSpPr>
          <p:nvPr>
            <p:ph idx="1"/>
          </p:nvPr>
        </p:nvSpPr>
        <p:spPr/>
        <p:txBody>
          <a:bodyPr>
            <a:normAutofit lnSpcReduction="10000"/>
          </a:bodyPr>
          <a:lstStyle/>
          <a:p>
            <a:r>
              <a:rPr lang="fr-FR" dirty="0"/>
              <a:t>WEEE (</a:t>
            </a:r>
            <a:r>
              <a:rPr lang="en-US" dirty="0"/>
              <a:t>Waste from Electrical and Electronic Equipment)</a:t>
            </a:r>
          </a:p>
          <a:p>
            <a:pPr lvl="1"/>
            <a:r>
              <a:rPr lang="fr-FR" dirty="0"/>
              <a:t> = DEEE in France (déchets d'équipements électriques et électroniques)</a:t>
            </a:r>
          </a:p>
          <a:p>
            <a:pPr lvl="1"/>
            <a:r>
              <a:rPr lang="en-US" dirty="0"/>
              <a:t>A waste management chain</a:t>
            </a:r>
          </a:p>
          <a:p>
            <a:r>
              <a:rPr lang="en-US" dirty="0"/>
              <a:t>In France</a:t>
            </a:r>
          </a:p>
          <a:p>
            <a:pPr lvl="1"/>
            <a:r>
              <a:rPr lang="en-US" dirty="0"/>
              <a:t>Directive </a:t>
            </a:r>
            <a:r>
              <a:rPr lang="fr-FR" dirty="0"/>
              <a:t>2002/96/CE du 27 janvier 2003 relative aux déchets d’équipements électriques et électroniques.</a:t>
            </a:r>
          </a:p>
          <a:p>
            <a:pPr lvl="1"/>
            <a:r>
              <a:rPr lang="fr-FR" dirty="0"/>
              <a:t>directive 2012/19/UE du 4 juillet 2012 (dite directive DEEE II). </a:t>
            </a:r>
          </a:p>
          <a:p>
            <a:pPr lvl="1"/>
            <a:r>
              <a:rPr lang="fr-FR" dirty="0"/>
              <a:t>directive 2002/95/CE du 27 janvier 2003 relative aux substances dangereuses contenues dans ces équipements (dite directive RoHS)</a:t>
            </a:r>
          </a:p>
          <a:p>
            <a:pPr lvl="1"/>
            <a:r>
              <a:rPr lang="fr-FR" dirty="0"/>
              <a:t>directive 2011/65/UE du 8 juin 2011 (dite directive RoHS II)</a:t>
            </a:r>
          </a:p>
          <a:p>
            <a:pPr lvl="1"/>
            <a:r>
              <a:rPr lang="fr-FR" dirty="0"/>
              <a:t>Setting up a </a:t>
            </a:r>
            <a:r>
              <a:rPr lang="fr-FR" dirty="0" err="1"/>
              <a:t>principle</a:t>
            </a:r>
            <a:r>
              <a:rPr lang="fr-FR" dirty="0"/>
              <a:t> of </a:t>
            </a:r>
            <a:r>
              <a:rPr lang="fr-FR" b="1" dirty="0" err="1"/>
              <a:t>producer</a:t>
            </a:r>
            <a:r>
              <a:rPr lang="fr-FR" b="1" dirty="0"/>
              <a:t> </a:t>
            </a:r>
            <a:r>
              <a:rPr lang="fr-FR" b="1" dirty="0" err="1"/>
              <a:t>responsibility</a:t>
            </a:r>
            <a:r>
              <a:rPr lang="fr-FR" b="1" dirty="0"/>
              <a:t> (REP)</a:t>
            </a:r>
          </a:p>
          <a:p>
            <a:pPr lvl="1"/>
            <a:endParaRPr lang="fr-FR" dirty="0"/>
          </a:p>
          <a:p>
            <a:r>
              <a:rPr lang="fr-FR" b="1" dirty="0" err="1">
                <a:solidFill>
                  <a:schemeClr val="accent4"/>
                </a:solidFill>
              </a:rPr>
              <a:t>Video</a:t>
            </a:r>
            <a:r>
              <a:rPr lang="fr-FR" b="1" dirty="0">
                <a:solidFill>
                  <a:schemeClr val="accent4"/>
                </a:solidFill>
              </a:rPr>
              <a:t> on e-</a:t>
            </a:r>
            <a:r>
              <a:rPr lang="fr-FR" b="1" dirty="0" err="1">
                <a:solidFill>
                  <a:schemeClr val="accent4"/>
                </a:solidFill>
              </a:rPr>
              <a:t>waste</a:t>
            </a:r>
            <a:r>
              <a:rPr lang="fr-FR" b="1" dirty="0">
                <a:solidFill>
                  <a:schemeClr val="accent4"/>
                </a:solidFill>
              </a:rPr>
              <a:t> management</a:t>
            </a:r>
          </a:p>
          <a:p>
            <a:pPr lvl="1"/>
            <a:endParaRPr lang="en-US" dirty="0"/>
          </a:p>
        </p:txBody>
      </p:sp>
      <p:sp>
        <p:nvSpPr>
          <p:cNvPr id="3" name="Titre 2">
            <a:extLst>
              <a:ext uri="{FF2B5EF4-FFF2-40B4-BE49-F238E27FC236}">
                <a16:creationId xmlns:a16="http://schemas.microsoft.com/office/drawing/2014/main" id="{24661440-27CC-4DCF-85A4-BF6F9F25E973}"/>
              </a:ext>
            </a:extLst>
          </p:cNvPr>
          <p:cNvSpPr>
            <a:spLocks noGrp="1"/>
          </p:cNvSpPr>
          <p:nvPr>
            <p:ph type="title"/>
          </p:nvPr>
        </p:nvSpPr>
        <p:spPr/>
        <p:txBody>
          <a:bodyPr/>
          <a:lstStyle/>
          <a:p>
            <a:r>
              <a:rPr lang="fr-FR" dirty="0"/>
              <a:t>WEEE</a:t>
            </a:r>
            <a:endParaRPr lang="en-US" dirty="0"/>
          </a:p>
        </p:txBody>
      </p:sp>
    </p:spTree>
    <p:extLst>
      <p:ext uri="{BB962C8B-B14F-4D97-AF65-F5344CB8AC3E}">
        <p14:creationId xmlns:p14="http://schemas.microsoft.com/office/powerpoint/2010/main" val="92248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FAE1B3D0-70F1-48AB-9C59-0D23AC41A545}"/>
              </a:ext>
            </a:extLst>
          </p:cNvPr>
          <p:cNvSpPr>
            <a:spLocks noGrp="1"/>
          </p:cNvSpPr>
          <p:nvPr>
            <p:ph idx="1"/>
          </p:nvPr>
        </p:nvSpPr>
        <p:spPr/>
        <p:txBody>
          <a:bodyPr/>
          <a:lstStyle/>
          <a:p>
            <a:r>
              <a:rPr lang="fr-FR" dirty="0"/>
              <a:t>Vigilance Law, 2017</a:t>
            </a:r>
          </a:p>
          <a:p>
            <a:pPr lvl="1"/>
            <a:r>
              <a:rPr lang="fr-FR" dirty="0"/>
              <a:t>Loi n° 2017-399 relative au devoir de vigilance des sociétés mères et des entreprises donneuses d'ordre</a:t>
            </a:r>
          </a:p>
          <a:p>
            <a:pPr lvl="2"/>
            <a:r>
              <a:rPr lang="en-US" dirty="0"/>
              <a:t>companies with more than 5,000 employees in France, or more than 10,000 employees worldwide must build, disclose, and implement a vigilance plan </a:t>
            </a:r>
          </a:p>
          <a:p>
            <a:pPr lvl="2"/>
            <a:r>
              <a:rPr lang="en-US" dirty="0"/>
              <a:t>The vigilance plan must identify risks and prevent human rights violations and environmental damage </a:t>
            </a:r>
          </a:p>
          <a:p>
            <a:pPr lvl="3"/>
            <a:r>
              <a:rPr lang="en-US" dirty="0"/>
              <a:t>resulting from the operations of the company </a:t>
            </a:r>
          </a:p>
          <a:p>
            <a:pPr lvl="3"/>
            <a:r>
              <a:rPr lang="en-US" dirty="0"/>
              <a:t>resulting from the operations of its subcontractors.</a:t>
            </a:r>
          </a:p>
          <a:p>
            <a:pPr lvl="1"/>
            <a:endParaRPr lang="en-US" dirty="0"/>
          </a:p>
        </p:txBody>
      </p:sp>
      <p:sp>
        <p:nvSpPr>
          <p:cNvPr id="4" name="Espace réservé du numéro de diapositive 3">
            <a:extLst>
              <a:ext uri="{FF2B5EF4-FFF2-40B4-BE49-F238E27FC236}">
                <a16:creationId xmlns:a16="http://schemas.microsoft.com/office/drawing/2014/main" id="{A0CD644D-E87E-4E02-8521-D4DD47CC6A6A}"/>
              </a:ext>
            </a:extLst>
          </p:cNvPr>
          <p:cNvSpPr>
            <a:spLocks noGrp="1"/>
          </p:cNvSpPr>
          <p:nvPr>
            <p:ph type="sldNum" sz="quarter" idx="12"/>
          </p:nvPr>
        </p:nvSpPr>
        <p:spPr/>
        <p:txBody>
          <a:bodyPr/>
          <a:lstStyle/>
          <a:p>
            <a:fld id="{27C6CCC6-2BE5-4E42-96A4-D1E8E81A3D8E}" type="slidenum">
              <a:rPr lang="fr-FR" smtClean="0"/>
              <a:t>28</a:t>
            </a:fld>
            <a:endParaRPr lang="fr-FR"/>
          </a:p>
        </p:txBody>
      </p:sp>
      <p:sp>
        <p:nvSpPr>
          <p:cNvPr id="5" name="Titre 4">
            <a:extLst>
              <a:ext uri="{FF2B5EF4-FFF2-40B4-BE49-F238E27FC236}">
                <a16:creationId xmlns:a16="http://schemas.microsoft.com/office/drawing/2014/main" id="{B924BEB3-09BB-4DF3-AF04-8094EBAD84D1}"/>
              </a:ext>
            </a:extLst>
          </p:cNvPr>
          <p:cNvSpPr>
            <a:spLocks noGrp="1"/>
          </p:cNvSpPr>
          <p:nvPr>
            <p:ph type="title"/>
          </p:nvPr>
        </p:nvSpPr>
        <p:spPr/>
        <p:txBody>
          <a:bodyPr>
            <a:normAutofit/>
          </a:bodyPr>
          <a:lstStyle/>
          <a:p>
            <a:r>
              <a:rPr lang="fr-FR" dirty="0"/>
              <a:t>Vigilance Law</a:t>
            </a:r>
            <a:endParaRPr lang="en-US" dirty="0"/>
          </a:p>
        </p:txBody>
      </p:sp>
      <p:sp>
        <p:nvSpPr>
          <p:cNvPr id="8" name="ZoneTexte 7">
            <a:extLst>
              <a:ext uri="{FF2B5EF4-FFF2-40B4-BE49-F238E27FC236}">
                <a16:creationId xmlns:a16="http://schemas.microsoft.com/office/drawing/2014/main" id="{6B63D8DF-F6A2-47CD-8CCB-127C8623BBA4}"/>
              </a:ext>
            </a:extLst>
          </p:cNvPr>
          <p:cNvSpPr txBox="1"/>
          <p:nvPr/>
        </p:nvSpPr>
        <p:spPr>
          <a:xfrm>
            <a:off x="1314450" y="5429250"/>
            <a:ext cx="5381858" cy="646331"/>
          </a:xfrm>
          <a:prstGeom prst="rect">
            <a:avLst/>
          </a:prstGeom>
          <a:noFill/>
        </p:spPr>
        <p:txBody>
          <a:bodyPr wrap="none" rtlCol="0">
            <a:spAutoFit/>
          </a:bodyPr>
          <a:lstStyle/>
          <a:p>
            <a:r>
              <a:rPr lang="en-US" sz="1200" dirty="0" err="1">
                <a:solidFill>
                  <a:schemeClr val="bg1">
                    <a:lumMod val="75000"/>
                  </a:schemeClr>
                </a:solidFill>
              </a:rPr>
              <a:t>Savourey</a:t>
            </a:r>
            <a:r>
              <a:rPr lang="en-US" sz="1200" dirty="0">
                <a:solidFill>
                  <a:schemeClr val="bg1">
                    <a:lumMod val="75000"/>
                  </a:schemeClr>
                </a:solidFill>
              </a:rPr>
              <a:t>, E., &amp; Brabant, S. (2021). The French law on the duty of vigilance: </a:t>
            </a:r>
          </a:p>
          <a:p>
            <a:r>
              <a:rPr lang="en-US" sz="1200" dirty="0">
                <a:solidFill>
                  <a:schemeClr val="bg1">
                    <a:lumMod val="75000"/>
                  </a:schemeClr>
                </a:solidFill>
              </a:rPr>
              <a:t>Theoretical and practical challenges since its adoption. </a:t>
            </a:r>
          </a:p>
          <a:p>
            <a:r>
              <a:rPr lang="en-US" sz="1200" dirty="0">
                <a:solidFill>
                  <a:schemeClr val="bg1">
                    <a:lumMod val="75000"/>
                  </a:schemeClr>
                </a:solidFill>
              </a:rPr>
              <a:t>Business and Human Rights Journal, 6(1), 141-152.</a:t>
            </a:r>
          </a:p>
        </p:txBody>
      </p:sp>
    </p:spTree>
    <p:extLst>
      <p:ext uri="{BB962C8B-B14F-4D97-AF65-F5344CB8AC3E}">
        <p14:creationId xmlns:p14="http://schemas.microsoft.com/office/powerpoint/2010/main" val="226198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1DC5DF-1B39-4865-89B4-F46D81663B6B}"/>
              </a:ext>
            </a:extLst>
          </p:cNvPr>
          <p:cNvSpPr>
            <a:spLocks noGrp="1"/>
          </p:cNvSpPr>
          <p:nvPr>
            <p:ph idx="1"/>
          </p:nvPr>
        </p:nvSpPr>
        <p:spPr/>
        <p:txBody>
          <a:bodyPr>
            <a:normAutofit/>
          </a:bodyPr>
          <a:lstStyle/>
          <a:p>
            <a:r>
              <a:rPr lang="fr-FR" dirty="0"/>
              <a:t>AGEC Law, 2020 (Loi anti-gaspillage pour une économie circulaire)</a:t>
            </a:r>
          </a:p>
          <a:p>
            <a:pPr lvl="1"/>
            <a:r>
              <a:rPr lang="fr-FR" dirty="0"/>
              <a:t>Loi n° 2020-105 du 10 février 2020 / </a:t>
            </a:r>
            <a:r>
              <a:rPr lang="en-US" dirty="0"/>
              <a:t>Anti-Waste Law for a Circular Economy</a:t>
            </a:r>
            <a:endParaRPr lang="fr-FR" dirty="0"/>
          </a:p>
          <a:p>
            <a:pPr lvl="2"/>
            <a:r>
              <a:rPr lang="en-US" i="1" dirty="0"/>
              <a:t>move away from disposable plastic ;</a:t>
            </a:r>
          </a:p>
          <a:p>
            <a:pPr lvl="2"/>
            <a:r>
              <a:rPr lang="en-US" i="1" dirty="0"/>
              <a:t>better inform consumers (reparability index);</a:t>
            </a:r>
          </a:p>
          <a:p>
            <a:pPr lvl="2"/>
            <a:r>
              <a:rPr lang="en-US" i="1" dirty="0"/>
              <a:t>combat waste and promote solidarity-based re-use;</a:t>
            </a:r>
          </a:p>
          <a:p>
            <a:pPr lvl="2"/>
            <a:r>
              <a:rPr lang="en-US" i="1" dirty="0"/>
              <a:t>act against programmed obsolescence;</a:t>
            </a:r>
          </a:p>
          <a:p>
            <a:pPr lvl="2"/>
            <a:r>
              <a:rPr lang="en-US" i="1" dirty="0"/>
              <a:t>environmentally responsible production</a:t>
            </a:r>
          </a:p>
          <a:p>
            <a:pPr lvl="1"/>
            <a:r>
              <a:rPr lang="en-US" dirty="0"/>
              <a:t>This regulatory framework is supplemented by decrees concerning:</a:t>
            </a:r>
          </a:p>
          <a:p>
            <a:pPr lvl="2"/>
            <a:r>
              <a:rPr lang="en-US" dirty="0"/>
              <a:t>the procedure for </a:t>
            </a:r>
            <a:r>
              <a:rPr lang="en-US" b="1" dirty="0"/>
              <a:t>registering and declaring EEEs</a:t>
            </a:r>
            <a:r>
              <a:rPr lang="en-US" dirty="0"/>
              <a:t> in the national register</a:t>
            </a:r>
          </a:p>
          <a:p>
            <a:pPr lvl="2"/>
            <a:r>
              <a:rPr lang="en-US" dirty="0"/>
              <a:t>the methods for processing WEEE</a:t>
            </a:r>
          </a:p>
          <a:p>
            <a:pPr lvl="2"/>
            <a:r>
              <a:rPr lang="en-US" dirty="0"/>
              <a:t>the distinction between household and professional EEEs</a:t>
            </a:r>
          </a:p>
          <a:p>
            <a:pPr lvl="2"/>
            <a:r>
              <a:rPr lang="en-US" dirty="0"/>
              <a:t>the contract between waste management operators and eco-organizations or the producer who has set up an individual system</a:t>
            </a:r>
          </a:p>
        </p:txBody>
      </p:sp>
      <p:sp>
        <p:nvSpPr>
          <p:cNvPr id="4" name="Espace réservé du numéro de diapositive 3">
            <a:extLst>
              <a:ext uri="{FF2B5EF4-FFF2-40B4-BE49-F238E27FC236}">
                <a16:creationId xmlns:a16="http://schemas.microsoft.com/office/drawing/2014/main" id="{4F2AECD9-C9E4-4537-AFA6-FD1D3BB00549}"/>
              </a:ext>
            </a:extLst>
          </p:cNvPr>
          <p:cNvSpPr>
            <a:spLocks noGrp="1"/>
          </p:cNvSpPr>
          <p:nvPr>
            <p:ph type="sldNum" sz="quarter" idx="12"/>
          </p:nvPr>
        </p:nvSpPr>
        <p:spPr/>
        <p:txBody>
          <a:bodyPr/>
          <a:lstStyle/>
          <a:p>
            <a:fld id="{27C6CCC6-2BE5-4E42-96A4-D1E8E81A3D8E}" type="slidenum">
              <a:rPr lang="fr-FR" smtClean="0"/>
              <a:t>29</a:t>
            </a:fld>
            <a:endParaRPr lang="fr-FR"/>
          </a:p>
        </p:txBody>
      </p:sp>
      <p:sp>
        <p:nvSpPr>
          <p:cNvPr id="3" name="Titre 2">
            <a:extLst>
              <a:ext uri="{FF2B5EF4-FFF2-40B4-BE49-F238E27FC236}">
                <a16:creationId xmlns:a16="http://schemas.microsoft.com/office/drawing/2014/main" id="{E6800C2C-E79E-4342-99FC-BE8A88FDA5FF}"/>
              </a:ext>
            </a:extLst>
          </p:cNvPr>
          <p:cNvSpPr>
            <a:spLocks noGrp="1"/>
          </p:cNvSpPr>
          <p:nvPr>
            <p:ph type="title"/>
          </p:nvPr>
        </p:nvSpPr>
        <p:spPr/>
        <p:txBody>
          <a:bodyPr>
            <a:normAutofit/>
          </a:bodyPr>
          <a:lstStyle/>
          <a:p>
            <a:r>
              <a:rPr lang="fr-FR" dirty="0"/>
              <a:t>Loi AGEC</a:t>
            </a:r>
            <a:endParaRPr lang="en-US" dirty="0"/>
          </a:p>
        </p:txBody>
      </p:sp>
    </p:spTree>
    <p:extLst>
      <p:ext uri="{BB962C8B-B14F-4D97-AF65-F5344CB8AC3E}">
        <p14:creationId xmlns:p14="http://schemas.microsoft.com/office/powerpoint/2010/main" val="76478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Sustainability</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587324" cy="5436524"/>
          </a:xfrm>
        </p:spPr>
        <p:txBody>
          <a:bodyPr>
            <a:noAutofit/>
          </a:bodyPr>
          <a:lstStyle/>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84138" indent="0" defTabSz="2271004">
              <a:lnSpc>
                <a:spcPct val="120000"/>
              </a:lnSpc>
              <a:spcBef>
                <a:spcPts val="0"/>
              </a:spcBef>
              <a:buClr>
                <a:schemeClr val="accent1"/>
              </a:buClr>
              <a:buNone/>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A society may in many ways compromise its ability to meet the essential needs of its people in the future - by overexploiting resources, for example. The direction of technological developments may solve some immediate problems but lead to even greater ones.</a:t>
            </a:r>
            <a:endParaRPr lang="en-US" sz="1800" dirty="0"/>
          </a:p>
        </p:txBody>
      </p:sp>
      <p:sp>
        <p:nvSpPr>
          <p:cNvPr id="3" name="ZoneTexte 2">
            <a:extLst>
              <a:ext uri="{FF2B5EF4-FFF2-40B4-BE49-F238E27FC236}">
                <a16:creationId xmlns:a16="http://schemas.microsoft.com/office/drawing/2014/main" id="{23C27D13-7BDE-D0A1-FD71-34A2D81B02DA}"/>
              </a:ext>
            </a:extLst>
          </p:cNvPr>
          <p:cNvSpPr txBox="1"/>
          <p:nvPr/>
        </p:nvSpPr>
        <p:spPr>
          <a:xfrm>
            <a:off x="7038357" y="3888170"/>
            <a:ext cx="4192443" cy="461665"/>
          </a:xfrm>
          <a:prstGeom prst="rect">
            <a:avLst/>
          </a:prstGeom>
          <a:noFill/>
        </p:spPr>
        <p:txBody>
          <a:bodyPr wrap="square" rtlCol="0">
            <a:spAutoFit/>
          </a:bodyPr>
          <a:lstStyle/>
          <a:p>
            <a:r>
              <a:rPr lang="en-US" sz="1200" i="1" dirty="0">
                <a:solidFill>
                  <a:schemeClr val="bg2">
                    <a:lumMod val="50000"/>
                  </a:schemeClr>
                </a:solidFill>
              </a:rPr>
              <a:t>Brundtland, G. H. (1987). Our common future—Call for action. Environmental conservation, 14(4), 291-294.</a:t>
            </a:r>
          </a:p>
        </p:txBody>
      </p:sp>
      <p:pic>
        <p:nvPicPr>
          <p:cNvPr id="8" name="Image 7" descr="Une image contenant Visage humain, personne, Menton, habits&#10;&#10;Description générée automatiquement">
            <a:extLst>
              <a:ext uri="{FF2B5EF4-FFF2-40B4-BE49-F238E27FC236}">
                <a16:creationId xmlns:a16="http://schemas.microsoft.com/office/drawing/2014/main" id="{4570A31D-601E-3461-5E48-1D9BF88E046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0015506" y="4430187"/>
            <a:ext cx="1132664" cy="1325217"/>
          </a:xfrm>
          <a:prstGeom prst="rect">
            <a:avLst/>
          </a:prstGeom>
        </p:spPr>
      </p:pic>
    </p:spTree>
    <p:extLst>
      <p:ext uri="{BB962C8B-B14F-4D97-AF65-F5344CB8AC3E}">
        <p14:creationId xmlns:p14="http://schemas.microsoft.com/office/powerpoint/2010/main" val="285105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7F8F-6489-EAF3-1D10-789CD6A0D6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AF1132-C205-0E3E-D0B0-9D22277265FC}"/>
              </a:ext>
            </a:extLst>
          </p:cNvPr>
          <p:cNvSpPr>
            <a:spLocks noGrp="1"/>
          </p:cNvSpPr>
          <p:nvPr>
            <p:ph type="title"/>
          </p:nvPr>
        </p:nvSpPr>
        <p:spPr/>
        <p:txBody>
          <a:bodyPr/>
          <a:lstStyle/>
          <a:p>
            <a:r>
              <a:rPr lang="en-US" dirty="0"/>
              <a:t>European Union laws</a:t>
            </a:r>
            <a:endParaRPr lang="fr-FR" dirty="0"/>
          </a:p>
        </p:txBody>
      </p:sp>
      <p:sp>
        <p:nvSpPr>
          <p:cNvPr id="5" name="Text Placeholder 4">
            <a:extLst>
              <a:ext uri="{FF2B5EF4-FFF2-40B4-BE49-F238E27FC236}">
                <a16:creationId xmlns:a16="http://schemas.microsoft.com/office/drawing/2014/main" id="{3B2C6BDD-D2DE-F401-4892-F2FD269830E2}"/>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1407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1C3267-F5D3-45B3-9EF1-51ECCD11F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037" y="1087029"/>
            <a:ext cx="6404238" cy="5089934"/>
          </a:xfrm>
          <a:prstGeom prst="rect">
            <a:avLst/>
          </a:prstGeom>
        </p:spPr>
      </p:pic>
      <p:sp>
        <p:nvSpPr>
          <p:cNvPr id="6" name="Espace réservé du contenu 5">
            <a:extLst>
              <a:ext uri="{FF2B5EF4-FFF2-40B4-BE49-F238E27FC236}">
                <a16:creationId xmlns:a16="http://schemas.microsoft.com/office/drawing/2014/main" id="{FAE1B3D0-70F1-48AB-9C59-0D23AC41A545}"/>
              </a:ext>
            </a:extLst>
          </p:cNvPr>
          <p:cNvSpPr>
            <a:spLocks noGrp="1"/>
          </p:cNvSpPr>
          <p:nvPr>
            <p:ph idx="1"/>
          </p:nvPr>
        </p:nvSpPr>
        <p:spPr>
          <a:xfrm>
            <a:off x="646044" y="1825625"/>
            <a:ext cx="5526156" cy="4351338"/>
          </a:xfrm>
        </p:spPr>
        <p:txBody>
          <a:bodyPr/>
          <a:lstStyle/>
          <a:p>
            <a:r>
              <a:rPr lang="fr-FR" dirty="0" err="1"/>
              <a:t>European</a:t>
            </a:r>
            <a:r>
              <a:rPr lang="fr-FR" dirty="0"/>
              <a:t> Green Deal, 2019</a:t>
            </a:r>
          </a:p>
          <a:p>
            <a:r>
              <a:rPr lang="fr-FR" dirty="0" err="1"/>
              <a:t>Strategy</a:t>
            </a:r>
            <a:r>
              <a:rPr lang="fr-FR" dirty="0"/>
              <a:t> to </a:t>
            </a:r>
            <a:r>
              <a:rPr lang="fr-FR" dirty="0" err="1"/>
              <a:t>achieve</a:t>
            </a:r>
            <a:r>
              <a:rPr lang="fr-FR" dirty="0"/>
              <a:t> a </a:t>
            </a:r>
            <a:r>
              <a:rPr lang="fr-FR" dirty="0" err="1"/>
              <a:t>climate</a:t>
            </a:r>
            <a:r>
              <a:rPr lang="fr-FR" dirty="0"/>
              <a:t>-neutral, </a:t>
            </a:r>
            <a:r>
              <a:rPr lang="fr-FR" dirty="0" err="1"/>
              <a:t>sustainable</a:t>
            </a:r>
            <a:r>
              <a:rPr lang="fr-FR" dirty="0"/>
              <a:t>, and </a:t>
            </a:r>
            <a:r>
              <a:rPr lang="fr-FR" dirty="0" err="1"/>
              <a:t>competitive</a:t>
            </a:r>
            <a:r>
              <a:rPr lang="fr-FR" dirty="0"/>
              <a:t> </a:t>
            </a:r>
            <a:r>
              <a:rPr lang="fr-FR" dirty="0" err="1"/>
              <a:t>economy</a:t>
            </a:r>
            <a:r>
              <a:rPr lang="fr-FR" dirty="0"/>
              <a:t> by 2050</a:t>
            </a:r>
          </a:p>
          <a:p>
            <a:r>
              <a:rPr lang="fr-FR" dirty="0"/>
              <a:t>&gt; 175 directives &amp; </a:t>
            </a:r>
            <a:r>
              <a:rPr lang="fr-FR" dirty="0" err="1"/>
              <a:t>regulations</a:t>
            </a:r>
            <a:endParaRPr lang="en-US" dirty="0"/>
          </a:p>
        </p:txBody>
      </p:sp>
      <p:sp>
        <p:nvSpPr>
          <p:cNvPr id="4" name="Espace réservé du numéro de diapositive 3">
            <a:extLst>
              <a:ext uri="{FF2B5EF4-FFF2-40B4-BE49-F238E27FC236}">
                <a16:creationId xmlns:a16="http://schemas.microsoft.com/office/drawing/2014/main" id="{A0CD644D-E87E-4E02-8521-D4DD47CC6A6A}"/>
              </a:ext>
            </a:extLst>
          </p:cNvPr>
          <p:cNvSpPr>
            <a:spLocks noGrp="1"/>
          </p:cNvSpPr>
          <p:nvPr>
            <p:ph type="sldNum" sz="quarter" idx="12"/>
          </p:nvPr>
        </p:nvSpPr>
        <p:spPr/>
        <p:txBody>
          <a:bodyPr/>
          <a:lstStyle/>
          <a:p>
            <a:fld id="{27C6CCC6-2BE5-4E42-96A4-D1E8E81A3D8E}" type="slidenum">
              <a:rPr lang="fr-FR" smtClean="0"/>
              <a:t>31</a:t>
            </a:fld>
            <a:endParaRPr lang="fr-FR"/>
          </a:p>
        </p:txBody>
      </p:sp>
      <p:sp>
        <p:nvSpPr>
          <p:cNvPr id="5" name="Titre 4">
            <a:extLst>
              <a:ext uri="{FF2B5EF4-FFF2-40B4-BE49-F238E27FC236}">
                <a16:creationId xmlns:a16="http://schemas.microsoft.com/office/drawing/2014/main" id="{B924BEB3-09BB-4DF3-AF04-8094EBAD84D1}"/>
              </a:ext>
            </a:extLst>
          </p:cNvPr>
          <p:cNvSpPr>
            <a:spLocks noGrp="1"/>
          </p:cNvSpPr>
          <p:nvPr>
            <p:ph type="title"/>
          </p:nvPr>
        </p:nvSpPr>
        <p:spPr/>
        <p:txBody>
          <a:bodyPr>
            <a:normAutofit/>
          </a:bodyPr>
          <a:lstStyle/>
          <a:p>
            <a:r>
              <a:rPr lang="fr-FR" dirty="0" err="1"/>
              <a:t>European</a:t>
            </a:r>
            <a:r>
              <a:rPr lang="fr-FR" dirty="0"/>
              <a:t> Green Deal</a:t>
            </a:r>
            <a:endParaRPr lang="en-US" dirty="0"/>
          </a:p>
        </p:txBody>
      </p:sp>
    </p:spTree>
    <p:extLst>
      <p:ext uri="{BB962C8B-B14F-4D97-AF65-F5344CB8AC3E}">
        <p14:creationId xmlns:p14="http://schemas.microsoft.com/office/powerpoint/2010/main" val="1651663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0CB8C53-E175-450B-AB33-CE7ED76631E7}"/>
              </a:ext>
            </a:extLst>
          </p:cNvPr>
          <p:cNvSpPr>
            <a:spLocks noGrp="1"/>
          </p:cNvSpPr>
          <p:nvPr>
            <p:ph idx="1"/>
          </p:nvPr>
        </p:nvSpPr>
        <p:spPr/>
        <p:txBody>
          <a:bodyPr>
            <a:normAutofit fontScale="92500" lnSpcReduction="10000"/>
          </a:bodyPr>
          <a:lstStyle/>
          <a:p>
            <a:r>
              <a:rPr lang="en-US" i="1" dirty="0"/>
              <a:t>Restriction of Hazardous Substances in EEEs</a:t>
            </a:r>
          </a:p>
          <a:p>
            <a:pPr lvl="1"/>
            <a:r>
              <a:rPr lang="en-US" dirty="0"/>
              <a:t>Purpose: prevent hazardous substances, ensure safer disposal of WEEE</a:t>
            </a:r>
          </a:p>
          <a:p>
            <a:pPr lvl="1"/>
            <a:r>
              <a:rPr lang="en-US" dirty="0"/>
              <a:t>2002/95/CE: 6 materials</a:t>
            </a:r>
          </a:p>
          <a:p>
            <a:pPr lvl="2"/>
            <a:r>
              <a:rPr lang="en-US" dirty="0"/>
              <a:t>Lead (Pb)</a:t>
            </a:r>
          </a:p>
          <a:p>
            <a:pPr lvl="2"/>
            <a:r>
              <a:rPr lang="en-US" dirty="0"/>
              <a:t>Mercury (Hg)</a:t>
            </a:r>
          </a:p>
          <a:p>
            <a:pPr lvl="2"/>
            <a:r>
              <a:rPr lang="en-US" dirty="0"/>
              <a:t>Cadmium (Cd)</a:t>
            </a:r>
          </a:p>
          <a:p>
            <a:pPr lvl="2"/>
            <a:r>
              <a:rPr lang="en-US" dirty="0"/>
              <a:t>Hexavalent chromium (Cr6+)</a:t>
            </a:r>
          </a:p>
          <a:p>
            <a:pPr lvl="2"/>
            <a:r>
              <a:rPr lang="en-US" dirty="0"/>
              <a:t>Polybrominated biphenyls (PBB)</a:t>
            </a:r>
          </a:p>
          <a:p>
            <a:pPr lvl="2"/>
            <a:r>
              <a:rPr lang="en-US" dirty="0"/>
              <a:t>Polybrominated diphenyl ether (PBDE)</a:t>
            </a:r>
          </a:p>
          <a:p>
            <a:pPr lvl="1"/>
            <a:r>
              <a:rPr lang="en-US" dirty="0"/>
              <a:t>2011/65/UE: + 4 materials</a:t>
            </a:r>
          </a:p>
          <a:p>
            <a:pPr lvl="2"/>
            <a:r>
              <a:rPr lang="en-US" dirty="0"/>
              <a:t>Bis(2-ethylhexyl) phthalate (DEHP)</a:t>
            </a:r>
          </a:p>
          <a:p>
            <a:pPr lvl="2"/>
            <a:r>
              <a:rPr lang="en-US" dirty="0"/>
              <a:t>Butyl benzyl phthalate (BBP)</a:t>
            </a:r>
          </a:p>
          <a:p>
            <a:pPr lvl="2"/>
            <a:r>
              <a:rPr lang="en-US" dirty="0"/>
              <a:t>Dibutyl phthalate (DBP)</a:t>
            </a:r>
          </a:p>
          <a:p>
            <a:pPr lvl="2"/>
            <a:r>
              <a:rPr lang="en-US" dirty="0" err="1"/>
              <a:t>Diisobutyl</a:t>
            </a:r>
            <a:r>
              <a:rPr lang="en-US" dirty="0"/>
              <a:t> phthalate (DIBP)</a:t>
            </a:r>
          </a:p>
          <a:p>
            <a:pPr lvl="1"/>
            <a:r>
              <a:rPr lang="en-US" dirty="0"/>
              <a:t>2017/2102/UE: extending application, address second market operations</a:t>
            </a:r>
          </a:p>
        </p:txBody>
      </p:sp>
      <p:sp>
        <p:nvSpPr>
          <p:cNvPr id="3" name="Titre 2">
            <a:extLst>
              <a:ext uri="{FF2B5EF4-FFF2-40B4-BE49-F238E27FC236}">
                <a16:creationId xmlns:a16="http://schemas.microsoft.com/office/drawing/2014/main" id="{EF34ED93-792A-417B-ADD2-EF6BE3CA8456}"/>
              </a:ext>
            </a:extLst>
          </p:cNvPr>
          <p:cNvSpPr>
            <a:spLocks noGrp="1"/>
          </p:cNvSpPr>
          <p:nvPr>
            <p:ph type="title"/>
          </p:nvPr>
        </p:nvSpPr>
        <p:spPr/>
        <p:txBody>
          <a:bodyPr/>
          <a:lstStyle/>
          <a:p>
            <a:r>
              <a:rPr lang="fr-FR" dirty="0"/>
              <a:t>ROHS directive</a:t>
            </a:r>
            <a:endParaRPr lang="en-US" dirty="0"/>
          </a:p>
        </p:txBody>
      </p:sp>
    </p:spTree>
    <p:extLst>
      <p:ext uri="{BB962C8B-B14F-4D97-AF65-F5344CB8AC3E}">
        <p14:creationId xmlns:p14="http://schemas.microsoft.com/office/powerpoint/2010/main" val="372749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a:xfrm>
            <a:off x="838200" y="365125"/>
            <a:ext cx="10515600" cy="1325563"/>
          </a:xfrm>
        </p:spPr>
        <p:txBody>
          <a:bodyPr>
            <a:normAutofit/>
          </a:bodyPr>
          <a:lstStyle/>
          <a:p>
            <a:r>
              <a:rPr lang="fr-FR" dirty="0"/>
              <a:t>Electronics and </a:t>
            </a:r>
            <a:r>
              <a:rPr lang="fr-FR" dirty="0" err="1"/>
              <a:t>Toxicity</a:t>
            </a:r>
            <a:endParaRPr lang="fr-FR" dirty="0"/>
          </a:p>
        </p:txBody>
      </p:sp>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a:xfrm>
            <a:off x="838200" y="1464658"/>
            <a:ext cx="10515600" cy="4712305"/>
          </a:xfrm>
        </p:spPr>
        <p:txBody>
          <a:bodyPr vert="horz" lIns="91440" tIns="45720" rIns="91440" bIns="45720" rtlCol="0" anchor="t">
            <a:normAutofit/>
          </a:bodyPr>
          <a:lstStyle/>
          <a:p>
            <a:r>
              <a:rPr lang="fr-FR" sz="2000" dirty="0"/>
              <a:t>A smartphone </a:t>
            </a:r>
            <a:r>
              <a:rPr lang="fr-FR" sz="2000" dirty="0" err="1"/>
              <a:t>contains</a:t>
            </a:r>
            <a:r>
              <a:rPr lang="fr-FR" sz="2000" dirty="0"/>
              <a:t> 53 </a:t>
            </a:r>
            <a:r>
              <a:rPr lang="fr-FR" sz="2000" dirty="0" err="1"/>
              <a:t>metals</a:t>
            </a:r>
            <a:r>
              <a:rPr lang="fr-FR" sz="2000" dirty="0"/>
              <a:t>.</a:t>
            </a:r>
          </a:p>
          <a:p>
            <a:r>
              <a:rPr lang="en-US" sz="2000" dirty="0">
                <a:cs typeface="Arial"/>
              </a:rPr>
              <a:t>with Au, Pd, Pt, and Cu, 82% of the metal </a:t>
            </a:r>
            <a:r>
              <a:rPr lang="en-US" sz="2000" b="1" dirty="0">
                <a:cs typeface="Arial"/>
              </a:rPr>
              <a:t>value</a:t>
            </a:r>
            <a:r>
              <a:rPr lang="en-US" sz="2000" dirty="0">
                <a:cs typeface="Arial"/>
              </a:rPr>
              <a:t> is recycled (6% of device weight), </a:t>
            </a:r>
            <a:r>
              <a:rPr lang="en-US" sz="2000" b="1" dirty="0">
                <a:cs typeface="Arial"/>
              </a:rPr>
              <a:t>if the device is collected</a:t>
            </a:r>
            <a:r>
              <a:rPr lang="en-US" sz="2000" dirty="0">
                <a:cs typeface="Arial"/>
              </a:rPr>
              <a:t>.</a:t>
            </a:r>
          </a:p>
          <a:p>
            <a:r>
              <a:rPr lang="en-US" sz="2000" dirty="0">
                <a:cs typeface="Arial"/>
              </a:rPr>
              <a:t>Recycling from smartphones at EOL is not economically feasible for </a:t>
            </a:r>
            <a:r>
              <a:rPr lang="en-US" sz="2000" dirty="0" err="1">
                <a:cs typeface="Arial"/>
              </a:rPr>
              <a:t>e.g</a:t>
            </a:r>
            <a:r>
              <a:rPr lang="en-US" sz="2000" dirty="0">
                <a:cs typeface="Arial"/>
              </a:rPr>
              <a:t> Co (disregarding batteries), Ga, Ge, In, Ta, and the rare earth elements.</a:t>
            </a:r>
          </a:p>
          <a:p>
            <a:pPr marL="0" indent="0">
              <a:buNone/>
            </a:pPr>
            <a:endParaRPr lang="fr-FR" sz="2000" dirty="0">
              <a:cs typeface="Arial"/>
            </a:endParaRPr>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a:xfrm>
            <a:off x="8610600" y="6546463"/>
            <a:ext cx="2743200" cy="365125"/>
          </a:xfrm>
        </p:spPr>
        <p:txBody>
          <a:bodyPr/>
          <a:lstStyle/>
          <a:p>
            <a:fld id="{27C6CCC6-2BE5-4E42-96A4-D1E8E81A3D8E}" type="slidenum">
              <a:rPr lang="fr-FR" smtClean="0"/>
              <a:pPr/>
              <a:t>33</a:t>
            </a:fld>
            <a:endParaRPr lang="fr-FR"/>
          </a:p>
        </p:txBody>
      </p:sp>
      <p:sp>
        <p:nvSpPr>
          <p:cNvPr id="13" name="ZoneTexte 12">
            <a:extLst>
              <a:ext uri="{FF2B5EF4-FFF2-40B4-BE49-F238E27FC236}">
                <a16:creationId xmlns:a16="http://schemas.microsoft.com/office/drawing/2014/main" id="{79CAC567-5E5E-4586-87D6-83C9901269FC}"/>
              </a:ext>
            </a:extLst>
          </p:cNvPr>
          <p:cNvSpPr txBox="1"/>
          <p:nvPr/>
        </p:nvSpPr>
        <p:spPr>
          <a:xfrm>
            <a:off x="3090909" y="200616"/>
            <a:ext cx="3091842" cy="1015663"/>
          </a:xfrm>
          <a:prstGeom prst="rect">
            <a:avLst/>
          </a:prstGeom>
          <a:noFill/>
        </p:spPr>
        <p:txBody>
          <a:bodyPr wrap="square" rtlCol="0">
            <a:spAutoFit/>
          </a:bodyPr>
          <a:lstStyle/>
          <a:p>
            <a:pPr algn="r"/>
            <a:r>
              <a:rPr lang="en-US" sz="1200" i="1" dirty="0" err="1">
                <a:solidFill>
                  <a:schemeClr val="bg2">
                    <a:lumMod val="50000"/>
                  </a:schemeClr>
                </a:solidFill>
              </a:rPr>
              <a:t>Bookhagen</a:t>
            </a:r>
            <a:r>
              <a:rPr lang="en-US" sz="1200" i="1" dirty="0">
                <a:solidFill>
                  <a:schemeClr val="bg2">
                    <a:lumMod val="50000"/>
                  </a:schemeClr>
                </a:solidFill>
              </a:rPr>
              <a:t>, B., Bastian, D., Buchholz, P., </a:t>
            </a:r>
            <a:r>
              <a:rPr lang="en-US" sz="1200" i="1" dirty="0" err="1">
                <a:solidFill>
                  <a:schemeClr val="bg2">
                    <a:lumMod val="50000"/>
                  </a:schemeClr>
                </a:solidFill>
              </a:rPr>
              <a:t>Faulstich</a:t>
            </a:r>
            <a:r>
              <a:rPr lang="en-US" sz="1200" i="1" dirty="0">
                <a:solidFill>
                  <a:schemeClr val="bg2">
                    <a:lumMod val="50000"/>
                  </a:schemeClr>
                </a:solidFill>
              </a:rPr>
              <a:t>, M., </a:t>
            </a:r>
            <a:r>
              <a:rPr lang="en-US" sz="1200" i="1" dirty="0" err="1">
                <a:solidFill>
                  <a:schemeClr val="bg2">
                    <a:lumMod val="50000"/>
                  </a:schemeClr>
                </a:solidFill>
              </a:rPr>
              <a:t>Opper</a:t>
            </a:r>
            <a:r>
              <a:rPr lang="en-US" sz="1200" i="1" dirty="0">
                <a:solidFill>
                  <a:schemeClr val="bg2">
                    <a:lumMod val="50000"/>
                  </a:schemeClr>
                </a:solidFill>
              </a:rPr>
              <a:t>, C., </a:t>
            </a:r>
            <a:r>
              <a:rPr lang="en-US" sz="1200" i="1" dirty="0" err="1">
                <a:solidFill>
                  <a:schemeClr val="bg2">
                    <a:lumMod val="50000"/>
                  </a:schemeClr>
                </a:solidFill>
              </a:rPr>
              <a:t>Irrgeher</a:t>
            </a:r>
            <a:r>
              <a:rPr lang="en-US" sz="1200" i="1" dirty="0">
                <a:solidFill>
                  <a:schemeClr val="bg2">
                    <a:lumMod val="50000"/>
                  </a:schemeClr>
                </a:solidFill>
              </a:rPr>
              <a:t>, J., ... &amp; </a:t>
            </a:r>
            <a:r>
              <a:rPr lang="en-US" sz="1200" i="1" dirty="0" err="1">
                <a:solidFill>
                  <a:schemeClr val="bg2">
                    <a:lumMod val="50000"/>
                  </a:schemeClr>
                </a:solidFill>
              </a:rPr>
              <a:t>Koeberl</a:t>
            </a:r>
            <a:r>
              <a:rPr lang="en-US" sz="1200" i="1" dirty="0">
                <a:solidFill>
                  <a:schemeClr val="bg2">
                    <a:lumMod val="50000"/>
                  </a:schemeClr>
                </a:solidFill>
              </a:rPr>
              <a:t>, C. (2020). Metallic resources in smartphones. Resources Policy, 68, 101750.</a:t>
            </a:r>
          </a:p>
        </p:txBody>
      </p:sp>
      <p:pic>
        <p:nvPicPr>
          <p:cNvPr id="6" name="Image 5">
            <a:extLst>
              <a:ext uri="{FF2B5EF4-FFF2-40B4-BE49-F238E27FC236}">
                <a16:creationId xmlns:a16="http://schemas.microsoft.com/office/drawing/2014/main" id="{0210CB83-40FE-4080-A803-A7B7A78335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199" y="3386447"/>
            <a:ext cx="5028211" cy="3152465"/>
          </a:xfrm>
          <a:prstGeom prst="rect">
            <a:avLst/>
          </a:prstGeom>
        </p:spPr>
      </p:pic>
      <p:pic>
        <p:nvPicPr>
          <p:cNvPr id="8" name="Image 7">
            <a:extLst>
              <a:ext uri="{FF2B5EF4-FFF2-40B4-BE49-F238E27FC236}">
                <a16:creationId xmlns:a16="http://schemas.microsoft.com/office/drawing/2014/main" id="{C3406772-EEE8-492A-9DA6-84CF4D75D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326" y="3203110"/>
            <a:ext cx="4434753" cy="3289765"/>
          </a:xfrm>
          <a:prstGeom prst="rect">
            <a:avLst/>
          </a:prstGeom>
        </p:spPr>
      </p:pic>
      <p:grpSp>
        <p:nvGrpSpPr>
          <p:cNvPr id="7" name="Groupe 6">
            <a:extLst>
              <a:ext uri="{FF2B5EF4-FFF2-40B4-BE49-F238E27FC236}">
                <a16:creationId xmlns:a16="http://schemas.microsoft.com/office/drawing/2014/main" id="{896FAB0F-DF9D-4EA2-B812-07E4194B10D0}"/>
              </a:ext>
            </a:extLst>
          </p:cNvPr>
          <p:cNvGrpSpPr/>
          <p:nvPr/>
        </p:nvGrpSpPr>
        <p:grpSpPr>
          <a:xfrm>
            <a:off x="1863945" y="3203110"/>
            <a:ext cx="3768732" cy="225890"/>
            <a:chOff x="1863945" y="3203110"/>
            <a:chExt cx="3768732" cy="225890"/>
          </a:xfrm>
        </p:grpSpPr>
        <p:sp>
          <p:nvSpPr>
            <p:cNvPr id="5" name="Flèche : bas 4">
              <a:extLst>
                <a:ext uri="{FF2B5EF4-FFF2-40B4-BE49-F238E27FC236}">
                  <a16:creationId xmlns:a16="http://schemas.microsoft.com/office/drawing/2014/main" id="{B7E9166E-2056-4C88-87F6-4142D42948C0}"/>
                </a:ext>
              </a:extLst>
            </p:cNvPr>
            <p:cNvSpPr/>
            <p:nvPr/>
          </p:nvSpPr>
          <p:spPr>
            <a:xfrm>
              <a:off x="3836274" y="3203110"/>
              <a:ext cx="115614" cy="2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bas 9">
              <a:extLst>
                <a:ext uri="{FF2B5EF4-FFF2-40B4-BE49-F238E27FC236}">
                  <a16:creationId xmlns:a16="http://schemas.microsoft.com/office/drawing/2014/main" id="{7D99A354-ABD3-4CFB-B49E-15AFE3BE57D8}"/>
                </a:ext>
              </a:extLst>
            </p:cNvPr>
            <p:cNvSpPr/>
            <p:nvPr/>
          </p:nvSpPr>
          <p:spPr>
            <a:xfrm>
              <a:off x="4851342" y="3203110"/>
              <a:ext cx="115614" cy="2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 bas 10">
              <a:extLst>
                <a:ext uri="{FF2B5EF4-FFF2-40B4-BE49-F238E27FC236}">
                  <a16:creationId xmlns:a16="http://schemas.microsoft.com/office/drawing/2014/main" id="{6D80624F-67BC-4D0B-BBB6-44A628506E83}"/>
                </a:ext>
              </a:extLst>
            </p:cNvPr>
            <p:cNvSpPr/>
            <p:nvPr/>
          </p:nvSpPr>
          <p:spPr>
            <a:xfrm>
              <a:off x="5517063" y="3203110"/>
              <a:ext cx="115614" cy="2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 bas 11">
              <a:extLst>
                <a:ext uri="{FF2B5EF4-FFF2-40B4-BE49-F238E27FC236}">
                  <a16:creationId xmlns:a16="http://schemas.microsoft.com/office/drawing/2014/main" id="{1C4ED2B3-C1E9-4B9D-9E44-A38E58B49CB7}"/>
                </a:ext>
              </a:extLst>
            </p:cNvPr>
            <p:cNvSpPr/>
            <p:nvPr/>
          </p:nvSpPr>
          <p:spPr>
            <a:xfrm>
              <a:off x="1863945" y="3203110"/>
              <a:ext cx="115614" cy="2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82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AF31E-708C-46E0-B88E-49F153C8A1BB}"/>
              </a:ext>
            </a:extLst>
          </p:cNvPr>
          <p:cNvSpPr>
            <a:spLocks noGrp="1"/>
          </p:cNvSpPr>
          <p:nvPr>
            <p:ph type="title"/>
          </p:nvPr>
        </p:nvSpPr>
        <p:spPr/>
        <p:txBody>
          <a:bodyPr>
            <a:normAutofit fontScale="90000"/>
          </a:bodyPr>
          <a:lstStyle/>
          <a:p>
            <a:r>
              <a:rPr lang="fr-FR" dirty="0"/>
              <a:t>The Example of </a:t>
            </a:r>
            <a:r>
              <a:rPr lang="fr-FR" dirty="0" err="1"/>
              <a:t>Guiyu</a:t>
            </a:r>
            <a:r>
              <a:rPr lang="fr-FR" dirty="0"/>
              <a:t> City</a:t>
            </a:r>
            <a:br>
              <a:rPr lang="fr-FR" dirty="0"/>
            </a:br>
            <a:r>
              <a:rPr lang="fr-FR" dirty="0"/>
              <a:t>E-</a:t>
            </a:r>
            <a:r>
              <a:rPr lang="fr-FR" dirty="0" err="1"/>
              <a:t>waste</a:t>
            </a:r>
            <a:r>
              <a:rPr lang="fr-FR" dirty="0"/>
              <a:t> </a:t>
            </a:r>
            <a:r>
              <a:rPr lang="fr-FR" dirty="0" err="1"/>
              <a:t>Recycling</a:t>
            </a:r>
            <a:r>
              <a:rPr lang="fr-FR" dirty="0"/>
              <a:t> Town</a:t>
            </a:r>
            <a:endParaRPr lang="en-US" dirty="0"/>
          </a:p>
        </p:txBody>
      </p:sp>
      <p:sp>
        <p:nvSpPr>
          <p:cNvPr id="3" name="Espace réservé du contenu 2">
            <a:extLst>
              <a:ext uri="{FF2B5EF4-FFF2-40B4-BE49-F238E27FC236}">
                <a16:creationId xmlns:a16="http://schemas.microsoft.com/office/drawing/2014/main" id="{81091FE0-8775-4C0B-9309-D131592D74CD}"/>
              </a:ext>
            </a:extLst>
          </p:cNvPr>
          <p:cNvSpPr>
            <a:spLocks noGrp="1"/>
          </p:cNvSpPr>
          <p:nvPr>
            <p:ph idx="1"/>
          </p:nvPr>
        </p:nvSpPr>
        <p:spPr/>
        <p:txBody>
          <a:bodyPr/>
          <a:lstStyle/>
          <a:p>
            <a:r>
              <a:rPr lang="fr-FR" dirty="0"/>
              <a:t>T</a:t>
            </a:r>
            <a:r>
              <a:rPr lang="en-US" dirty="0"/>
              <a:t>he level of chromium and lead in people’s blood is higher than in a reference Chinese population</a:t>
            </a:r>
          </a:p>
        </p:txBody>
      </p:sp>
      <p:sp>
        <p:nvSpPr>
          <p:cNvPr id="4" name="Espace réservé du pied de page 3">
            <a:extLst>
              <a:ext uri="{FF2B5EF4-FFF2-40B4-BE49-F238E27FC236}">
                <a16:creationId xmlns:a16="http://schemas.microsoft.com/office/drawing/2014/main" id="{38498ABD-BFCC-4FBF-8138-ABEC5FBF47F7}"/>
              </a:ext>
            </a:extLst>
          </p:cNvPr>
          <p:cNvSpPr>
            <a:spLocks noGrp="1"/>
          </p:cNvSpPr>
          <p:nvPr>
            <p:ph type="ftr" sz="quarter" idx="11"/>
          </p:nvPr>
        </p:nvSpPr>
        <p:spPr>
          <a:xfrm>
            <a:off x="4038600" y="6538912"/>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a:extLst>
              <a:ext uri="{FF2B5EF4-FFF2-40B4-BE49-F238E27FC236}">
                <a16:creationId xmlns:a16="http://schemas.microsoft.com/office/drawing/2014/main" id="{FA58D48A-C3DD-4F28-BBD2-A941FA1CCA77}"/>
              </a:ext>
            </a:extLst>
          </p:cNvPr>
          <p:cNvSpPr>
            <a:spLocks noGrp="1"/>
          </p:cNvSpPr>
          <p:nvPr>
            <p:ph type="sldNum" sz="quarter" idx="12"/>
          </p:nvPr>
        </p:nvSpPr>
        <p:spPr/>
        <p:txBody>
          <a:bodyPr/>
          <a:lstStyle/>
          <a:p>
            <a:fld id="{1888EF04-A8C4-42D5-BC97-E45ADAE4EF80}" type="slidenum">
              <a:rPr lang="fr-FR" smtClean="0"/>
              <a:pPr/>
              <a:t>34</a:t>
            </a:fld>
            <a:endParaRPr lang="fr-FR"/>
          </a:p>
        </p:txBody>
      </p:sp>
      <p:sp>
        <p:nvSpPr>
          <p:cNvPr id="6" name="ZoneTexte 5">
            <a:extLst>
              <a:ext uri="{FF2B5EF4-FFF2-40B4-BE49-F238E27FC236}">
                <a16:creationId xmlns:a16="http://schemas.microsoft.com/office/drawing/2014/main" id="{E18E769D-DB88-469C-B844-034CF84FBFDB}"/>
              </a:ext>
            </a:extLst>
          </p:cNvPr>
          <p:cNvSpPr txBox="1"/>
          <p:nvPr/>
        </p:nvSpPr>
        <p:spPr>
          <a:xfrm>
            <a:off x="1565970" y="42376"/>
            <a:ext cx="3091842" cy="1384995"/>
          </a:xfrm>
          <a:prstGeom prst="rect">
            <a:avLst/>
          </a:prstGeom>
          <a:noFill/>
        </p:spPr>
        <p:txBody>
          <a:bodyPr wrap="square" rtlCol="0">
            <a:spAutoFit/>
          </a:bodyPr>
          <a:lstStyle/>
          <a:p>
            <a:pPr algn="r"/>
            <a:r>
              <a:rPr lang="en-US" sz="1200" dirty="0">
                <a:solidFill>
                  <a:schemeClr val="tx1">
                    <a:lumMod val="50000"/>
                    <a:lumOff val="50000"/>
                  </a:schemeClr>
                </a:solidFill>
              </a:rPr>
              <a:t>Huang, </a:t>
            </a:r>
            <a:r>
              <a:rPr lang="en-US" sz="1200" dirty="0" err="1">
                <a:solidFill>
                  <a:schemeClr val="tx1">
                    <a:lumMod val="50000"/>
                    <a:lumOff val="50000"/>
                  </a:schemeClr>
                </a:solidFill>
              </a:rPr>
              <a:t>Wenlong</a:t>
            </a:r>
            <a:r>
              <a:rPr lang="en-US" sz="1200" dirty="0">
                <a:solidFill>
                  <a:schemeClr val="tx1">
                    <a:lumMod val="50000"/>
                    <a:lumOff val="50000"/>
                  </a:schemeClr>
                </a:solidFill>
              </a:rPr>
              <a:t>, </a:t>
            </a:r>
            <a:r>
              <a:rPr lang="en-US" sz="1200" dirty="0" err="1">
                <a:solidFill>
                  <a:schemeClr val="tx1">
                    <a:lumMod val="50000"/>
                    <a:lumOff val="50000"/>
                  </a:schemeClr>
                </a:solidFill>
              </a:rPr>
              <a:t>Xiaoling</a:t>
            </a:r>
            <a:r>
              <a:rPr lang="en-US" sz="1200" dirty="0">
                <a:solidFill>
                  <a:schemeClr val="tx1">
                    <a:lumMod val="50000"/>
                    <a:lumOff val="50000"/>
                  </a:schemeClr>
                </a:solidFill>
              </a:rPr>
              <a:t> Shi, and </a:t>
            </a:r>
            <a:r>
              <a:rPr lang="en-US" sz="1200" dirty="0" err="1">
                <a:solidFill>
                  <a:schemeClr val="tx1">
                    <a:lumMod val="50000"/>
                    <a:lumOff val="50000"/>
                  </a:schemeClr>
                </a:solidFill>
              </a:rPr>
              <a:t>Kusheng</a:t>
            </a:r>
            <a:r>
              <a:rPr lang="en-US" sz="1200" dirty="0">
                <a:solidFill>
                  <a:schemeClr val="tx1">
                    <a:lumMod val="50000"/>
                    <a:lumOff val="50000"/>
                  </a:schemeClr>
                </a:solidFill>
              </a:rPr>
              <a:t> Wu. "Human body burden of heavy metals and health consequences of Pb exposure in Guiyu, an E-waste recycling town in China." </a:t>
            </a:r>
            <a:r>
              <a:rPr lang="en-US" sz="1200" i="1" dirty="0">
                <a:solidFill>
                  <a:schemeClr val="tx1">
                    <a:lumMod val="50000"/>
                    <a:lumOff val="50000"/>
                  </a:schemeClr>
                </a:solidFill>
              </a:rPr>
              <a:t>International Journal of Environmental Research and Public Health</a:t>
            </a:r>
            <a:r>
              <a:rPr lang="en-US" sz="1200" dirty="0">
                <a:solidFill>
                  <a:schemeClr val="tx1">
                    <a:lumMod val="50000"/>
                    <a:lumOff val="50000"/>
                  </a:schemeClr>
                </a:solidFill>
              </a:rPr>
              <a:t> 18.23 (2021): 12428.</a:t>
            </a:r>
            <a:endParaRPr lang="en-US" sz="1200" i="1" dirty="0">
              <a:solidFill>
                <a:schemeClr val="tx1">
                  <a:lumMod val="50000"/>
                  <a:lumOff val="50000"/>
                </a:schemeClr>
              </a:solidFill>
            </a:endParaRPr>
          </a:p>
        </p:txBody>
      </p:sp>
      <p:pic>
        <p:nvPicPr>
          <p:cNvPr id="10" name="Image 9">
            <a:extLst>
              <a:ext uri="{FF2B5EF4-FFF2-40B4-BE49-F238E27FC236}">
                <a16:creationId xmlns:a16="http://schemas.microsoft.com/office/drawing/2014/main" id="{540E4378-0373-46CC-961F-622CE7E47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581482"/>
            <a:ext cx="5852160" cy="3964981"/>
          </a:xfrm>
          <a:prstGeom prst="rect">
            <a:avLst/>
          </a:prstGeom>
        </p:spPr>
      </p:pic>
      <p:pic>
        <p:nvPicPr>
          <p:cNvPr id="12" name="Image 11">
            <a:extLst>
              <a:ext uri="{FF2B5EF4-FFF2-40B4-BE49-F238E27FC236}">
                <a16:creationId xmlns:a16="http://schemas.microsoft.com/office/drawing/2014/main" id="{2130CA0A-72B5-4FC3-A7A4-18AFB4129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04" y="2635690"/>
            <a:ext cx="4842444" cy="3857185"/>
          </a:xfrm>
          <a:prstGeom prst="rect">
            <a:avLst/>
          </a:prstGeom>
        </p:spPr>
      </p:pic>
    </p:spTree>
    <p:extLst>
      <p:ext uri="{BB962C8B-B14F-4D97-AF65-F5344CB8AC3E}">
        <p14:creationId xmlns:p14="http://schemas.microsoft.com/office/powerpoint/2010/main" val="240200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FAE1B3D0-70F1-48AB-9C59-0D23AC41A545}"/>
              </a:ext>
            </a:extLst>
          </p:cNvPr>
          <p:cNvSpPr>
            <a:spLocks noGrp="1"/>
          </p:cNvSpPr>
          <p:nvPr>
            <p:ph idx="1"/>
          </p:nvPr>
        </p:nvSpPr>
        <p:spPr/>
        <p:txBody>
          <a:bodyPr/>
          <a:lstStyle/>
          <a:p>
            <a:r>
              <a:rPr lang="en-US" dirty="0"/>
              <a:t>European Corporate Sustainability Reporting Directive (CSRD)</a:t>
            </a:r>
          </a:p>
          <a:p>
            <a:pPr lvl="1"/>
            <a:r>
              <a:rPr lang="en-US" dirty="0"/>
              <a:t>EU directive, 1er Janvier 2024</a:t>
            </a:r>
            <a:endParaRPr lang="fr-FR" dirty="0"/>
          </a:p>
          <a:p>
            <a:pPr lvl="1"/>
            <a:r>
              <a:rPr lang="fr-FR" dirty="0"/>
              <a:t>Target: </a:t>
            </a:r>
            <a:r>
              <a:rPr lang="fr-FR" dirty="0" err="1"/>
              <a:t>companies</a:t>
            </a:r>
            <a:r>
              <a:rPr lang="fr-FR" dirty="0"/>
              <a:t> of all sizes, </a:t>
            </a:r>
            <a:r>
              <a:rPr lang="fr-FR" dirty="0" err="1"/>
              <a:t>with</a:t>
            </a:r>
            <a:r>
              <a:rPr lang="fr-FR" dirty="0"/>
              <a:t> </a:t>
            </a:r>
            <a:r>
              <a:rPr lang="fr-FR" dirty="0" err="1"/>
              <a:t>phased</a:t>
            </a:r>
            <a:r>
              <a:rPr lang="fr-FR" dirty="0"/>
              <a:t> </a:t>
            </a:r>
            <a:r>
              <a:rPr lang="fr-FR" dirty="0" err="1"/>
              <a:t>implementations</a:t>
            </a:r>
            <a:endParaRPr lang="en-US" dirty="0"/>
          </a:p>
          <a:p>
            <a:pPr lvl="1"/>
            <a:r>
              <a:rPr lang="fr-FR" dirty="0"/>
              <a:t>Expands and </a:t>
            </a:r>
            <a:r>
              <a:rPr lang="fr-FR" dirty="0" err="1"/>
              <a:t>strengthens</a:t>
            </a:r>
            <a:r>
              <a:rPr lang="fr-FR" dirty="0"/>
              <a:t> </a:t>
            </a:r>
            <a:r>
              <a:rPr lang="fr-FR" dirty="0" err="1"/>
              <a:t>requirements</a:t>
            </a:r>
            <a:r>
              <a:rPr lang="fr-FR" dirty="0"/>
              <a:t> for </a:t>
            </a:r>
            <a:r>
              <a:rPr lang="fr-FR" dirty="0" err="1"/>
              <a:t>sustainability</a:t>
            </a:r>
            <a:r>
              <a:rPr lang="fr-FR" dirty="0"/>
              <a:t> </a:t>
            </a:r>
            <a:r>
              <a:rPr lang="fr-FR" dirty="0" err="1"/>
              <a:t>reporting</a:t>
            </a:r>
            <a:r>
              <a:rPr lang="fr-FR" dirty="0"/>
              <a:t> + </a:t>
            </a:r>
            <a:r>
              <a:rPr lang="fr-FR" dirty="0" err="1"/>
              <a:t>standardize</a:t>
            </a:r>
            <a:endParaRPr lang="fr-FR" dirty="0"/>
          </a:p>
          <a:p>
            <a:pPr lvl="1"/>
            <a:r>
              <a:rPr lang="fr-FR" dirty="0"/>
              <a:t>Double </a:t>
            </a:r>
            <a:r>
              <a:rPr lang="fr-FR" dirty="0" err="1"/>
              <a:t>materiality</a:t>
            </a:r>
            <a:r>
              <a:rPr lang="fr-FR" dirty="0"/>
              <a:t>: how </a:t>
            </a:r>
            <a:r>
              <a:rPr lang="fr-FR" dirty="0" err="1"/>
              <a:t>sustainability</a:t>
            </a:r>
            <a:r>
              <a:rPr lang="fr-FR" dirty="0"/>
              <a:t> affect </a:t>
            </a:r>
            <a:r>
              <a:rPr lang="fr-FR" dirty="0" err="1"/>
              <a:t>their</a:t>
            </a:r>
            <a:r>
              <a:rPr lang="fr-FR" dirty="0"/>
              <a:t> business and vice-versa</a:t>
            </a:r>
          </a:p>
          <a:p>
            <a:pPr lvl="1"/>
            <a:r>
              <a:rPr lang="en-US" dirty="0"/>
              <a:t>Mandatory auditing: information must be independently audited</a:t>
            </a:r>
          </a:p>
          <a:p>
            <a:pPr lvl="1"/>
            <a:r>
              <a:rPr lang="en-US" dirty="0"/>
              <a:t>Integration with Financial Reporting</a:t>
            </a:r>
          </a:p>
        </p:txBody>
      </p:sp>
      <p:sp>
        <p:nvSpPr>
          <p:cNvPr id="4" name="Espace réservé du numéro de diapositive 3">
            <a:extLst>
              <a:ext uri="{FF2B5EF4-FFF2-40B4-BE49-F238E27FC236}">
                <a16:creationId xmlns:a16="http://schemas.microsoft.com/office/drawing/2014/main" id="{A0CD644D-E87E-4E02-8521-D4DD47CC6A6A}"/>
              </a:ext>
            </a:extLst>
          </p:cNvPr>
          <p:cNvSpPr>
            <a:spLocks noGrp="1"/>
          </p:cNvSpPr>
          <p:nvPr>
            <p:ph type="sldNum" sz="quarter" idx="12"/>
          </p:nvPr>
        </p:nvSpPr>
        <p:spPr/>
        <p:txBody>
          <a:bodyPr/>
          <a:lstStyle/>
          <a:p>
            <a:fld id="{27C6CCC6-2BE5-4E42-96A4-D1E8E81A3D8E}" type="slidenum">
              <a:rPr lang="fr-FR" smtClean="0"/>
              <a:t>35</a:t>
            </a:fld>
            <a:endParaRPr lang="fr-FR"/>
          </a:p>
        </p:txBody>
      </p:sp>
      <p:sp>
        <p:nvSpPr>
          <p:cNvPr id="5" name="Titre 4">
            <a:extLst>
              <a:ext uri="{FF2B5EF4-FFF2-40B4-BE49-F238E27FC236}">
                <a16:creationId xmlns:a16="http://schemas.microsoft.com/office/drawing/2014/main" id="{B924BEB3-09BB-4DF3-AF04-8094EBAD84D1}"/>
              </a:ext>
            </a:extLst>
          </p:cNvPr>
          <p:cNvSpPr>
            <a:spLocks noGrp="1"/>
          </p:cNvSpPr>
          <p:nvPr>
            <p:ph type="title"/>
          </p:nvPr>
        </p:nvSpPr>
        <p:spPr/>
        <p:txBody>
          <a:bodyPr>
            <a:normAutofit/>
          </a:bodyPr>
          <a:lstStyle/>
          <a:p>
            <a:r>
              <a:rPr lang="fr-FR" dirty="0"/>
              <a:t>CSRD</a:t>
            </a:r>
            <a:endParaRPr lang="en-US" dirty="0"/>
          </a:p>
        </p:txBody>
      </p:sp>
    </p:spTree>
    <p:extLst>
      <p:ext uri="{BB962C8B-B14F-4D97-AF65-F5344CB8AC3E}">
        <p14:creationId xmlns:p14="http://schemas.microsoft.com/office/powerpoint/2010/main" val="320432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CA3529-7BF1-6056-3491-C8305C71FF68}"/>
              </a:ext>
            </a:extLst>
          </p:cNvPr>
          <p:cNvSpPr>
            <a:spLocks noGrp="1"/>
          </p:cNvSpPr>
          <p:nvPr>
            <p:ph idx="1"/>
          </p:nvPr>
        </p:nvSpPr>
        <p:spPr/>
        <p:txBody>
          <a:bodyPr/>
          <a:lstStyle/>
          <a:p>
            <a:r>
              <a:rPr lang="en-US" dirty="0"/>
              <a:t>Regulation (EC) 1907/2006 of the Registration, Evaluation, </a:t>
            </a:r>
            <a:r>
              <a:rPr lang="en-US" dirty="0" err="1"/>
              <a:t>Authorisation</a:t>
            </a:r>
            <a:r>
              <a:rPr lang="en-US" dirty="0"/>
              <a:t> and Restriction of Chemicals</a:t>
            </a:r>
          </a:p>
          <a:p>
            <a:pPr lvl="1"/>
            <a:r>
              <a:rPr lang="en-US" dirty="0"/>
              <a:t>Objective: ensure protection for human health &amp; environment from chemicals</a:t>
            </a:r>
          </a:p>
          <a:p>
            <a:pPr lvl="1"/>
            <a:r>
              <a:rPr lang="en-US" dirty="0"/>
              <a:t>Shifts the responsibility from chemical safety from authorities to the industry</a:t>
            </a:r>
          </a:p>
          <a:p>
            <a:pPr lvl="1"/>
            <a:r>
              <a:rPr lang="en-US" dirty="0"/>
              <a:t>Electronic manufacturers must register chemicals they produce/import/use.</a:t>
            </a:r>
          </a:p>
          <a:p>
            <a:pPr lvl="1"/>
            <a:r>
              <a:rPr lang="fr-FR" dirty="0" err="1"/>
              <a:t>Ensure</a:t>
            </a:r>
            <a:r>
              <a:rPr lang="fr-FR" dirty="0"/>
              <a:t> </a:t>
            </a:r>
            <a:r>
              <a:rPr lang="fr-FR" dirty="0" err="1"/>
              <a:t>chemicals</a:t>
            </a:r>
            <a:r>
              <a:rPr lang="fr-FR" dirty="0"/>
              <a:t> are </a:t>
            </a:r>
            <a:r>
              <a:rPr lang="fr-FR" dirty="0" err="1"/>
              <a:t>used</a:t>
            </a:r>
            <a:r>
              <a:rPr lang="fr-FR" dirty="0"/>
              <a:t> </a:t>
            </a:r>
            <a:r>
              <a:rPr lang="fr-FR" dirty="0" err="1"/>
              <a:t>safely</a:t>
            </a:r>
            <a:r>
              <a:rPr lang="fr-FR" dirty="0"/>
              <a:t> and </a:t>
            </a:r>
            <a:r>
              <a:rPr lang="fr-FR" dirty="0" err="1"/>
              <a:t>identify</a:t>
            </a:r>
            <a:r>
              <a:rPr lang="fr-FR" dirty="0"/>
              <a:t> substances </a:t>
            </a:r>
            <a:r>
              <a:rPr lang="fr-FR" dirty="0" err="1"/>
              <a:t>that</a:t>
            </a:r>
            <a:r>
              <a:rPr lang="fr-FR" dirty="0"/>
              <a:t> </a:t>
            </a:r>
            <a:r>
              <a:rPr lang="fr-FR" dirty="0" err="1"/>
              <a:t>may</a:t>
            </a:r>
            <a:r>
              <a:rPr lang="fr-FR" dirty="0"/>
              <a:t> </a:t>
            </a:r>
            <a:r>
              <a:rPr lang="fr-FR" dirty="0" err="1"/>
              <a:t>require</a:t>
            </a:r>
            <a:r>
              <a:rPr lang="fr-FR" dirty="0"/>
              <a:t> </a:t>
            </a:r>
            <a:r>
              <a:rPr lang="fr-FR" dirty="0" err="1"/>
              <a:t>further</a:t>
            </a:r>
            <a:r>
              <a:rPr lang="fr-FR" dirty="0"/>
              <a:t> </a:t>
            </a:r>
            <a:r>
              <a:rPr lang="fr-FR" dirty="0" err="1"/>
              <a:t>scrutiny</a:t>
            </a:r>
            <a:endParaRPr lang="fr-FR" dirty="0"/>
          </a:p>
          <a:p>
            <a:pPr lvl="1"/>
            <a:r>
              <a:rPr lang="fr-FR" dirty="0"/>
              <a:t>Substances of </a:t>
            </a:r>
            <a:r>
              <a:rPr lang="fr-FR" dirty="0" err="1"/>
              <a:t>very</a:t>
            </a:r>
            <a:r>
              <a:rPr lang="fr-FR" dirty="0"/>
              <a:t> high </a:t>
            </a:r>
            <a:r>
              <a:rPr lang="fr-FR" dirty="0" err="1"/>
              <a:t>concern</a:t>
            </a:r>
            <a:r>
              <a:rPr lang="fr-FR" dirty="0"/>
              <a:t> (</a:t>
            </a:r>
            <a:r>
              <a:rPr lang="fr-FR" dirty="0" err="1"/>
              <a:t>carcinogenic</a:t>
            </a:r>
            <a:r>
              <a:rPr lang="fr-FR" dirty="0"/>
              <a:t>, </a:t>
            </a:r>
            <a:r>
              <a:rPr lang="fr-FR" dirty="0" err="1"/>
              <a:t>toxic</a:t>
            </a:r>
            <a:r>
              <a:rPr lang="fr-FR" dirty="0"/>
              <a:t>) </a:t>
            </a:r>
            <a:r>
              <a:rPr lang="fr-FR" dirty="0" err="1"/>
              <a:t>require</a:t>
            </a:r>
            <a:r>
              <a:rPr lang="fr-FR" dirty="0"/>
              <a:t> autorisation</a:t>
            </a:r>
          </a:p>
          <a:p>
            <a:pPr lvl="1"/>
            <a:r>
              <a:rPr lang="fr-FR" dirty="0" err="1"/>
              <a:t>Some</a:t>
            </a:r>
            <a:r>
              <a:rPr lang="fr-FR" dirty="0"/>
              <a:t> substances </a:t>
            </a:r>
            <a:r>
              <a:rPr lang="fr-FR" dirty="0" err="1"/>
              <a:t>may</a:t>
            </a:r>
            <a:r>
              <a:rPr lang="fr-FR" dirty="0"/>
              <a:t> </a:t>
            </a:r>
            <a:r>
              <a:rPr lang="fr-FR" dirty="0" err="1"/>
              <a:t>be</a:t>
            </a:r>
            <a:r>
              <a:rPr lang="fr-FR" dirty="0"/>
              <a:t> </a:t>
            </a:r>
            <a:r>
              <a:rPr lang="fr-FR" dirty="0" err="1"/>
              <a:t>restricted</a:t>
            </a:r>
            <a:endParaRPr lang="fr-FR" dirty="0"/>
          </a:p>
        </p:txBody>
      </p:sp>
      <p:sp>
        <p:nvSpPr>
          <p:cNvPr id="3" name="Title 2">
            <a:extLst>
              <a:ext uri="{FF2B5EF4-FFF2-40B4-BE49-F238E27FC236}">
                <a16:creationId xmlns:a16="http://schemas.microsoft.com/office/drawing/2014/main" id="{BC29E13E-DF0F-D640-B4A8-691B8C30612A}"/>
              </a:ext>
            </a:extLst>
          </p:cNvPr>
          <p:cNvSpPr>
            <a:spLocks noGrp="1"/>
          </p:cNvSpPr>
          <p:nvPr>
            <p:ph type="title"/>
          </p:nvPr>
        </p:nvSpPr>
        <p:spPr/>
        <p:txBody>
          <a:bodyPr/>
          <a:lstStyle/>
          <a:p>
            <a:r>
              <a:rPr lang="en-US" dirty="0"/>
              <a:t>REACH</a:t>
            </a:r>
            <a:endParaRPr lang="fr-FR" dirty="0"/>
          </a:p>
        </p:txBody>
      </p:sp>
      <p:sp>
        <p:nvSpPr>
          <p:cNvPr id="6" name="ZoneTexte 7">
            <a:extLst>
              <a:ext uri="{FF2B5EF4-FFF2-40B4-BE49-F238E27FC236}">
                <a16:creationId xmlns:a16="http://schemas.microsoft.com/office/drawing/2014/main" id="{3D49E84F-AE2A-E020-0C38-112F25276C06}"/>
              </a:ext>
            </a:extLst>
          </p:cNvPr>
          <p:cNvSpPr txBox="1"/>
          <p:nvPr/>
        </p:nvSpPr>
        <p:spPr>
          <a:xfrm>
            <a:off x="4086225" y="5807631"/>
            <a:ext cx="2480166" cy="369332"/>
          </a:xfrm>
          <a:prstGeom prst="rect">
            <a:avLst/>
          </a:prstGeom>
          <a:noFill/>
        </p:spPr>
        <p:txBody>
          <a:bodyPr wrap="none" rtlCol="0">
            <a:spAutoFit/>
          </a:bodyPr>
          <a:lstStyle/>
          <a:p>
            <a:r>
              <a:rPr lang="fr-FR" dirty="0">
                <a:solidFill>
                  <a:schemeClr val="bg1">
                    <a:lumMod val="75000"/>
                  </a:schemeClr>
                </a:solidFill>
              </a:rPr>
              <a:t>https://echa.europa.eu</a:t>
            </a:r>
            <a:endParaRPr lang="en-US" dirty="0">
              <a:solidFill>
                <a:schemeClr val="bg1">
                  <a:lumMod val="75000"/>
                </a:schemeClr>
              </a:solidFill>
            </a:endParaRPr>
          </a:p>
        </p:txBody>
      </p:sp>
    </p:spTree>
    <p:extLst>
      <p:ext uri="{BB962C8B-B14F-4D97-AF65-F5344CB8AC3E}">
        <p14:creationId xmlns:p14="http://schemas.microsoft.com/office/powerpoint/2010/main" val="716488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CC14-87AA-3A99-D560-F2FCC7908897}"/>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7C34921-8D91-A621-900C-87389A217C9E}"/>
              </a:ext>
            </a:extLst>
          </p:cNvPr>
          <p:cNvSpPr>
            <a:spLocks noGrp="1"/>
          </p:cNvSpPr>
          <p:nvPr>
            <p:ph idx="1"/>
          </p:nvPr>
        </p:nvSpPr>
        <p:spPr/>
        <p:txBody>
          <a:bodyPr/>
          <a:lstStyle/>
          <a:p>
            <a:endParaRPr lang="en-US" dirty="0"/>
          </a:p>
          <a:p>
            <a:r>
              <a:rPr lang="en-US" dirty="0"/>
              <a:t>WEEE Directive 2012/19/EU</a:t>
            </a:r>
          </a:p>
          <a:p>
            <a:pPr lvl="1"/>
            <a:r>
              <a:rPr lang="en-US" dirty="0"/>
              <a:t>Goal: protect the environment and human health by reducing WEEE sent to landfill</a:t>
            </a:r>
          </a:p>
          <a:p>
            <a:pPr lvl="1"/>
            <a:r>
              <a:rPr lang="en-US" i="1" dirty="0"/>
              <a:t>Producer</a:t>
            </a:r>
            <a:r>
              <a:rPr lang="en-US" dirty="0"/>
              <a:t> are responsible for financing collection, treatment, recycling &amp; disposal.</a:t>
            </a:r>
            <a:endParaRPr lang="en-US" i="1" dirty="0"/>
          </a:p>
          <a:p>
            <a:pPr lvl="1"/>
            <a:r>
              <a:rPr lang="en-US" dirty="0"/>
              <a:t>Collection: achieve &gt;65% of average weight</a:t>
            </a:r>
          </a:p>
          <a:p>
            <a:pPr lvl="1"/>
            <a:r>
              <a:rPr lang="en-US" dirty="0"/>
              <a:t>Recovery: increase to 75-86% of collected WEEE</a:t>
            </a:r>
          </a:p>
          <a:p>
            <a:pPr lvl="1"/>
            <a:r>
              <a:rPr lang="en-US" dirty="0"/>
              <a:t>Control of transboundary movements</a:t>
            </a:r>
          </a:p>
          <a:p>
            <a:pPr lvl="1"/>
            <a:r>
              <a:rPr lang="en-US" dirty="0"/>
              <a:t>Treatment: minimum requirements for removal of substances and components</a:t>
            </a:r>
          </a:p>
        </p:txBody>
      </p:sp>
      <p:sp>
        <p:nvSpPr>
          <p:cNvPr id="4" name="Espace réservé du numéro de diapositive 3">
            <a:extLst>
              <a:ext uri="{FF2B5EF4-FFF2-40B4-BE49-F238E27FC236}">
                <a16:creationId xmlns:a16="http://schemas.microsoft.com/office/drawing/2014/main" id="{ABD7542D-F97D-91F8-41E2-4B468CF699FF}"/>
              </a:ext>
            </a:extLst>
          </p:cNvPr>
          <p:cNvSpPr>
            <a:spLocks noGrp="1"/>
          </p:cNvSpPr>
          <p:nvPr>
            <p:ph type="sldNum" sz="quarter" idx="12"/>
          </p:nvPr>
        </p:nvSpPr>
        <p:spPr/>
        <p:txBody>
          <a:bodyPr/>
          <a:lstStyle/>
          <a:p>
            <a:fld id="{27C6CCC6-2BE5-4E42-96A4-D1E8E81A3D8E}" type="slidenum">
              <a:rPr lang="fr-FR" smtClean="0"/>
              <a:t>37</a:t>
            </a:fld>
            <a:endParaRPr lang="fr-FR"/>
          </a:p>
        </p:txBody>
      </p:sp>
      <p:sp>
        <p:nvSpPr>
          <p:cNvPr id="5" name="Titre 4">
            <a:extLst>
              <a:ext uri="{FF2B5EF4-FFF2-40B4-BE49-F238E27FC236}">
                <a16:creationId xmlns:a16="http://schemas.microsoft.com/office/drawing/2014/main" id="{513F8AE4-6B48-E2CE-72B4-1998143F056E}"/>
              </a:ext>
            </a:extLst>
          </p:cNvPr>
          <p:cNvSpPr>
            <a:spLocks noGrp="1"/>
          </p:cNvSpPr>
          <p:nvPr>
            <p:ph type="title"/>
          </p:nvPr>
        </p:nvSpPr>
        <p:spPr/>
        <p:txBody>
          <a:bodyPr>
            <a:normAutofit/>
          </a:bodyPr>
          <a:lstStyle/>
          <a:p>
            <a:r>
              <a:rPr lang="fr-FR" dirty="0"/>
              <a:t>WEEE directive</a:t>
            </a:r>
            <a:endParaRPr lang="en-US" dirty="0"/>
          </a:p>
        </p:txBody>
      </p:sp>
    </p:spTree>
    <p:extLst>
      <p:ext uri="{BB962C8B-B14F-4D97-AF65-F5344CB8AC3E}">
        <p14:creationId xmlns:p14="http://schemas.microsoft.com/office/powerpoint/2010/main" val="25976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0EF4-F329-F9AA-3D2C-35C86FEE2CC5}"/>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CA8A2D5-F732-9844-4EB8-04B1C7D29917}"/>
              </a:ext>
            </a:extLst>
          </p:cNvPr>
          <p:cNvSpPr>
            <a:spLocks noGrp="1"/>
          </p:cNvSpPr>
          <p:nvPr>
            <p:ph idx="1"/>
          </p:nvPr>
        </p:nvSpPr>
        <p:spPr/>
        <p:txBody>
          <a:bodyPr>
            <a:normAutofit/>
          </a:bodyPr>
          <a:lstStyle/>
          <a:p>
            <a:endParaRPr lang="en-US" dirty="0"/>
          </a:p>
          <a:p>
            <a:r>
              <a:rPr lang="en-US" dirty="0" err="1"/>
              <a:t>Ecodesign</a:t>
            </a:r>
            <a:r>
              <a:rPr lang="en-US" dirty="0"/>
              <a:t> Directive 2009/125/EC</a:t>
            </a:r>
          </a:p>
          <a:p>
            <a:pPr lvl="1"/>
            <a:r>
              <a:rPr lang="en-US" dirty="0"/>
              <a:t>Framework for setting mandatory </a:t>
            </a:r>
            <a:r>
              <a:rPr lang="en-US" dirty="0" err="1"/>
              <a:t>ecodesign</a:t>
            </a:r>
            <a:r>
              <a:rPr lang="en-US" dirty="0"/>
              <a:t> requirements for energy-related products</a:t>
            </a:r>
          </a:p>
          <a:p>
            <a:pPr lvl="1"/>
            <a:r>
              <a:rPr lang="en-US" dirty="0"/>
              <a:t>Goal: improve environmental performance throughout their entire life cycle</a:t>
            </a:r>
          </a:p>
          <a:p>
            <a:r>
              <a:rPr lang="en-US" dirty="0"/>
              <a:t>Replaced by Regulation (EU) 2024/1781 - </a:t>
            </a:r>
            <a:r>
              <a:rPr lang="en-US" dirty="0" err="1"/>
              <a:t>Ecodesign</a:t>
            </a:r>
            <a:r>
              <a:rPr lang="en-US" dirty="0"/>
              <a:t> for Sustainable Products Regulation (ESPR)</a:t>
            </a:r>
          </a:p>
          <a:p>
            <a:pPr lvl="1"/>
            <a:r>
              <a:rPr lang="en-US" dirty="0"/>
              <a:t>Framework to improve circularity, energy performance &amp; sustainability of products</a:t>
            </a:r>
          </a:p>
          <a:p>
            <a:pPr lvl="1"/>
            <a:r>
              <a:rPr lang="en-US" dirty="0"/>
              <a:t>No limited to energy-related products: textile, furniture, </a:t>
            </a:r>
            <a:r>
              <a:rPr lang="en-US" dirty="0" err="1"/>
              <a:t>tyres</a:t>
            </a:r>
            <a:r>
              <a:rPr lang="en-US" dirty="0"/>
              <a:t>, paint, electronics, etc.</a:t>
            </a:r>
          </a:p>
          <a:p>
            <a:pPr lvl="1"/>
            <a:r>
              <a:rPr lang="en-US" dirty="0"/>
              <a:t>Alignment with European Green Deal</a:t>
            </a:r>
          </a:p>
          <a:p>
            <a:pPr lvl="1"/>
            <a:r>
              <a:rPr lang="en-US" dirty="0"/>
              <a:t>Introduce Digital Product Passport (DPP)</a:t>
            </a:r>
          </a:p>
          <a:p>
            <a:pPr lvl="1"/>
            <a:r>
              <a:rPr lang="en-US" dirty="0"/>
              <a:t>Producers bear the </a:t>
            </a:r>
            <a:r>
              <a:rPr lang="en-US" i="1" dirty="0"/>
              <a:t>full</a:t>
            </a:r>
            <a:r>
              <a:rPr lang="en-US" dirty="0"/>
              <a:t> cost of waste management</a:t>
            </a:r>
          </a:p>
        </p:txBody>
      </p:sp>
      <p:sp>
        <p:nvSpPr>
          <p:cNvPr id="4" name="Espace réservé du numéro de diapositive 3">
            <a:extLst>
              <a:ext uri="{FF2B5EF4-FFF2-40B4-BE49-F238E27FC236}">
                <a16:creationId xmlns:a16="http://schemas.microsoft.com/office/drawing/2014/main" id="{0E75ACF8-4838-0B02-77CC-95F9E6E91818}"/>
              </a:ext>
            </a:extLst>
          </p:cNvPr>
          <p:cNvSpPr>
            <a:spLocks noGrp="1"/>
          </p:cNvSpPr>
          <p:nvPr>
            <p:ph type="sldNum" sz="quarter" idx="12"/>
          </p:nvPr>
        </p:nvSpPr>
        <p:spPr/>
        <p:txBody>
          <a:bodyPr/>
          <a:lstStyle/>
          <a:p>
            <a:fld id="{27C6CCC6-2BE5-4E42-96A4-D1E8E81A3D8E}" type="slidenum">
              <a:rPr lang="fr-FR" smtClean="0"/>
              <a:t>38</a:t>
            </a:fld>
            <a:endParaRPr lang="fr-FR"/>
          </a:p>
        </p:txBody>
      </p:sp>
      <p:sp>
        <p:nvSpPr>
          <p:cNvPr id="5" name="Titre 4">
            <a:extLst>
              <a:ext uri="{FF2B5EF4-FFF2-40B4-BE49-F238E27FC236}">
                <a16:creationId xmlns:a16="http://schemas.microsoft.com/office/drawing/2014/main" id="{DE0A3D22-51A9-7CE0-BFB9-4C0B4ABD4FFC}"/>
              </a:ext>
            </a:extLst>
          </p:cNvPr>
          <p:cNvSpPr>
            <a:spLocks noGrp="1"/>
          </p:cNvSpPr>
          <p:nvPr>
            <p:ph type="title"/>
          </p:nvPr>
        </p:nvSpPr>
        <p:spPr/>
        <p:txBody>
          <a:bodyPr>
            <a:normAutofit/>
          </a:bodyPr>
          <a:lstStyle/>
          <a:p>
            <a:r>
              <a:rPr lang="fr-FR" dirty="0"/>
              <a:t>Ecodesign directive</a:t>
            </a:r>
            <a:endParaRPr lang="en-US" dirty="0"/>
          </a:p>
        </p:txBody>
      </p:sp>
    </p:spTree>
    <p:extLst>
      <p:ext uri="{BB962C8B-B14F-4D97-AF65-F5344CB8AC3E}">
        <p14:creationId xmlns:p14="http://schemas.microsoft.com/office/powerpoint/2010/main" val="427699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3D1F-4F33-3782-4FB6-A3AD22A620B0}"/>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8BE073AF-A9AE-6759-A491-28FCDEB16503}"/>
              </a:ext>
            </a:extLst>
          </p:cNvPr>
          <p:cNvSpPr>
            <a:spLocks noGrp="1"/>
          </p:cNvSpPr>
          <p:nvPr>
            <p:ph idx="1"/>
          </p:nvPr>
        </p:nvSpPr>
        <p:spPr/>
        <p:txBody>
          <a:bodyPr/>
          <a:lstStyle/>
          <a:p>
            <a:r>
              <a:rPr lang="en-US" dirty="0"/>
              <a:t>Digital Product Passport (DPP)</a:t>
            </a:r>
          </a:p>
          <a:p>
            <a:pPr lvl="1"/>
            <a:r>
              <a:rPr lang="en-US" dirty="0"/>
              <a:t>Digital record providing structured information about a product &amp; its entire value chain</a:t>
            </a:r>
          </a:p>
          <a:p>
            <a:pPr lvl="1"/>
            <a:r>
              <a:rPr lang="en-US" dirty="0"/>
              <a:t>From material extraction to end-of-life management</a:t>
            </a:r>
          </a:p>
          <a:p>
            <a:pPr lvl="1"/>
            <a:r>
              <a:rPr lang="en-US" dirty="0"/>
              <a:t>Increase transparency, sustainability and circularity by making data accessible</a:t>
            </a:r>
          </a:p>
          <a:p>
            <a:pPr lvl="1"/>
            <a:r>
              <a:rPr lang="en-US" dirty="0"/>
              <a:t>Include information on composition, environmental impact, how to repair, recycle, dispose</a:t>
            </a:r>
          </a:p>
          <a:p>
            <a:endParaRPr lang="en-US" dirty="0"/>
          </a:p>
        </p:txBody>
      </p:sp>
      <p:sp>
        <p:nvSpPr>
          <p:cNvPr id="4" name="Espace réservé du numéro de diapositive 3">
            <a:extLst>
              <a:ext uri="{FF2B5EF4-FFF2-40B4-BE49-F238E27FC236}">
                <a16:creationId xmlns:a16="http://schemas.microsoft.com/office/drawing/2014/main" id="{36EC6525-BBC2-BD51-5A4E-2265BED3DA30}"/>
              </a:ext>
            </a:extLst>
          </p:cNvPr>
          <p:cNvSpPr>
            <a:spLocks noGrp="1"/>
          </p:cNvSpPr>
          <p:nvPr>
            <p:ph type="sldNum" sz="quarter" idx="12"/>
          </p:nvPr>
        </p:nvSpPr>
        <p:spPr/>
        <p:txBody>
          <a:bodyPr/>
          <a:lstStyle/>
          <a:p>
            <a:fld id="{27C6CCC6-2BE5-4E42-96A4-D1E8E81A3D8E}" type="slidenum">
              <a:rPr lang="fr-FR" smtClean="0"/>
              <a:t>39</a:t>
            </a:fld>
            <a:endParaRPr lang="fr-FR"/>
          </a:p>
        </p:txBody>
      </p:sp>
      <p:sp>
        <p:nvSpPr>
          <p:cNvPr id="5" name="Titre 4">
            <a:extLst>
              <a:ext uri="{FF2B5EF4-FFF2-40B4-BE49-F238E27FC236}">
                <a16:creationId xmlns:a16="http://schemas.microsoft.com/office/drawing/2014/main" id="{4072AAB4-03FF-E4C2-87D2-C454B859B28F}"/>
              </a:ext>
            </a:extLst>
          </p:cNvPr>
          <p:cNvSpPr>
            <a:spLocks noGrp="1"/>
          </p:cNvSpPr>
          <p:nvPr>
            <p:ph type="title"/>
          </p:nvPr>
        </p:nvSpPr>
        <p:spPr/>
        <p:txBody>
          <a:bodyPr>
            <a:normAutofit/>
          </a:bodyPr>
          <a:lstStyle/>
          <a:p>
            <a:r>
              <a:rPr lang="en-US" dirty="0"/>
              <a:t>Digital Product Passport (DPP)</a:t>
            </a:r>
          </a:p>
        </p:txBody>
      </p:sp>
    </p:spTree>
    <p:extLst>
      <p:ext uri="{BB962C8B-B14F-4D97-AF65-F5344CB8AC3E}">
        <p14:creationId xmlns:p14="http://schemas.microsoft.com/office/powerpoint/2010/main" val="15544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DA47B178-385A-4BFF-98C5-F7119AD7688A}"/>
              </a:ext>
            </a:extLst>
          </p:cNvPr>
          <p:cNvSpPr>
            <a:spLocks noGrp="1"/>
          </p:cNvSpPr>
          <p:nvPr>
            <p:ph idx="1"/>
          </p:nvPr>
        </p:nvSpPr>
        <p:spPr>
          <a:xfrm>
            <a:off x="646043" y="1825625"/>
            <a:ext cx="5929569" cy="4351338"/>
          </a:xfrm>
        </p:spPr>
        <p:txBody>
          <a:bodyPr>
            <a:normAutofit/>
          </a:bodyPr>
          <a:lstStyle/>
          <a:p>
            <a:r>
              <a:rPr lang="en-US" dirty="0"/>
              <a:t>Sustainable electronics is electronics that</a:t>
            </a:r>
          </a:p>
          <a:p>
            <a:pPr lvl="1"/>
            <a:r>
              <a:rPr lang="en-US" dirty="0"/>
              <a:t>meets the needs of present generations without compromising the ability of future generations to meet their own needs.</a:t>
            </a:r>
          </a:p>
          <a:p>
            <a:pPr lvl="1"/>
            <a:r>
              <a:rPr lang="en-US" dirty="0"/>
              <a:t>Brundtland report – “Our Common Future”, the United Nations, 1987</a:t>
            </a:r>
          </a:p>
          <a:p>
            <a:r>
              <a:rPr lang="en-US" dirty="0"/>
              <a:t>3 </a:t>
            </a:r>
            <a:r>
              <a:rPr lang="en-US" dirty="0" err="1"/>
              <a:t>pilars</a:t>
            </a:r>
            <a:endParaRPr lang="en-US" dirty="0"/>
          </a:p>
          <a:p>
            <a:pPr lvl="1"/>
            <a:r>
              <a:rPr lang="en-US" b="1" dirty="0"/>
              <a:t>Environmental</a:t>
            </a:r>
          </a:p>
          <a:p>
            <a:pPr lvl="1"/>
            <a:r>
              <a:rPr lang="en-US" b="1" dirty="0"/>
              <a:t>Social</a:t>
            </a:r>
          </a:p>
          <a:p>
            <a:pPr lvl="1"/>
            <a:r>
              <a:rPr lang="en-US" b="1" dirty="0"/>
              <a:t>Economic</a:t>
            </a:r>
          </a:p>
          <a:p>
            <a:endParaRPr lang="en-US" dirty="0"/>
          </a:p>
        </p:txBody>
      </p:sp>
      <p:sp>
        <p:nvSpPr>
          <p:cNvPr id="4" name="Espace réservé du numéro de diapositive 3">
            <a:extLst>
              <a:ext uri="{FF2B5EF4-FFF2-40B4-BE49-F238E27FC236}">
                <a16:creationId xmlns:a16="http://schemas.microsoft.com/office/drawing/2014/main" id="{4C6F4270-0B57-49B2-8300-63BE9E291B3A}"/>
              </a:ext>
            </a:extLst>
          </p:cNvPr>
          <p:cNvSpPr>
            <a:spLocks noGrp="1"/>
          </p:cNvSpPr>
          <p:nvPr>
            <p:ph type="sldNum" sz="quarter" idx="12"/>
          </p:nvPr>
        </p:nvSpPr>
        <p:spPr/>
        <p:txBody>
          <a:bodyPr/>
          <a:lstStyle/>
          <a:p>
            <a:fld id="{27C6CCC6-2BE5-4E42-96A4-D1E8E81A3D8E}" type="slidenum">
              <a:rPr lang="fr-FR" smtClean="0"/>
              <a:t>4</a:t>
            </a:fld>
            <a:endParaRPr lang="fr-FR"/>
          </a:p>
        </p:txBody>
      </p:sp>
      <p:sp>
        <p:nvSpPr>
          <p:cNvPr id="5" name="Titre 4">
            <a:extLst>
              <a:ext uri="{FF2B5EF4-FFF2-40B4-BE49-F238E27FC236}">
                <a16:creationId xmlns:a16="http://schemas.microsoft.com/office/drawing/2014/main" id="{F155692F-AEE0-4BF3-B009-314143D38E45}"/>
              </a:ext>
            </a:extLst>
          </p:cNvPr>
          <p:cNvSpPr>
            <a:spLocks noGrp="1"/>
          </p:cNvSpPr>
          <p:nvPr>
            <p:ph type="title"/>
          </p:nvPr>
        </p:nvSpPr>
        <p:spPr/>
        <p:txBody>
          <a:bodyPr>
            <a:normAutofit/>
          </a:bodyPr>
          <a:lstStyle/>
          <a:p>
            <a:r>
              <a:rPr lang="fr-FR" dirty="0" err="1"/>
              <a:t>What</a:t>
            </a:r>
            <a:r>
              <a:rPr lang="fr-FR" dirty="0"/>
              <a:t> </a:t>
            </a:r>
            <a:r>
              <a:rPr lang="fr-FR" dirty="0" err="1"/>
              <a:t>is</a:t>
            </a:r>
            <a:r>
              <a:rPr lang="fr-FR" dirty="0"/>
              <a:t> </a:t>
            </a:r>
            <a:r>
              <a:rPr lang="fr-FR" dirty="0" err="1"/>
              <a:t>sustainable</a:t>
            </a:r>
            <a:r>
              <a:rPr lang="fr-FR" dirty="0"/>
              <a:t> </a:t>
            </a:r>
            <a:r>
              <a:rPr lang="fr-FR" dirty="0" err="1"/>
              <a:t>electronics</a:t>
            </a:r>
            <a:r>
              <a:rPr lang="fr-FR" dirty="0"/>
              <a:t>? </a:t>
            </a:r>
            <a:endParaRPr lang="en-US" dirty="0"/>
          </a:p>
        </p:txBody>
      </p:sp>
      <p:pic>
        <p:nvPicPr>
          <p:cNvPr id="7" name="Image 6">
            <a:extLst>
              <a:ext uri="{FF2B5EF4-FFF2-40B4-BE49-F238E27FC236}">
                <a16:creationId xmlns:a16="http://schemas.microsoft.com/office/drawing/2014/main" id="{CEBA66E2-55C9-4D5D-B011-E5AD98376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67" y="1106170"/>
            <a:ext cx="6671733" cy="5055923"/>
          </a:xfrm>
          <a:prstGeom prst="rect">
            <a:avLst/>
          </a:prstGeom>
        </p:spPr>
      </p:pic>
      <p:sp>
        <p:nvSpPr>
          <p:cNvPr id="8" name="ZoneTexte 7">
            <a:extLst>
              <a:ext uri="{FF2B5EF4-FFF2-40B4-BE49-F238E27FC236}">
                <a16:creationId xmlns:a16="http://schemas.microsoft.com/office/drawing/2014/main" id="{4FD74D7A-3888-4121-96F6-515D34D2959B}"/>
              </a:ext>
            </a:extLst>
          </p:cNvPr>
          <p:cNvSpPr txBox="1"/>
          <p:nvPr/>
        </p:nvSpPr>
        <p:spPr>
          <a:xfrm>
            <a:off x="9906001" y="6054665"/>
            <a:ext cx="1884106" cy="369332"/>
          </a:xfrm>
          <a:prstGeom prst="rect">
            <a:avLst/>
          </a:prstGeom>
          <a:noFill/>
        </p:spPr>
        <p:txBody>
          <a:bodyPr wrap="none" rtlCol="0">
            <a:spAutoFit/>
          </a:bodyPr>
          <a:lstStyle/>
          <a:p>
            <a:r>
              <a:rPr lang="fr-FR" dirty="0" err="1"/>
              <a:t>Maslow’s</a:t>
            </a:r>
            <a:r>
              <a:rPr lang="fr-FR" dirty="0"/>
              <a:t> </a:t>
            </a:r>
            <a:r>
              <a:rPr lang="fr-FR" dirty="0" err="1"/>
              <a:t>pyramid</a:t>
            </a:r>
            <a:endParaRPr lang="en-US" dirty="0"/>
          </a:p>
        </p:txBody>
      </p:sp>
    </p:spTree>
    <p:extLst>
      <p:ext uri="{BB962C8B-B14F-4D97-AF65-F5344CB8AC3E}">
        <p14:creationId xmlns:p14="http://schemas.microsoft.com/office/powerpoint/2010/main" val="209279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9A0BD-A3E1-28DC-CD4B-EB13D1EDFC3E}"/>
              </a:ext>
            </a:extLst>
          </p:cNvPr>
          <p:cNvSpPr>
            <a:spLocks noGrp="1"/>
          </p:cNvSpPr>
          <p:nvPr>
            <p:ph type="title"/>
          </p:nvPr>
        </p:nvSpPr>
        <p:spPr/>
        <p:txBody>
          <a:bodyPr/>
          <a:lstStyle/>
          <a:p>
            <a:r>
              <a:rPr lang="fr-FR" dirty="0" err="1"/>
              <a:t>Regulation</a:t>
            </a:r>
            <a:r>
              <a:rPr lang="fr-FR" dirty="0"/>
              <a:t> (EU) 2023/1670</a:t>
            </a:r>
          </a:p>
        </p:txBody>
      </p:sp>
      <p:sp>
        <p:nvSpPr>
          <p:cNvPr id="2" name="Content Placeholder 1">
            <a:extLst>
              <a:ext uri="{FF2B5EF4-FFF2-40B4-BE49-F238E27FC236}">
                <a16:creationId xmlns:a16="http://schemas.microsoft.com/office/drawing/2014/main" id="{6811CEB9-2C2D-A673-BD26-928D9860E394}"/>
              </a:ext>
            </a:extLst>
          </p:cNvPr>
          <p:cNvSpPr>
            <a:spLocks noGrp="1"/>
          </p:cNvSpPr>
          <p:nvPr>
            <p:ph idx="1"/>
          </p:nvPr>
        </p:nvSpPr>
        <p:spPr>
          <a:xfrm>
            <a:off x="579368" y="1778000"/>
            <a:ext cx="9250431" cy="4351338"/>
          </a:xfrm>
        </p:spPr>
        <p:txBody>
          <a:bodyPr/>
          <a:lstStyle/>
          <a:p>
            <a:r>
              <a:rPr lang="en-US" dirty="0"/>
              <a:t>Regulation (EU) 2023/1670</a:t>
            </a:r>
          </a:p>
          <a:p>
            <a:pPr lvl="1"/>
            <a:r>
              <a:rPr lang="en-US" dirty="0"/>
              <a:t>Applies from 20 </a:t>
            </a:r>
            <a:r>
              <a:rPr lang="en-US" dirty="0" err="1"/>
              <a:t>juin</a:t>
            </a:r>
            <a:r>
              <a:rPr lang="en-US" dirty="0"/>
              <a:t> 2025!</a:t>
            </a:r>
          </a:p>
          <a:p>
            <a:pPr lvl="1"/>
            <a:r>
              <a:rPr lang="en-US" dirty="0"/>
              <a:t>Mandatory </a:t>
            </a:r>
            <a:r>
              <a:rPr lang="en-US" dirty="0" err="1"/>
              <a:t>ecodesign</a:t>
            </a:r>
            <a:r>
              <a:rPr lang="en-US" dirty="0"/>
              <a:t> requirements for smartphones (and dumb phones) &amp; tablets</a:t>
            </a:r>
          </a:p>
          <a:p>
            <a:pPr lvl="1"/>
            <a:r>
              <a:rPr lang="en-US" dirty="0"/>
              <a:t>Pursuant to </a:t>
            </a:r>
            <a:r>
              <a:rPr lang="en-US" dirty="0" err="1"/>
              <a:t>Ecodesign</a:t>
            </a:r>
            <a:r>
              <a:rPr lang="en-US" dirty="0"/>
              <a:t> Directive 2009/125/EC</a:t>
            </a:r>
          </a:p>
          <a:p>
            <a:pPr lvl="1"/>
            <a:r>
              <a:rPr lang="en-US" dirty="0"/>
              <a:t>Software update for at least 5 years after end of sale</a:t>
            </a:r>
          </a:p>
          <a:p>
            <a:pPr lvl="1"/>
            <a:r>
              <a:rPr lang="en-US" dirty="0"/>
              <a:t>Battery: 800 cycles before reaching 80% of initial capacity</a:t>
            </a:r>
          </a:p>
          <a:p>
            <a:pPr lvl="1"/>
            <a:r>
              <a:rPr lang="en-US" dirty="0"/>
              <a:t>Spare parts available 7 years after end of sales</a:t>
            </a:r>
          </a:p>
          <a:p>
            <a:pPr lvl="1"/>
            <a:r>
              <a:rPr lang="en-US" dirty="0"/>
              <a:t>Increase </a:t>
            </a:r>
            <a:r>
              <a:rPr lang="en-US" dirty="0" err="1"/>
              <a:t>resistanc</a:t>
            </a:r>
            <a:r>
              <a:rPr lang="fr-FR" dirty="0"/>
              <a:t>e, no performance manipulation, etc.</a:t>
            </a:r>
          </a:p>
          <a:p>
            <a:pPr lvl="1"/>
            <a:r>
              <a:rPr lang="fr-FR" dirty="0" err="1"/>
              <a:t>Simplify</a:t>
            </a:r>
            <a:r>
              <a:rPr lang="fr-FR" dirty="0"/>
              <a:t> </a:t>
            </a:r>
            <a:r>
              <a:rPr lang="fr-FR" dirty="0" err="1"/>
              <a:t>repair</a:t>
            </a:r>
            <a:endParaRPr lang="en-US" dirty="0"/>
          </a:p>
        </p:txBody>
      </p:sp>
    </p:spTree>
    <p:extLst>
      <p:ext uri="{BB962C8B-B14F-4D97-AF65-F5344CB8AC3E}">
        <p14:creationId xmlns:p14="http://schemas.microsoft.com/office/powerpoint/2010/main" val="716238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C7B5-8D4E-60C4-D159-FD24F9D1BF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C7F6DB-362C-16DD-9A46-7560593FEBAE}"/>
              </a:ext>
            </a:extLst>
          </p:cNvPr>
          <p:cNvSpPr>
            <a:spLocks noGrp="1"/>
          </p:cNvSpPr>
          <p:nvPr>
            <p:ph type="title"/>
          </p:nvPr>
        </p:nvSpPr>
        <p:spPr/>
        <p:txBody>
          <a:bodyPr/>
          <a:lstStyle/>
          <a:p>
            <a:r>
              <a:rPr lang="fr-FR" dirty="0" err="1"/>
              <a:t>Regulation</a:t>
            </a:r>
            <a:r>
              <a:rPr lang="fr-FR" dirty="0"/>
              <a:t> (EU) 2023/1669</a:t>
            </a:r>
          </a:p>
        </p:txBody>
      </p:sp>
      <p:sp>
        <p:nvSpPr>
          <p:cNvPr id="2" name="Content Placeholder 1">
            <a:extLst>
              <a:ext uri="{FF2B5EF4-FFF2-40B4-BE49-F238E27FC236}">
                <a16:creationId xmlns:a16="http://schemas.microsoft.com/office/drawing/2014/main" id="{0BB2F7B3-29A0-8224-9322-75B996476C4C}"/>
              </a:ext>
            </a:extLst>
          </p:cNvPr>
          <p:cNvSpPr>
            <a:spLocks noGrp="1"/>
          </p:cNvSpPr>
          <p:nvPr>
            <p:ph idx="1"/>
          </p:nvPr>
        </p:nvSpPr>
        <p:spPr>
          <a:xfrm>
            <a:off x="579368" y="1778000"/>
            <a:ext cx="9250431" cy="4351338"/>
          </a:xfrm>
        </p:spPr>
        <p:txBody>
          <a:bodyPr/>
          <a:lstStyle/>
          <a:p>
            <a:r>
              <a:rPr lang="en-US" dirty="0"/>
              <a:t>Regulation (EU) 2023/1669</a:t>
            </a:r>
          </a:p>
          <a:p>
            <a:pPr lvl="1"/>
            <a:r>
              <a:rPr lang="en-US" dirty="0"/>
              <a:t>Energy labelling of phones &amp; tablets</a:t>
            </a:r>
          </a:p>
          <a:p>
            <a:pPr lvl="1"/>
            <a:r>
              <a:rPr lang="en-US" dirty="0"/>
              <a:t>Energy efficiency is not enough!</a:t>
            </a:r>
          </a:p>
          <a:p>
            <a:pPr lvl="1"/>
            <a:r>
              <a:rPr lang="en-US" dirty="0"/>
              <a:t>+ battery endurance</a:t>
            </a:r>
          </a:p>
          <a:p>
            <a:pPr lvl="1"/>
            <a:r>
              <a:rPr lang="en-US" dirty="0"/>
              <a:t>+ repairability</a:t>
            </a:r>
          </a:p>
          <a:p>
            <a:pPr lvl="1"/>
            <a:r>
              <a:rPr lang="en-US" dirty="0"/>
              <a:t>+ drop resistance</a:t>
            </a:r>
          </a:p>
          <a:p>
            <a:pPr lvl="1"/>
            <a:r>
              <a:rPr lang="en-US" dirty="0"/>
              <a:t>+ IP rating</a:t>
            </a:r>
          </a:p>
          <a:p>
            <a:r>
              <a:rPr lang="en-US" dirty="0"/>
              <a:t>Expected savings: 20B€ by 2030</a:t>
            </a:r>
          </a:p>
          <a:p>
            <a:pPr lvl="1"/>
            <a:r>
              <a:rPr lang="en-US" dirty="0"/>
              <a:t>3%: electricity</a:t>
            </a:r>
          </a:p>
          <a:p>
            <a:pPr lvl="1"/>
            <a:r>
              <a:rPr lang="en-US" dirty="0"/>
              <a:t>97%: longer lifespan</a:t>
            </a:r>
          </a:p>
        </p:txBody>
      </p:sp>
      <p:pic>
        <p:nvPicPr>
          <p:cNvPr id="4" name="Picture 3" descr="A label with symbols and a chart&#10;&#10;AI-generated content may be incorrect.">
            <a:extLst>
              <a:ext uri="{FF2B5EF4-FFF2-40B4-BE49-F238E27FC236}">
                <a16:creationId xmlns:a16="http://schemas.microsoft.com/office/drawing/2014/main" id="{C7BFED77-EACE-320E-AE53-09B6C664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37" y="944217"/>
            <a:ext cx="3162188" cy="5324475"/>
          </a:xfrm>
          <a:prstGeom prst="rect">
            <a:avLst/>
          </a:prstGeom>
        </p:spPr>
      </p:pic>
    </p:spTree>
    <p:extLst>
      <p:ext uri="{BB962C8B-B14F-4D97-AF65-F5344CB8AC3E}">
        <p14:creationId xmlns:p14="http://schemas.microsoft.com/office/powerpoint/2010/main" val="35707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4C2F75A-F280-4408-B9CF-310840309D59}"/>
              </a:ext>
            </a:extLst>
          </p:cNvPr>
          <p:cNvSpPr>
            <a:spLocks noGrp="1"/>
          </p:cNvSpPr>
          <p:nvPr>
            <p:ph idx="1"/>
          </p:nvPr>
        </p:nvSpPr>
        <p:spPr/>
        <p:txBody>
          <a:bodyPr/>
          <a:lstStyle/>
          <a:p>
            <a:r>
              <a:rPr lang="fr-FR" dirty="0"/>
              <a:t>Ecolabels</a:t>
            </a:r>
          </a:p>
          <a:p>
            <a:endParaRPr lang="fr-FR" dirty="0"/>
          </a:p>
          <a:p>
            <a:r>
              <a:rPr lang="fr-FR" dirty="0" err="1"/>
              <a:t>EnergyStar</a:t>
            </a:r>
            <a:r>
              <a:rPr lang="fr-FR" dirty="0"/>
              <a:t> : </a:t>
            </a:r>
            <a:r>
              <a:rPr lang="fr-FR" dirty="0" err="1"/>
              <a:t>very</a:t>
            </a:r>
            <a:r>
              <a:rPr lang="fr-FR" dirty="0"/>
              <a:t> </a:t>
            </a:r>
            <a:r>
              <a:rPr lang="fr-FR" dirty="0" err="1"/>
              <a:t>strong</a:t>
            </a:r>
            <a:r>
              <a:rPr lang="fr-FR" dirty="0"/>
              <a:t> </a:t>
            </a:r>
            <a:r>
              <a:rPr lang="fr-FR" dirty="0" err="1"/>
              <a:t>energy</a:t>
            </a:r>
            <a:r>
              <a:rPr lang="fr-FR" dirty="0"/>
              <a:t> </a:t>
            </a:r>
            <a:r>
              <a:rPr lang="fr-FR" dirty="0" err="1"/>
              <a:t>constraints</a:t>
            </a:r>
            <a:r>
              <a:rPr lang="fr-FR" dirty="0"/>
              <a:t> on </a:t>
            </a:r>
            <a:r>
              <a:rPr lang="fr-FR" dirty="0" err="1"/>
              <a:t>EEEs</a:t>
            </a:r>
            <a:endParaRPr lang="fr-FR" dirty="0"/>
          </a:p>
          <a:p>
            <a:r>
              <a:rPr lang="en-US" dirty="0"/>
              <a:t>Electronic Product Environmental Assessment Tool (EPEAT)</a:t>
            </a:r>
            <a:endParaRPr lang="fr-FR" dirty="0"/>
          </a:p>
          <a:p>
            <a:pPr lvl="1"/>
            <a:r>
              <a:rPr lang="en-US" dirty="0"/>
              <a:t>reduction/elimination of hazardous substances    </a:t>
            </a:r>
          </a:p>
          <a:p>
            <a:pPr lvl="1"/>
            <a:r>
              <a:rPr lang="en-US" dirty="0"/>
              <a:t>choice of environmentally-friendly components    </a:t>
            </a:r>
          </a:p>
          <a:p>
            <a:pPr lvl="1"/>
            <a:r>
              <a:rPr lang="en-US" dirty="0"/>
              <a:t>taking into account the end-of-life of equipment right from the design stage    </a:t>
            </a:r>
          </a:p>
          <a:p>
            <a:pPr lvl="1"/>
            <a:r>
              <a:rPr lang="en-US" dirty="0"/>
              <a:t>equipment durability    </a:t>
            </a:r>
          </a:p>
          <a:p>
            <a:pPr lvl="1"/>
            <a:r>
              <a:rPr lang="en-US" dirty="0"/>
              <a:t>energy saving    </a:t>
            </a:r>
          </a:p>
          <a:p>
            <a:pPr lvl="1"/>
            <a:r>
              <a:rPr lang="en-US" dirty="0"/>
              <a:t>recycling    </a:t>
            </a:r>
          </a:p>
          <a:p>
            <a:pPr lvl="1"/>
            <a:r>
              <a:rPr lang="en-US" dirty="0"/>
              <a:t>packaging...</a:t>
            </a:r>
            <a:endParaRPr lang="fr-FR" dirty="0"/>
          </a:p>
          <a:p>
            <a:pPr lvl="1"/>
            <a:endParaRPr lang="en-US" dirty="0"/>
          </a:p>
        </p:txBody>
      </p:sp>
      <p:sp>
        <p:nvSpPr>
          <p:cNvPr id="3" name="Titre 2">
            <a:extLst>
              <a:ext uri="{FF2B5EF4-FFF2-40B4-BE49-F238E27FC236}">
                <a16:creationId xmlns:a16="http://schemas.microsoft.com/office/drawing/2014/main" id="{24661440-27CC-4DCF-85A4-BF6F9F25E973}"/>
              </a:ext>
            </a:extLst>
          </p:cNvPr>
          <p:cNvSpPr>
            <a:spLocks noGrp="1"/>
          </p:cNvSpPr>
          <p:nvPr>
            <p:ph type="title"/>
          </p:nvPr>
        </p:nvSpPr>
        <p:spPr/>
        <p:txBody>
          <a:bodyPr/>
          <a:lstStyle/>
          <a:p>
            <a:r>
              <a:rPr lang="fr-FR" dirty="0"/>
              <a:t>Ecolabels</a:t>
            </a:r>
            <a:endParaRPr lang="en-US" dirty="0"/>
          </a:p>
        </p:txBody>
      </p:sp>
      <p:sp>
        <p:nvSpPr>
          <p:cNvPr id="4" name="Espace réservé du numéro de diapositive 4">
            <a:extLst>
              <a:ext uri="{FF2B5EF4-FFF2-40B4-BE49-F238E27FC236}">
                <a16:creationId xmlns:a16="http://schemas.microsoft.com/office/drawing/2014/main" id="{A5A59620-350C-4B05-9D95-C78A469A6603}"/>
              </a:ext>
            </a:extLst>
          </p:cNvPr>
          <p:cNvSpPr>
            <a:spLocks noGrp="1"/>
          </p:cNvSpPr>
          <p:nvPr>
            <p:ph type="sldNum" sz="quarter" idx="12"/>
          </p:nvPr>
        </p:nvSpPr>
        <p:spPr>
          <a:xfrm>
            <a:off x="9007778" y="6481152"/>
            <a:ext cx="2743200" cy="246888"/>
          </a:xfrm>
        </p:spPr>
        <p:txBody>
          <a:bodyPr/>
          <a:lstStyle/>
          <a:p>
            <a:fld id="{3F394568-A123-CF43-B37D-0430507FD9CE}" type="slidenum">
              <a:rPr lang="fr-FR" smtClean="0"/>
              <a:pPr/>
              <a:t>42</a:t>
            </a:fld>
            <a:endParaRPr lang="fr-FR" dirty="0"/>
          </a:p>
        </p:txBody>
      </p:sp>
    </p:spTree>
    <p:extLst>
      <p:ext uri="{BB962C8B-B14F-4D97-AF65-F5344CB8AC3E}">
        <p14:creationId xmlns:p14="http://schemas.microsoft.com/office/powerpoint/2010/main" val="1632234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43</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t>Best Practices &amp; State-of-the-Art – Electronics Eco-design</a:t>
            </a:r>
          </a:p>
        </p:txBody>
      </p:sp>
    </p:spTree>
    <p:extLst>
      <p:ext uri="{BB962C8B-B14F-4D97-AF65-F5344CB8AC3E}">
        <p14:creationId xmlns:p14="http://schemas.microsoft.com/office/powerpoint/2010/main" val="26093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p:txBody>
          <a:bodyPr>
            <a:normAutofit/>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err="1"/>
              <a:t>Circular</a:t>
            </a:r>
            <a:r>
              <a:rPr lang="fr-FR" b="1" dirty="0"/>
              <a:t> Economy - 3R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44</a:t>
            </a:fld>
            <a:endParaRPr lang="fr-FR"/>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a:bodyPr>
          <a:lstStyle/>
          <a:p>
            <a:r>
              <a:rPr lang="fr-FR" dirty="0" err="1"/>
              <a:t>Research</a:t>
            </a:r>
            <a:r>
              <a:rPr lang="fr-FR" dirty="0"/>
              <a:t> and engineering </a:t>
            </a:r>
            <a:r>
              <a:rPr lang="fr-FR" dirty="0" err="1"/>
              <a:t>needed</a:t>
            </a:r>
            <a:endParaRPr lang="en-US" dirty="0"/>
          </a:p>
        </p:txBody>
      </p:sp>
    </p:spTree>
    <p:extLst>
      <p:ext uri="{BB962C8B-B14F-4D97-AF65-F5344CB8AC3E}">
        <p14:creationId xmlns:p14="http://schemas.microsoft.com/office/powerpoint/2010/main" val="2806927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B026BEB-ED6D-406E-B8A9-BA59AB3017E6}"/>
              </a:ext>
            </a:extLst>
          </p:cNvPr>
          <p:cNvSpPr>
            <a:spLocks noGrp="1"/>
          </p:cNvSpPr>
          <p:nvPr>
            <p:ph type="sldNum" sz="quarter" idx="12"/>
          </p:nvPr>
        </p:nvSpPr>
        <p:spPr/>
        <p:txBody>
          <a:bodyPr/>
          <a:lstStyle/>
          <a:p>
            <a:fld id="{27C6CCC6-2BE5-4E42-96A4-D1E8E81A3D8E}" type="slidenum">
              <a:rPr lang="fr-FR" smtClean="0"/>
              <a:t>45</a:t>
            </a:fld>
            <a:endParaRPr lang="fr-FR"/>
          </a:p>
        </p:txBody>
      </p:sp>
      <p:sp>
        <p:nvSpPr>
          <p:cNvPr id="3" name="Titre 2">
            <a:extLst>
              <a:ext uri="{FF2B5EF4-FFF2-40B4-BE49-F238E27FC236}">
                <a16:creationId xmlns:a16="http://schemas.microsoft.com/office/drawing/2014/main" id="{1F139CF8-A699-4ABE-A629-38A69249C999}"/>
              </a:ext>
            </a:extLst>
          </p:cNvPr>
          <p:cNvSpPr>
            <a:spLocks noGrp="1"/>
          </p:cNvSpPr>
          <p:nvPr>
            <p:ph type="title"/>
          </p:nvPr>
        </p:nvSpPr>
        <p:spPr/>
        <p:txBody>
          <a:bodyPr>
            <a:normAutofit/>
          </a:bodyPr>
          <a:lstStyle/>
          <a:p>
            <a:r>
              <a:rPr lang="fr-FR" dirty="0" err="1"/>
              <a:t>Repair</a:t>
            </a:r>
            <a:r>
              <a:rPr lang="fr-FR" dirty="0"/>
              <a:t>, </a:t>
            </a:r>
            <a:r>
              <a:rPr lang="fr-FR" dirty="0" err="1"/>
              <a:t>reuse</a:t>
            </a:r>
            <a:r>
              <a:rPr lang="fr-FR" dirty="0"/>
              <a:t>, recycle</a:t>
            </a:r>
            <a:endParaRPr lang="en-US" dirty="0"/>
          </a:p>
        </p:txBody>
      </p:sp>
      <p:pic>
        <p:nvPicPr>
          <p:cNvPr id="5" name="Image 4">
            <a:extLst>
              <a:ext uri="{FF2B5EF4-FFF2-40B4-BE49-F238E27FC236}">
                <a16:creationId xmlns:a16="http://schemas.microsoft.com/office/drawing/2014/main" id="{D1484113-6536-4CFC-B764-80626B5581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07"/>
          <a:stretch/>
        </p:blipFill>
        <p:spPr>
          <a:xfrm>
            <a:off x="2600961" y="89388"/>
            <a:ext cx="6096000" cy="6679224"/>
          </a:xfrm>
          <a:prstGeom prst="rect">
            <a:avLst/>
          </a:prstGeom>
        </p:spPr>
      </p:pic>
    </p:spTree>
    <p:extLst>
      <p:ext uri="{BB962C8B-B14F-4D97-AF65-F5344CB8AC3E}">
        <p14:creationId xmlns:p14="http://schemas.microsoft.com/office/powerpoint/2010/main" val="60331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1484113-6536-4CFC-B764-80626B5581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07"/>
          <a:stretch/>
        </p:blipFill>
        <p:spPr>
          <a:xfrm>
            <a:off x="6096001" y="1"/>
            <a:ext cx="6096000" cy="6679224"/>
          </a:xfrm>
          <a:prstGeom prst="rect">
            <a:avLst/>
          </a:prstGeom>
        </p:spPr>
      </p:pic>
      <p:sp>
        <p:nvSpPr>
          <p:cNvPr id="2" name="Espace réservé du contenu 1">
            <a:extLst>
              <a:ext uri="{FF2B5EF4-FFF2-40B4-BE49-F238E27FC236}">
                <a16:creationId xmlns:a16="http://schemas.microsoft.com/office/drawing/2014/main" id="{0CE0A91C-65BA-4DF8-9FF0-FD6E9DB15729}"/>
              </a:ext>
            </a:extLst>
          </p:cNvPr>
          <p:cNvSpPr>
            <a:spLocks noGrp="1"/>
          </p:cNvSpPr>
          <p:nvPr>
            <p:ph idx="1"/>
          </p:nvPr>
        </p:nvSpPr>
        <p:spPr>
          <a:xfrm>
            <a:off x="646043" y="1825625"/>
            <a:ext cx="5370849" cy="4351338"/>
          </a:xfrm>
        </p:spPr>
        <p:txBody>
          <a:bodyPr/>
          <a:lstStyle/>
          <a:p>
            <a:r>
              <a:rPr lang="fr-FR" dirty="0" err="1"/>
              <a:t>Making</a:t>
            </a:r>
            <a:r>
              <a:rPr lang="fr-FR" dirty="0"/>
              <a:t> a system more </a:t>
            </a:r>
            <a:r>
              <a:rPr lang="fr-FR" dirty="0" err="1"/>
              <a:t>reparable</a:t>
            </a:r>
            <a:r>
              <a:rPr lang="fr-FR" dirty="0"/>
              <a:t> </a:t>
            </a:r>
            <a:r>
              <a:rPr lang="fr-FR" dirty="0" err="1"/>
              <a:t>may</a:t>
            </a:r>
            <a:r>
              <a:rPr lang="fr-FR" dirty="0"/>
              <a:t> </a:t>
            </a:r>
            <a:r>
              <a:rPr lang="fr-FR" dirty="0" err="1"/>
              <a:t>require</a:t>
            </a:r>
            <a:r>
              <a:rPr lang="fr-FR" dirty="0"/>
              <a:t> more </a:t>
            </a:r>
            <a:r>
              <a:rPr lang="fr-FR" dirty="0" err="1"/>
              <a:t>connectors</a:t>
            </a:r>
            <a:endParaRPr lang="fr-FR" dirty="0"/>
          </a:p>
          <a:p>
            <a:pPr lvl="1"/>
            <a:r>
              <a:rPr lang="fr-FR" dirty="0"/>
              <a:t>That </a:t>
            </a:r>
            <a:r>
              <a:rPr lang="fr-FR" dirty="0" err="1"/>
              <a:t>themselves</a:t>
            </a:r>
            <a:r>
              <a:rPr lang="fr-FR" dirty="0"/>
              <a:t> </a:t>
            </a:r>
            <a:r>
              <a:rPr lang="fr-FR" dirty="0" err="1"/>
              <a:t>require</a:t>
            </a:r>
            <a:r>
              <a:rPr lang="fr-FR" dirty="0"/>
              <a:t> </a:t>
            </a:r>
            <a:r>
              <a:rPr lang="fr-FR" dirty="0" err="1"/>
              <a:t>abiotic</a:t>
            </a:r>
            <a:r>
              <a:rPr lang="fr-FR" dirty="0"/>
              <a:t> </a:t>
            </a:r>
            <a:r>
              <a:rPr lang="fr-FR" dirty="0" err="1"/>
              <a:t>resources</a:t>
            </a:r>
            <a:endParaRPr lang="fr-FR" dirty="0"/>
          </a:p>
          <a:p>
            <a:endParaRPr lang="fr-FR" dirty="0"/>
          </a:p>
          <a:p>
            <a:r>
              <a:rPr lang="fr-FR" dirty="0" err="1"/>
              <a:t>Recycling</a:t>
            </a:r>
            <a:r>
              <a:rPr lang="fr-FR" dirty="0"/>
              <a:t> </a:t>
            </a:r>
            <a:r>
              <a:rPr lang="fr-FR" dirty="0" err="1"/>
              <a:t>will</a:t>
            </a:r>
            <a:r>
              <a:rPr lang="fr-FR" dirty="0"/>
              <a:t> </a:t>
            </a:r>
            <a:r>
              <a:rPr lang="fr-FR" dirty="0" err="1"/>
              <a:t>increase</a:t>
            </a:r>
            <a:r>
              <a:rPr lang="fr-FR" dirty="0"/>
              <a:t> the impact of end-of-life (!)</a:t>
            </a:r>
          </a:p>
          <a:p>
            <a:pPr lvl="1"/>
            <a:r>
              <a:rPr lang="en-US" dirty="0"/>
              <a:t>And sustainability improvements need to be evaluated reliably</a:t>
            </a:r>
          </a:p>
        </p:txBody>
      </p:sp>
      <p:sp>
        <p:nvSpPr>
          <p:cNvPr id="4" name="Espace réservé du numéro de diapositive 3">
            <a:extLst>
              <a:ext uri="{FF2B5EF4-FFF2-40B4-BE49-F238E27FC236}">
                <a16:creationId xmlns:a16="http://schemas.microsoft.com/office/drawing/2014/main" id="{2B026BEB-ED6D-406E-B8A9-BA59AB3017E6}"/>
              </a:ext>
            </a:extLst>
          </p:cNvPr>
          <p:cNvSpPr>
            <a:spLocks noGrp="1"/>
          </p:cNvSpPr>
          <p:nvPr>
            <p:ph type="sldNum" sz="quarter" idx="12"/>
          </p:nvPr>
        </p:nvSpPr>
        <p:spPr/>
        <p:txBody>
          <a:bodyPr/>
          <a:lstStyle/>
          <a:p>
            <a:fld id="{27C6CCC6-2BE5-4E42-96A4-D1E8E81A3D8E}" type="slidenum">
              <a:rPr lang="fr-FR" smtClean="0"/>
              <a:t>46</a:t>
            </a:fld>
            <a:endParaRPr lang="fr-FR"/>
          </a:p>
        </p:txBody>
      </p:sp>
      <p:sp>
        <p:nvSpPr>
          <p:cNvPr id="3" name="Titre 2">
            <a:extLst>
              <a:ext uri="{FF2B5EF4-FFF2-40B4-BE49-F238E27FC236}">
                <a16:creationId xmlns:a16="http://schemas.microsoft.com/office/drawing/2014/main" id="{1F139CF8-A699-4ABE-A629-38A69249C999}"/>
              </a:ext>
            </a:extLst>
          </p:cNvPr>
          <p:cNvSpPr>
            <a:spLocks noGrp="1"/>
          </p:cNvSpPr>
          <p:nvPr>
            <p:ph type="title"/>
          </p:nvPr>
        </p:nvSpPr>
        <p:spPr/>
        <p:txBody>
          <a:bodyPr>
            <a:normAutofit/>
          </a:bodyPr>
          <a:lstStyle/>
          <a:p>
            <a:r>
              <a:rPr lang="fr-FR" dirty="0"/>
              <a:t>3R</a:t>
            </a:r>
            <a:endParaRPr lang="en-US" dirty="0"/>
          </a:p>
        </p:txBody>
      </p:sp>
      <p:sp>
        <p:nvSpPr>
          <p:cNvPr id="7" name="Flèche : en arc 6">
            <a:extLst>
              <a:ext uri="{FF2B5EF4-FFF2-40B4-BE49-F238E27FC236}">
                <a16:creationId xmlns:a16="http://schemas.microsoft.com/office/drawing/2014/main" id="{5462DD42-EBB8-4ECC-9B1B-E3265BD2B7C2}"/>
              </a:ext>
            </a:extLst>
          </p:cNvPr>
          <p:cNvSpPr/>
          <p:nvPr/>
        </p:nvSpPr>
        <p:spPr>
          <a:xfrm>
            <a:off x="9319928" y="4829481"/>
            <a:ext cx="1866900" cy="1866900"/>
          </a:xfrm>
          <a:prstGeom prst="circularArrow">
            <a:avLst>
              <a:gd name="adj1" fmla="val 6508"/>
              <a:gd name="adj2" fmla="val 1142319"/>
              <a:gd name="adj3" fmla="val 20775213"/>
              <a:gd name="adj4" fmla="val 1313494"/>
              <a:gd name="adj5" fmla="val 7491"/>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ZoneTexte 7">
            <a:extLst>
              <a:ext uri="{FF2B5EF4-FFF2-40B4-BE49-F238E27FC236}">
                <a16:creationId xmlns:a16="http://schemas.microsoft.com/office/drawing/2014/main" id="{6DC1294E-0EC7-4C3F-B811-C095DF337733}"/>
              </a:ext>
            </a:extLst>
          </p:cNvPr>
          <p:cNvSpPr txBox="1"/>
          <p:nvPr/>
        </p:nvSpPr>
        <p:spPr>
          <a:xfrm>
            <a:off x="6415926" y="5439765"/>
            <a:ext cx="3011017" cy="646331"/>
          </a:xfrm>
          <a:prstGeom prst="rect">
            <a:avLst/>
          </a:prstGeom>
          <a:noFill/>
        </p:spPr>
        <p:txBody>
          <a:bodyPr wrap="none" rtlCol="0">
            <a:spAutoFit/>
          </a:bodyPr>
          <a:lstStyle/>
          <a:p>
            <a:pPr algn="r"/>
            <a:r>
              <a:rPr lang="fr-FR" dirty="0">
                <a:solidFill>
                  <a:srgbClr val="C00000"/>
                </a:solidFill>
              </a:rPr>
              <a:t>Shorter cycles have </a:t>
            </a:r>
            <a:r>
              <a:rPr lang="fr-FR" dirty="0" err="1">
                <a:solidFill>
                  <a:srgbClr val="C00000"/>
                </a:solidFill>
              </a:rPr>
              <a:t>lower</a:t>
            </a:r>
            <a:r>
              <a:rPr lang="fr-FR" dirty="0">
                <a:solidFill>
                  <a:srgbClr val="C00000"/>
                </a:solidFill>
              </a:rPr>
              <a:t> </a:t>
            </a:r>
            <a:r>
              <a:rPr lang="fr-FR" dirty="0" err="1">
                <a:solidFill>
                  <a:srgbClr val="C00000"/>
                </a:solidFill>
              </a:rPr>
              <a:t>cost</a:t>
            </a:r>
            <a:endParaRPr lang="fr-FR" dirty="0">
              <a:solidFill>
                <a:srgbClr val="C00000"/>
              </a:solidFill>
            </a:endParaRPr>
          </a:p>
          <a:p>
            <a:pPr algn="r"/>
            <a:r>
              <a:rPr lang="fr-FR" dirty="0">
                <a:solidFill>
                  <a:srgbClr val="C00000"/>
                </a:solidFill>
              </a:rPr>
              <a:t>But </a:t>
            </a:r>
            <a:r>
              <a:rPr lang="fr-FR" dirty="0" err="1">
                <a:solidFill>
                  <a:srgbClr val="C00000"/>
                </a:solidFill>
              </a:rPr>
              <a:t>they</a:t>
            </a:r>
            <a:r>
              <a:rPr lang="fr-FR" dirty="0">
                <a:solidFill>
                  <a:srgbClr val="C00000"/>
                </a:solidFill>
              </a:rPr>
              <a:t> do have a </a:t>
            </a:r>
            <a:r>
              <a:rPr lang="fr-FR" dirty="0" err="1">
                <a:solidFill>
                  <a:srgbClr val="C00000"/>
                </a:solidFill>
              </a:rPr>
              <a:t>cost</a:t>
            </a:r>
            <a:endParaRPr lang="en-US" dirty="0">
              <a:solidFill>
                <a:srgbClr val="C00000"/>
              </a:solidFill>
            </a:endParaRPr>
          </a:p>
        </p:txBody>
      </p:sp>
    </p:spTree>
    <p:extLst>
      <p:ext uri="{BB962C8B-B14F-4D97-AF65-F5344CB8AC3E}">
        <p14:creationId xmlns:p14="http://schemas.microsoft.com/office/powerpoint/2010/main" val="883727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933F7C8-33EB-471E-BEED-90A0DD49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932" y="1276224"/>
            <a:ext cx="8155264" cy="5216651"/>
          </a:xfrm>
          <a:prstGeom prst="rect">
            <a:avLst/>
          </a:prstGeom>
        </p:spPr>
      </p:pic>
      <p:sp>
        <p:nvSpPr>
          <p:cNvPr id="2" name="Forme libre : forme 1">
            <a:extLst>
              <a:ext uri="{FF2B5EF4-FFF2-40B4-BE49-F238E27FC236}">
                <a16:creationId xmlns:a16="http://schemas.microsoft.com/office/drawing/2014/main" id="{D1469931-E409-4666-AF6F-F9026F0576FA}"/>
              </a:ext>
            </a:extLst>
          </p:cNvPr>
          <p:cNvSpPr/>
          <p:nvPr/>
        </p:nvSpPr>
        <p:spPr>
          <a:xfrm>
            <a:off x="100584" y="1024128"/>
            <a:ext cx="12042648" cy="5532120"/>
          </a:xfrm>
          <a:custGeom>
            <a:avLst/>
            <a:gdLst>
              <a:gd name="connsiteX0" fmla="*/ 5029200 w 12042648"/>
              <a:gd name="connsiteY0" fmla="*/ 91440 h 5532120"/>
              <a:gd name="connsiteX1" fmla="*/ 5065776 w 12042648"/>
              <a:gd name="connsiteY1" fmla="*/ 978408 h 5532120"/>
              <a:gd name="connsiteX2" fmla="*/ 5824728 w 12042648"/>
              <a:gd name="connsiteY2" fmla="*/ 969264 h 5532120"/>
              <a:gd name="connsiteX3" fmla="*/ 6848856 w 12042648"/>
              <a:gd name="connsiteY3" fmla="*/ 1508760 h 5532120"/>
              <a:gd name="connsiteX4" fmla="*/ 7214616 w 12042648"/>
              <a:gd name="connsiteY4" fmla="*/ 2606040 h 5532120"/>
              <a:gd name="connsiteX5" fmla="*/ 7031736 w 12042648"/>
              <a:gd name="connsiteY5" fmla="*/ 3557016 h 5532120"/>
              <a:gd name="connsiteX6" fmla="*/ 6035040 w 12042648"/>
              <a:gd name="connsiteY6" fmla="*/ 4288536 h 5532120"/>
              <a:gd name="connsiteX7" fmla="*/ 5193792 w 12042648"/>
              <a:gd name="connsiteY7" fmla="*/ 4270248 h 5532120"/>
              <a:gd name="connsiteX8" fmla="*/ 4334256 w 12042648"/>
              <a:gd name="connsiteY8" fmla="*/ 3758184 h 5532120"/>
              <a:gd name="connsiteX9" fmla="*/ 3913632 w 12042648"/>
              <a:gd name="connsiteY9" fmla="*/ 2679192 h 5532120"/>
              <a:gd name="connsiteX10" fmla="*/ 3904488 w 12042648"/>
              <a:gd name="connsiteY10" fmla="*/ 2322576 h 5532120"/>
              <a:gd name="connsiteX11" fmla="*/ 4251960 w 12042648"/>
              <a:gd name="connsiteY11" fmla="*/ 1581912 h 5532120"/>
              <a:gd name="connsiteX12" fmla="*/ 4636008 w 12042648"/>
              <a:gd name="connsiteY12" fmla="*/ 1234440 h 5532120"/>
              <a:gd name="connsiteX13" fmla="*/ 4645152 w 12042648"/>
              <a:gd name="connsiteY13" fmla="*/ 557784 h 5532120"/>
              <a:gd name="connsiteX14" fmla="*/ 0 w 12042648"/>
              <a:gd name="connsiteY14" fmla="*/ 594360 h 5532120"/>
              <a:gd name="connsiteX15" fmla="*/ 9144 w 12042648"/>
              <a:gd name="connsiteY15" fmla="*/ 5532120 h 5532120"/>
              <a:gd name="connsiteX16" fmla="*/ 12024360 w 12042648"/>
              <a:gd name="connsiteY16" fmla="*/ 5532120 h 5532120"/>
              <a:gd name="connsiteX17" fmla="*/ 12042648 w 12042648"/>
              <a:gd name="connsiteY17" fmla="*/ 539496 h 5532120"/>
              <a:gd name="connsiteX18" fmla="*/ 10872216 w 12042648"/>
              <a:gd name="connsiteY18" fmla="*/ 539496 h 5532120"/>
              <a:gd name="connsiteX19" fmla="*/ 10844784 w 12042648"/>
              <a:gd name="connsiteY19" fmla="*/ 9144 h 5532120"/>
              <a:gd name="connsiteX20" fmla="*/ 5029200 w 12042648"/>
              <a:gd name="connsiteY20" fmla="*/ 0 h 5532120"/>
              <a:gd name="connsiteX21" fmla="*/ 5029200 w 12042648"/>
              <a:gd name="connsiteY21" fmla="*/ 91440 h 553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42648" h="5532120">
                <a:moveTo>
                  <a:pt x="5029200" y="91440"/>
                </a:moveTo>
                <a:lnTo>
                  <a:pt x="5065776" y="978408"/>
                </a:lnTo>
                <a:lnTo>
                  <a:pt x="5824728" y="969264"/>
                </a:lnTo>
                <a:lnTo>
                  <a:pt x="6848856" y="1508760"/>
                </a:lnTo>
                <a:lnTo>
                  <a:pt x="7214616" y="2606040"/>
                </a:lnTo>
                <a:lnTo>
                  <a:pt x="7031736" y="3557016"/>
                </a:lnTo>
                <a:lnTo>
                  <a:pt x="6035040" y="4288536"/>
                </a:lnTo>
                <a:lnTo>
                  <a:pt x="5193792" y="4270248"/>
                </a:lnTo>
                <a:lnTo>
                  <a:pt x="4334256" y="3758184"/>
                </a:lnTo>
                <a:lnTo>
                  <a:pt x="3913632" y="2679192"/>
                </a:lnTo>
                <a:lnTo>
                  <a:pt x="3904488" y="2322576"/>
                </a:lnTo>
                <a:lnTo>
                  <a:pt x="4251960" y="1581912"/>
                </a:lnTo>
                <a:lnTo>
                  <a:pt x="4636008" y="1234440"/>
                </a:lnTo>
                <a:lnTo>
                  <a:pt x="4645152" y="557784"/>
                </a:lnTo>
                <a:lnTo>
                  <a:pt x="0" y="594360"/>
                </a:lnTo>
                <a:lnTo>
                  <a:pt x="9144" y="5532120"/>
                </a:lnTo>
                <a:lnTo>
                  <a:pt x="12024360" y="5532120"/>
                </a:lnTo>
                <a:lnTo>
                  <a:pt x="12042648" y="539496"/>
                </a:lnTo>
                <a:lnTo>
                  <a:pt x="10872216" y="539496"/>
                </a:lnTo>
                <a:lnTo>
                  <a:pt x="10844784" y="9144"/>
                </a:lnTo>
                <a:lnTo>
                  <a:pt x="5029200" y="0"/>
                </a:lnTo>
                <a:lnTo>
                  <a:pt x="502920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fontScale="90000"/>
          </a:bodyPr>
          <a:lstStyle/>
          <a:p>
            <a:r>
              <a:rPr lang="fr-FR" dirty="0"/>
              <a:t>Ecodesign </a:t>
            </a:r>
            <a:r>
              <a:rPr lang="fr-FR" dirty="0" err="1"/>
              <a:t>Brezet</a:t>
            </a:r>
            <a:r>
              <a:rPr lang="fr-FR" dirty="0"/>
              <a:t>-van </a:t>
            </a:r>
            <a:r>
              <a:rPr lang="fr-FR" dirty="0" err="1"/>
              <a:t>Hemel</a:t>
            </a:r>
            <a:r>
              <a:rPr lang="fr-FR" dirty="0"/>
              <a:t> Wheel </a:t>
            </a:r>
            <a:br>
              <a:rPr lang="fr-FR" dirty="0"/>
            </a:br>
            <a:r>
              <a:rPr lang="fr-FR" dirty="0"/>
              <a:t>(ADEME version)</a:t>
            </a:r>
            <a:endParaRPr lang="en-US"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pPr/>
              <a:t>47</a:t>
            </a:fld>
            <a:endParaRPr lang="fr-FR"/>
          </a:p>
        </p:txBody>
      </p:sp>
      <p:sp>
        <p:nvSpPr>
          <p:cNvPr id="8" name="ZoneTexte 7">
            <a:extLst>
              <a:ext uri="{FF2B5EF4-FFF2-40B4-BE49-F238E27FC236}">
                <a16:creationId xmlns:a16="http://schemas.microsoft.com/office/drawing/2014/main" id="{D2EF1B01-8B3C-4E7A-A0EE-04C502FBAAF9}"/>
              </a:ext>
            </a:extLst>
          </p:cNvPr>
          <p:cNvSpPr txBox="1"/>
          <p:nvPr/>
        </p:nvSpPr>
        <p:spPr>
          <a:xfrm>
            <a:off x="5119251" y="1010011"/>
            <a:ext cx="5137945" cy="954107"/>
          </a:xfrm>
          <a:prstGeom prst="rect">
            <a:avLst/>
          </a:prstGeom>
          <a:noFill/>
        </p:spPr>
        <p:txBody>
          <a:bodyPr wrap="none" rtlCol="0">
            <a:spAutoFit/>
          </a:bodyPr>
          <a:lstStyle/>
          <a:p>
            <a:r>
              <a:rPr lang="fr-FR" sz="1400" i="1" dirty="0"/>
              <a:t>@ New Concepts</a:t>
            </a:r>
          </a:p>
          <a:p>
            <a:r>
              <a:rPr lang="fr-FR" sz="1400" dirty="0"/>
              <a:t>Low tech, </a:t>
            </a:r>
            <a:r>
              <a:rPr lang="fr-FR" sz="1400" dirty="0" err="1"/>
              <a:t>biomimicry</a:t>
            </a:r>
            <a:endParaRPr lang="fr-FR" sz="1400" dirty="0"/>
          </a:p>
          <a:p>
            <a:r>
              <a:rPr lang="fr-FR" sz="1400" dirty="0" err="1"/>
              <a:t>Cooperation</a:t>
            </a:r>
            <a:r>
              <a:rPr lang="fr-FR" sz="1400" dirty="0"/>
              <a:t> and </a:t>
            </a:r>
            <a:r>
              <a:rPr lang="fr-FR" sz="1400" dirty="0" err="1"/>
              <a:t>functional</a:t>
            </a:r>
            <a:r>
              <a:rPr lang="fr-FR" sz="1400" dirty="0"/>
              <a:t> </a:t>
            </a:r>
            <a:r>
              <a:rPr lang="fr-FR" sz="1400" dirty="0" err="1"/>
              <a:t>economy</a:t>
            </a:r>
            <a:endParaRPr lang="fr-FR" sz="1400" dirty="0"/>
          </a:p>
          <a:p>
            <a:r>
              <a:rPr lang="fr-FR" sz="1400" dirty="0" err="1"/>
              <a:t>Breathrough</a:t>
            </a:r>
            <a:r>
              <a:rPr lang="fr-FR" sz="1400" dirty="0"/>
              <a:t> innovation (</a:t>
            </a:r>
            <a:r>
              <a:rPr lang="fr-FR" sz="1400" dirty="0" err="1"/>
              <a:t>technical</a:t>
            </a:r>
            <a:r>
              <a:rPr lang="fr-FR" sz="1400" dirty="0"/>
              <a:t>, commercial, </a:t>
            </a:r>
            <a:r>
              <a:rPr lang="fr-FR" sz="1400" dirty="0" err="1"/>
              <a:t>organizational</a:t>
            </a:r>
            <a:r>
              <a:rPr lang="fr-FR" sz="1400" dirty="0"/>
              <a:t>)</a:t>
            </a:r>
            <a:endParaRPr lang="en-US" sz="1400" dirty="0"/>
          </a:p>
        </p:txBody>
      </p:sp>
      <p:sp>
        <p:nvSpPr>
          <p:cNvPr id="11" name="ZoneTexte 10">
            <a:extLst>
              <a:ext uri="{FF2B5EF4-FFF2-40B4-BE49-F238E27FC236}">
                <a16:creationId xmlns:a16="http://schemas.microsoft.com/office/drawing/2014/main" id="{554168A5-B526-410C-857F-CC9E540992A9}"/>
              </a:ext>
            </a:extLst>
          </p:cNvPr>
          <p:cNvSpPr txBox="1"/>
          <p:nvPr/>
        </p:nvSpPr>
        <p:spPr>
          <a:xfrm>
            <a:off x="118337" y="1736725"/>
            <a:ext cx="4103752" cy="2677656"/>
          </a:xfrm>
          <a:prstGeom prst="rect">
            <a:avLst/>
          </a:prstGeom>
          <a:noFill/>
        </p:spPr>
        <p:txBody>
          <a:bodyPr wrap="none" rtlCol="0">
            <a:spAutoFit/>
          </a:bodyPr>
          <a:lstStyle/>
          <a:p>
            <a:r>
              <a:rPr lang="en-US" sz="1400" b="1" i="1" dirty="0"/>
              <a:t>Product system level</a:t>
            </a:r>
          </a:p>
          <a:p>
            <a:r>
              <a:rPr lang="en-US" sz="1400" i="1" dirty="0"/>
              <a:t>7.Optimisation of system end-of-life</a:t>
            </a:r>
          </a:p>
          <a:p>
            <a:r>
              <a:rPr lang="en-US" sz="1400" dirty="0"/>
              <a:t>Reuse, Recycling (material recovery), </a:t>
            </a:r>
          </a:p>
          <a:p>
            <a:r>
              <a:rPr lang="en-US" sz="1400" dirty="0"/>
              <a:t>Organic valorization</a:t>
            </a:r>
          </a:p>
          <a:p>
            <a:r>
              <a:rPr lang="en-US" sz="1400" dirty="0"/>
              <a:t>Encourage disassembly / separability, </a:t>
            </a:r>
          </a:p>
          <a:p>
            <a:r>
              <a:rPr lang="en-US" sz="1400" dirty="0"/>
              <a:t>Facilitate collection</a:t>
            </a:r>
          </a:p>
          <a:p>
            <a:r>
              <a:rPr lang="en-US" sz="1400" i="1" dirty="0"/>
              <a:t>6. </a:t>
            </a:r>
            <a:r>
              <a:rPr lang="en-US" sz="1400" i="1" dirty="0" err="1"/>
              <a:t>Optimisation</a:t>
            </a:r>
            <a:r>
              <a:rPr lang="en-US" sz="1400" i="1" dirty="0"/>
              <a:t> of product lifetime</a:t>
            </a:r>
          </a:p>
          <a:p>
            <a:r>
              <a:rPr lang="en-US" sz="1400" dirty="0"/>
              <a:t>Facilitate / reduce cleaning, </a:t>
            </a:r>
          </a:p>
          <a:p>
            <a:r>
              <a:rPr lang="en-US" sz="1400" dirty="0"/>
              <a:t>Facilitate maintenance, </a:t>
            </a:r>
          </a:p>
          <a:p>
            <a:r>
              <a:rPr lang="en-US" sz="1400" dirty="0"/>
              <a:t>Facilitate repair, Limit the impact of consumables,</a:t>
            </a:r>
          </a:p>
          <a:p>
            <a:r>
              <a:rPr lang="en-US" sz="1400" dirty="0"/>
              <a:t>Improve modularity, Reduce obsolescence </a:t>
            </a:r>
          </a:p>
          <a:p>
            <a:r>
              <a:rPr lang="en-US" sz="1400" dirty="0"/>
              <a:t>(design, function, software), More robust design</a:t>
            </a:r>
          </a:p>
        </p:txBody>
      </p:sp>
      <p:sp>
        <p:nvSpPr>
          <p:cNvPr id="12" name="ZoneTexte 11">
            <a:extLst>
              <a:ext uri="{FF2B5EF4-FFF2-40B4-BE49-F238E27FC236}">
                <a16:creationId xmlns:a16="http://schemas.microsoft.com/office/drawing/2014/main" id="{1326F6DF-A685-4179-988B-3BB2F0D524EC}"/>
              </a:ext>
            </a:extLst>
          </p:cNvPr>
          <p:cNvSpPr txBox="1"/>
          <p:nvPr/>
        </p:nvSpPr>
        <p:spPr>
          <a:xfrm>
            <a:off x="384244" y="4751859"/>
            <a:ext cx="2940228" cy="1600438"/>
          </a:xfrm>
          <a:prstGeom prst="rect">
            <a:avLst/>
          </a:prstGeom>
          <a:noFill/>
        </p:spPr>
        <p:txBody>
          <a:bodyPr wrap="none" rtlCol="0">
            <a:spAutoFit/>
          </a:bodyPr>
          <a:lstStyle/>
          <a:p>
            <a:r>
              <a:rPr lang="en-US" sz="1400" i="1" dirty="0"/>
              <a:t>5. Reduction of impacts during use</a:t>
            </a:r>
          </a:p>
          <a:p>
            <a:r>
              <a:rPr lang="en-US" sz="1400" dirty="0"/>
              <a:t>Inform to improve user behavior,</a:t>
            </a:r>
          </a:p>
          <a:p>
            <a:r>
              <a:rPr lang="en-US" sz="1400" dirty="0"/>
              <a:t>Reduction in usage consumption,</a:t>
            </a:r>
          </a:p>
          <a:p>
            <a:r>
              <a:rPr lang="en-US" sz="1400" dirty="0"/>
              <a:t>Encourage multifunctionality with </a:t>
            </a:r>
          </a:p>
          <a:p>
            <a:r>
              <a:rPr lang="en-US" sz="1400" dirty="0"/>
              <a:t>optimized or identical product </a:t>
            </a:r>
          </a:p>
          <a:p>
            <a:r>
              <a:rPr lang="en-US" sz="1400" dirty="0"/>
              <a:t>size/complexity/volume </a:t>
            </a:r>
          </a:p>
          <a:p>
            <a:r>
              <a:rPr lang="en-US" sz="1400" dirty="0"/>
              <a:t>(while questioning the need)</a:t>
            </a:r>
          </a:p>
        </p:txBody>
      </p:sp>
      <p:sp>
        <p:nvSpPr>
          <p:cNvPr id="13" name="ZoneTexte 12">
            <a:extLst>
              <a:ext uri="{FF2B5EF4-FFF2-40B4-BE49-F238E27FC236}">
                <a16:creationId xmlns:a16="http://schemas.microsoft.com/office/drawing/2014/main" id="{0CA811C5-745E-46CC-8E4D-6AEFD8AEC1A8}"/>
              </a:ext>
            </a:extLst>
          </p:cNvPr>
          <p:cNvSpPr txBox="1"/>
          <p:nvPr/>
        </p:nvSpPr>
        <p:spPr>
          <a:xfrm>
            <a:off x="3416431" y="5390222"/>
            <a:ext cx="8228535" cy="1169551"/>
          </a:xfrm>
          <a:prstGeom prst="rect">
            <a:avLst/>
          </a:prstGeom>
          <a:noFill/>
        </p:spPr>
        <p:txBody>
          <a:bodyPr wrap="none" rtlCol="0">
            <a:spAutoFit/>
          </a:bodyPr>
          <a:lstStyle/>
          <a:p>
            <a:r>
              <a:rPr lang="en-US" sz="1400" b="1" i="1" dirty="0"/>
              <a:t>Product structure level</a:t>
            </a:r>
          </a:p>
          <a:p>
            <a:r>
              <a:rPr lang="en-US" sz="1400" i="1" dirty="0"/>
              <a:t>4. </a:t>
            </a:r>
            <a:r>
              <a:rPr lang="en-US" sz="1400" i="1" dirty="0" err="1"/>
              <a:t>Optimisation</a:t>
            </a:r>
            <a:r>
              <a:rPr lang="en-US" sz="1400" i="1" dirty="0"/>
              <a:t> of distribution system</a:t>
            </a:r>
          </a:p>
          <a:p>
            <a:r>
              <a:rPr lang="en-US" sz="1400" dirty="0"/>
              <a:t>Reduction/elimination of transport packaging (mass/volume),</a:t>
            </a:r>
          </a:p>
          <a:p>
            <a:r>
              <a:rPr lang="en-US" sz="1400" dirty="0"/>
              <a:t>Choice of less impactful transport packaging materials, Reusable transport packaging,</a:t>
            </a:r>
          </a:p>
          <a:p>
            <a:r>
              <a:rPr lang="en-US" sz="1400" dirty="0"/>
              <a:t>Reduction in the number of transports, Low-impact transport, Optimize the mass / volume of transport</a:t>
            </a:r>
          </a:p>
        </p:txBody>
      </p:sp>
      <p:sp>
        <p:nvSpPr>
          <p:cNvPr id="14" name="ZoneTexte 13">
            <a:extLst>
              <a:ext uri="{FF2B5EF4-FFF2-40B4-BE49-F238E27FC236}">
                <a16:creationId xmlns:a16="http://schemas.microsoft.com/office/drawing/2014/main" id="{34D9FC73-ACDE-4B88-86DA-03E5FB656A03}"/>
              </a:ext>
            </a:extLst>
          </p:cNvPr>
          <p:cNvSpPr txBox="1"/>
          <p:nvPr/>
        </p:nvSpPr>
        <p:spPr>
          <a:xfrm>
            <a:off x="7297384" y="4660543"/>
            <a:ext cx="4790094" cy="1169551"/>
          </a:xfrm>
          <a:prstGeom prst="rect">
            <a:avLst/>
          </a:prstGeom>
          <a:noFill/>
        </p:spPr>
        <p:txBody>
          <a:bodyPr wrap="none" rtlCol="0">
            <a:spAutoFit/>
          </a:bodyPr>
          <a:lstStyle/>
          <a:p>
            <a:r>
              <a:rPr lang="en-US" sz="1400" i="1" dirty="0"/>
              <a:t>3. </a:t>
            </a:r>
            <a:r>
              <a:rPr lang="en-US" sz="1400" i="1" dirty="0" err="1"/>
              <a:t>Optimisation</a:t>
            </a:r>
            <a:r>
              <a:rPr lang="en-US" sz="1400" i="1" dirty="0"/>
              <a:t> of production techniques</a:t>
            </a:r>
          </a:p>
          <a:p>
            <a:r>
              <a:rPr lang="en-US" sz="1400" dirty="0"/>
              <a:t>Reduction in energy consumption, High-performance sites</a:t>
            </a:r>
          </a:p>
          <a:p>
            <a:r>
              <a:rPr lang="en-US" sz="1400" dirty="0"/>
              <a:t>(renewable energies, water treatment plant, etc.),</a:t>
            </a:r>
          </a:p>
          <a:p>
            <a:r>
              <a:rPr lang="en-US" sz="1400" dirty="0"/>
              <a:t>Lower-impact technology/solution, </a:t>
            </a:r>
          </a:p>
          <a:p>
            <a:r>
              <a:rPr lang="en-US" sz="1400" dirty="0"/>
              <a:t>Reduction of manufacturing steps</a:t>
            </a:r>
          </a:p>
        </p:txBody>
      </p:sp>
      <p:sp>
        <p:nvSpPr>
          <p:cNvPr id="9" name="ZoneTexte 8">
            <a:extLst>
              <a:ext uri="{FF2B5EF4-FFF2-40B4-BE49-F238E27FC236}">
                <a16:creationId xmlns:a16="http://schemas.microsoft.com/office/drawing/2014/main" id="{EDB7DF9D-2AFD-4790-8FF8-1E2292B050B3}"/>
              </a:ext>
            </a:extLst>
          </p:cNvPr>
          <p:cNvSpPr txBox="1"/>
          <p:nvPr/>
        </p:nvSpPr>
        <p:spPr>
          <a:xfrm>
            <a:off x="7297384" y="1972435"/>
            <a:ext cx="4998484" cy="2677656"/>
          </a:xfrm>
          <a:prstGeom prst="rect">
            <a:avLst/>
          </a:prstGeom>
          <a:noFill/>
        </p:spPr>
        <p:txBody>
          <a:bodyPr wrap="none" rtlCol="0">
            <a:spAutoFit/>
          </a:bodyPr>
          <a:lstStyle/>
          <a:p>
            <a:r>
              <a:rPr lang="en-US" sz="1400" b="1" i="1" dirty="0"/>
              <a:t>Product component level</a:t>
            </a:r>
          </a:p>
          <a:p>
            <a:r>
              <a:rPr lang="en-US" sz="1400" i="1" dirty="0"/>
              <a:t>1. Supplies / Materials / Purchases with Lower Impact*</a:t>
            </a:r>
          </a:p>
          <a:p>
            <a:r>
              <a:rPr lang="en-US" sz="1400" dirty="0"/>
              <a:t>Supplier traceability, Recycled materials, </a:t>
            </a:r>
          </a:p>
          <a:p>
            <a:r>
              <a:rPr lang="en-US" sz="1400" dirty="0"/>
              <a:t>Recyclable materials, Bio-based materials,</a:t>
            </a:r>
          </a:p>
          <a:p>
            <a:r>
              <a:rPr lang="en-US" sz="1400" dirty="0"/>
              <a:t>Less toxic materials/solutions, Selection of materials,</a:t>
            </a:r>
          </a:p>
          <a:p>
            <a:r>
              <a:rPr lang="en-US" sz="1400" dirty="0"/>
              <a:t>High environmental performance (energy, water, etc.),</a:t>
            </a:r>
          </a:p>
          <a:p>
            <a:r>
              <a:rPr lang="en-US" sz="1400" dirty="0"/>
              <a:t>Local materials, Improve supply / packaging materials</a:t>
            </a:r>
          </a:p>
          <a:p>
            <a:r>
              <a:rPr lang="en-US" sz="1400" i="1" dirty="0"/>
              <a:t>2. Reduction of materials usage</a:t>
            </a:r>
          </a:p>
          <a:p>
            <a:r>
              <a:rPr lang="en-US" sz="1400" dirty="0" err="1"/>
              <a:t>Lightweighting</a:t>
            </a:r>
            <a:r>
              <a:rPr lang="en-US" sz="1400" dirty="0"/>
              <a:t>, Reduction in the number of parts / materials,</a:t>
            </a:r>
          </a:p>
          <a:p>
            <a:r>
              <a:rPr lang="en-US" sz="1400" dirty="0"/>
              <a:t>Optimization of geometry/miniaturization/standardization,</a:t>
            </a:r>
          </a:p>
          <a:p>
            <a:r>
              <a:rPr lang="en-US" sz="1400" dirty="0"/>
              <a:t>Recovery/reduction of production waste,</a:t>
            </a:r>
          </a:p>
          <a:p>
            <a:r>
              <a:rPr lang="en-US" sz="1400" dirty="0"/>
              <a:t>Reduction of material quantity in product packaging</a:t>
            </a:r>
          </a:p>
        </p:txBody>
      </p:sp>
      <p:pic>
        <p:nvPicPr>
          <p:cNvPr id="15" name="Image 14">
            <a:extLst>
              <a:ext uri="{FF2B5EF4-FFF2-40B4-BE49-F238E27FC236}">
                <a16:creationId xmlns:a16="http://schemas.microsoft.com/office/drawing/2014/main" id="{3D629BD6-170B-47F3-99F1-E7720568DD7C}"/>
              </a:ext>
            </a:extLst>
          </p:cNvPr>
          <p:cNvPicPr>
            <a:picLocks noChangeAspect="1"/>
          </p:cNvPicPr>
          <p:nvPr/>
        </p:nvPicPr>
        <p:blipFill rotWithShape="1">
          <a:blip r:embed="rId3">
            <a:extLst>
              <a:ext uri="{28A0092B-C50C-407E-A947-70E740481C1C}">
                <a14:useLocalDpi xmlns:a14="http://schemas.microsoft.com/office/drawing/2010/main" val="0"/>
              </a:ext>
            </a:extLst>
          </a:blip>
          <a:srcRect l="71565" t="86140" r="-1642" b="-1380"/>
          <a:stretch/>
        </p:blipFill>
        <p:spPr>
          <a:xfrm>
            <a:off x="8977344" y="999442"/>
            <a:ext cx="2924758" cy="948054"/>
          </a:xfrm>
          <a:prstGeom prst="rect">
            <a:avLst/>
          </a:prstGeom>
        </p:spPr>
      </p:pic>
    </p:spTree>
    <p:extLst>
      <p:ext uri="{BB962C8B-B14F-4D97-AF65-F5344CB8AC3E}">
        <p14:creationId xmlns:p14="http://schemas.microsoft.com/office/powerpoint/2010/main" val="19400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3" grpId="0"/>
      <p:bldP spid="13" grpId="1"/>
      <p:bldP spid="14" grpId="0"/>
      <p:bldP spid="14" grpId="1"/>
      <p:bldP spid="9" grpId="0"/>
      <p:bldP spid="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933F7C8-33EB-471E-BEED-90A0DD49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32" y="1276224"/>
            <a:ext cx="8155264" cy="5216651"/>
          </a:xfrm>
          <a:prstGeom prst="rect">
            <a:avLst/>
          </a:prstGeom>
        </p:spPr>
      </p:pic>
      <p:sp>
        <p:nvSpPr>
          <p:cNvPr id="2" name="Forme libre : forme 1">
            <a:extLst>
              <a:ext uri="{FF2B5EF4-FFF2-40B4-BE49-F238E27FC236}">
                <a16:creationId xmlns:a16="http://schemas.microsoft.com/office/drawing/2014/main" id="{D1469931-E409-4666-AF6F-F9026F0576FA}"/>
              </a:ext>
            </a:extLst>
          </p:cNvPr>
          <p:cNvSpPr/>
          <p:nvPr/>
        </p:nvSpPr>
        <p:spPr>
          <a:xfrm>
            <a:off x="100584" y="1024128"/>
            <a:ext cx="12042648" cy="5532120"/>
          </a:xfrm>
          <a:custGeom>
            <a:avLst/>
            <a:gdLst>
              <a:gd name="connsiteX0" fmla="*/ 5029200 w 12042648"/>
              <a:gd name="connsiteY0" fmla="*/ 91440 h 5532120"/>
              <a:gd name="connsiteX1" fmla="*/ 5065776 w 12042648"/>
              <a:gd name="connsiteY1" fmla="*/ 978408 h 5532120"/>
              <a:gd name="connsiteX2" fmla="*/ 5824728 w 12042648"/>
              <a:gd name="connsiteY2" fmla="*/ 969264 h 5532120"/>
              <a:gd name="connsiteX3" fmla="*/ 6848856 w 12042648"/>
              <a:gd name="connsiteY3" fmla="*/ 1508760 h 5532120"/>
              <a:gd name="connsiteX4" fmla="*/ 7214616 w 12042648"/>
              <a:gd name="connsiteY4" fmla="*/ 2606040 h 5532120"/>
              <a:gd name="connsiteX5" fmla="*/ 7031736 w 12042648"/>
              <a:gd name="connsiteY5" fmla="*/ 3557016 h 5532120"/>
              <a:gd name="connsiteX6" fmla="*/ 6035040 w 12042648"/>
              <a:gd name="connsiteY6" fmla="*/ 4288536 h 5532120"/>
              <a:gd name="connsiteX7" fmla="*/ 5193792 w 12042648"/>
              <a:gd name="connsiteY7" fmla="*/ 4270248 h 5532120"/>
              <a:gd name="connsiteX8" fmla="*/ 4334256 w 12042648"/>
              <a:gd name="connsiteY8" fmla="*/ 3758184 h 5532120"/>
              <a:gd name="connsiteX9" fmla="*/ 3913632 w 12042648"/>
              <a:gd name="connsiteY9" fmla="*/ 2679192 h 5532120"/>
              <a:gd name="connsiteX10" fmla="*/ 3904488 w 12042648"/>
              <a:gd name="connsiteY10" fmla="*/ 2322576 h 5532120"/>
              <a:gd name="connsiteX11" fmla="*/ 4251960 w 12042648"/>
              <a:gd name="connsiteY11" fmla="*/ 1581912 h 5532120"/>
              <a:gd name="connsiteX12" fmla="*/ 4636008 w 12042648"/>
              <a:gd name="connsiteY12" fmla="*/ 1234440 h 5532120"/>
              <a:gd name="connsiteX13" fmla="*/ 4645152 w 12042648"/>
              <a:gd name="connsiteY13" fmla="*/ 557784 h 5532120"/>
              <a:gd name="connsiteX14" fmla="*/ 0 w 12042648"/>
              <a:gd name="connsiteY14" fmla="*/ 594360 h 5532120"/>
              <a:gd name="connsiteX15" fmla="*/ 9144 w 12042648"/>
              <a:gd name="connsiteY15" fmla="*/ 5532120 h 5532120"/>
              <a:gd name="connsiteX16" fmla="*/ 12024360 w 12042648"/>
              <a:gd name="connsiteY16" fmla="*/ 5532120 h 5532120"/>
              <a:gd name="connsiteX17" fmla="*/ 12042648 w 12042648"/>
              <a:gd name="connsiteY17" fmla="*/ 539496 h 5532120"/>
              <a:gd name="connsiteX18" fmla="*/ 10872216 w 12042648"/>
              <a:gd name="connsiteY18" fmla="*/ 539496 h 5532120"/>
              <a:gd name="connsiteX19" fmla="*/ 10844784 w 12042648"/>
              <a:gd name="connsiteY19" fmla="*/ 9144 h 5532120"/>
              <a:gd name="connsiteX20" fmla="*/ 5029200 w 12042648"/>
              <a:gd name="connsiteY20" fmla="*/ 0 h 5532120"/>
              <a:gd name="connsiteX21" fmla="*/ 5029200 w 12042648"/>
              <a:gd name="connsiteY21" fmla="*/ 91440 h 553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42648" h="5532120">
                <a:moveTo>
                  <a:pt x="5029200" y="91440"/>
                </a:moveTo>
                <a:lnTo>
                  <a:pt x="5065776" y="978408"/>
                </a:lnTo>
                <a:lnTo>
                  <a:pt x="5824728" y="969264"/>
                </a:lnTo>
                <a:lnTo>
                  <a:pt x="6848856" y="1508760"/>
                </a:lnTo>
                <a:lnTo>
                  <a:pt x="7214616" y="2606040"/>
                </a:lnTo>
                <a:lnTo>
                  <a:pt x="7031736" y="3557016"/>
                </a:lnTo>
                <a:lnTo>
                  <a:pt x="6035040" y="4288536"/>
                </a:lnTo>
                <a:lnTo>
                  <a:pt x="5193792" y="4270248"/>
                </a:lnTo>
                <a:lnTo>
                  <a:pt x="4334256" y="3758184"/>
                </a:lnTo>
                <a:lnTo>
                  <a:pt x="3913632" y="2679192"/>
                </a:lnTo>
                <a:lnTo>
                  <a:pt x="3904488" y="2322576"/>
                </a:lnTo>
                <a:lnTo>
                  <a:pt x="4251960" y="1581912"/>
                </a:lnTo>
                <a:lnTo>
                  <a:pt x="4636008" y="1234440"/>
                </a:lnTo>
                <a:lnTo>
                  <a:pt x="4645152" y="557784"/>
                </a:lnTo>
                <a:lnTo>
                  <a:pt x="0" y="594360"/>
                </a:lnTo>
                <a:lnTo>
                  <a:pt x="9144" y="5532120"/>
                </a:lnTo>
                <a:lnTo>
                  <a:pt x="12024360" y="5532120"/>
                </a:lnTo>
                <a:lnTo>
                  <a:pt x="12042648" y="539496"/>
                </a:lnTo>
                <a:lnTo>
                  <a:pt x="10872216" y="539496"/>
                </a:lnTo>
                <a:lnTo>
                  <a:pt x="10844784" y="9144"/>
                </a:lnTo>
                <a:lnTo>
                  <a:pt x="5029200" y="0"/>
                </a:lnTo>
                <a:lnTo>
                  <a:pt x="502920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fontScale="90000"/>
          </a:bodyPr>
          <a:lstStyle/>
          <a:p>
            <a:r>
              <a:rPr lang="fr-FR" dirty="0"/>
              <a:t>Ecodesign </a:t>
            </a:r>
            <a:r>
              <a:rPr lang="fr-FR" dirty="0" err="1"/>
              <a:t>Brezet</a:t>
            </a:r>
            <a:r>
              <a:rPr lang="fr-FR" dirty="0"/>
              <a:t>-van </a:t>
            </a:r>
            <a:r>
              <a:rPr lang="fr-FR" dirty="0" err="1"/>
              <a:t>Hemel</a:t>
            </a:r>
            <a:r>
              <a:rPr lang="fr-FR" dirty="0"/>
              <a:t> Wheel </a:t>
            </a:r>
            <a:br>
              <a:rPr lang="fr-FR" dirty="0"/>
            </a:br>
            <a:r>
              <a:rPr lang="fr-FR" dirty="0"/>
              <a:t>(ADEME version)</a:t>
            </a:r>
            <a:endParaRPr lang="en-US"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pPr/>
              <a:t>48</a:t>
            </a:fld>
            <a:endParaRPr lang="fr-FR"/>
          </a:p>
        </p:txBody>
      </p:sp>
      <p:sp>
        <p:nvSpPr>
          <p:cNvPr id="8" name="ZoneTexte 7">
            <a:extLst>
              <a:ext uri="{FF2B5EF4-FFF2-40B4-BE49-F238E27FC236}">
                <a16:creationId xmlns:a16="http://schemas.microsoft.com/office/drawing/2014/main" id="{D2EF1B01-8B3C-4E7A-A0EE-04C502FBAAF9}"/>
              </a:ext>
            </a:extLst>
          </p:cNvPr>
          <p:cNvSpPr txBox="1"/>
          <p:nvPr/>
        </p:nvSpPr>
        <p:spPr>
          <a:xfrm>
            <a:off x="5119251" y="1010011"/>
            <a:ext cx="5137945" cy="954107"/>
          </a:xfrm>
          <a:prstGeom prst="rect">
            <a:avLst/>
          </a:prstGeom>
          <a:noFill/>
        </p:spPr>
        <p:txBody>
          <a:bodyPr wrap="none" rtlCol="0">
            <a:spAutoFit/>
          </a:bodyPr>
          <a:lstStyle/>
          <a:p>
            <a:r>
              <a:rPr lang="fr-FR" sz="1400" i="1" dirty="0"/>
              <a:t>@ New Concepts</a:t>
            </a:r>
          </a:p>
          <a:p>
            <a:r>
              <a:rPr lang="fr-FR" sz="1400" dirty="0"/>
              <a:t>Low tech, </a:t>
            </a:r>
            <a:r>
              <a:rPr lang="fr-FR" sz="1400" dirty="0" err="1"/>
              <a:t>biomimicry</a:t>
            </a:r>
            <a:endParaRPr lang="fr-FR" sz="1400" dirty="0"/>
          </a:p>
          <a:p>
            <a:r>
              <a:rPr lang="fr-FR" sz="1400" dirty="0" err="1"/>
              <a:t>Cooperation</a:t>
            </a:r>
            <a:r>
              <a:rPr lang="fr-FR" sz="1400" dirty="0"/>
              <a:t> and </a:t>
            </a:r>
            <a:r>
              <a:rPr lang="fr-FR" sz="1400" dirty="0" err="1"/>
              <a:t>functional</a:t>
            </a:r>
            <a:r>
              <a:rPr lang="fr-FR" sz="1400" dirty="0"/>
              <a:t> </a:t>
            </a:r>
            <a:r>
              <a:rPr lang="fr-FR" sz="1400" dirty="0" err="1"/>
              <a:t>economy</a:t>
            </a:r>
            <a:endParaRPr lang="fr-FR" sz="1400" dirty="0"/>
          </a:p>
          <a:p>
            <a:r>
              <a:rPr lang="fr-FR" sz="1400" dirty="0" err="1"/>
              <a:t>Breathrough</a:t>
            </a:r>
            <a:r>
              <a:rPr lang="fr-FR" sz="1400" dirty="0"/>
              <a:t> innovation (</a:t>
            </a:r>
            <a:r>
              <a:rPr lang="fr-FR" sz="1400" dirty="0" err="1"/>
              <a:t>technical</a:t>
            </a:r>
            <a:r>
              <a:rPr lang="fr-FR" sz="1400" dirty="0"/>
              <a:t>, commercial, </a:t>
            </a:r>
            <a:r>
              <a:rPr lang="fr-FR" sz="1400" dirty="0" err="1"/>
              <a:t>organizational</a:t>
            </a:r>
            <a:r>
              <a:rPr lang="fr-FR" sz="1400" dirty="0"/>
              <a:t>)</a:t>
            </a:r>
            <a:endParaRPr lang="en-US" sz="1400" dirty="0"/>
          </a:p>
        </p:txBody>
      </p:sp>
      <p:sp>
        <p:nvSpPr>
          <p:cNvPr id="11" name="ZoneTexte 10">
            <a:extLst>
              <a:ext uri="{FF2B5EF4-FFF2-40B4-BE49-F238E27FC236}">
                <a16:creationId xmlns:a16="http://schemas.microsoft.com/office/drawing/2014/main" id="{554168A5-B526-410C-857F-CC9E540992A9}"/>
              </a:ext>
            </a:extLst>
          </p:cNvPr>
          <p:cNvSpPr txBox="1"/>
          <p:nvPr/>
        </p:nvSpPr>
        <p:spPr>
          <a:xfrm>
            <a:off x="118337" y="1736725"/>
            <a:ext cx="4103752" cy="2677656"/>
          </a:xfrm>
          <a:prstGeom prst="rect">
            <a:avLst/>
          </a:prstGeom>
          <a:noFill/>
        </p:spPr>
        <p:txBody>
          <a:bodyPr wrap="none" rtlCol="0">
            <a:spAutoFit/>
          </a:bodyPr>
          <a:lstStyle/>
          <a:p>
            <a:r>
              <a:rPr lang="en-US" sz="1400" b="1" i="1" dirty="0"/>
              <a:t>Product system level</a:t>
            </a:r>
          </a:p>
          <a:p>
            <a:r>
              <a:rPr lang="en-US" sz="1400" i="1" dirty="0"/>
              <a:t>7.Optimisation of system end-of-life</a:t>
            </a:r>
          </a:p>
          <a:p>
            <a:r>
              <a:rPr lang="en-US" sz="1400" dirty="0"/>
              <a:t>Reuse, Recycling (material recovery), </a:t>
            </a:r>
          </a:p>
          <a:p>
            <a:r>
              <a:rPr lang="en-US" sz="1400" dirty="0"/>
              <a:t>Organic valorization</a:t>
            </a:r>
          </a:p>
          <a:p>
            <a:r>
              <a:rPr lang="en-US" sz="1400" dirty="0"/>
              <a:t>Encourage disassembly / separability, </a:t>
            </a:r>
          </a:p>
          <a:p>
            <a:r>
              <a:rPr lang="en-US" sz="1400" dirty="0"/>
              <a:t>Facilitate collection</a:t>
            </a:r>
          </a:p>
          <a:p>
            <a:r>
              <a:rPr lang="en-US" sz="1400" i="1" dirty="0"/>
              <a:t>6. </a:t>
            </a:r>
            <a:r>
              <a:rPr lang="en-US" sz="1400" i="1" dirty="0" err="1"/>
              <a:t>Optimisation</a:t>
            </a:r>
            <a:r>
              <a:rPr lang="en-US" sz="1400" i="1" dirty="0"/>
              <a:t> of product lifetime</a:t>
            </a:r>
          </a:p>
          <a:p>
            <a:r>
              <a:rPr lang="en-US" sz="1400" dirty="0"/>
              <a:t>Facilitate / reduce cleaning, </a:t>
            </a:r>
          </a:p>
          <a:p>
            <a:r>
              <a:rPr lang="en-US" sz="1400" dirty="0"/>
              <a:t>Facilitate maintenance, </a:t>
            </a:r>
          </a:p>
          <a:p>
            <a:r>
              <a:rPr lang="en-US" sz="1400" dirty="0"/>
              <a:t>Facilitate repair, Limit the impact of consumables,</a:t>
            </a:r>
          </a:p>
          <a:p>
            <a:r>
              <a:rPr lang="en-US" sz="1400" dirty="0"/>
              <a:t>Improve modularity, Reduce obsolescence </a:t>
            </a:r>
          </a:p>
          <a:p>
            <a:r>
              <a:rPr lang="en-US" sz="1400" dirty="0"/>
              <a:t>(design, function, software), More robust design</a:t>
            </a:r>
          </a:p>
        </p:txBody>
      </p:sp>
      <p:sp>
        <p:nvSpPr>
          <p:cNvPr id="12" name="ZoneTexte 11">
            <a:extLst>
              <a:ext uri="{FF2B5EF4-FFF2-40B4-BE49-F238E27FC236}">
                <a16:creationId xmlns:a16="http://schemas.microsoft.com/office/drawing/2014/main" id="{1326F6DF-A685-4179-988B-3BB2F0D524EC}"/>
              </a:ext>
            </a:extLst>
          </p:cNvPr>
          <p:cNvSpPr txBox="1"/>
          <p:nvPr/>
        </p:nvSpPr>
        <p:spPr>
          <a:xfrm>
            <a:off x="384244" y="4751859"/>
            <a:ext cx="2940228" cy="1600438"/>
          </a:xfrm>
          <a:prstGeom prst="rect">
            <a:avLst/>
          </a:prstGeom>
          <a:noFill/>
        </p:spPr>
        <p:txBody>
          <a:bodyPr wrap="none" rtlCol="0">
            <a:spAutoFit/>
          </a:bodyPr>
          <a:lstStyle/>
          <a:p>
            <a:r>
              <a:rPr lang="en-US" sz="1400" i="1" dirty="0"/>
              <a:t>5. Reduction of impacts during use</a:t>
            </a:r>
          </a:p>
          <a:p>
            <a:r>
              <a:rPr lang="en-US" sz="1400" dirty="0"/>
              <a:t>Inform to improve user behavior,</a:t>
            </a:r>
          </a:p>
          <a:p>
            <a:r>
              <a:rPr lang="en-US" sz="1400" dirty="0"/>
              <a:t>Reduction in usage consumption,</a:t>
            </a:r>
          </a:p>
          <a:p>
            <a:r>
              <a:rPr lang="en-US" sz="1400" dirty="0"/>
              <a:t>Encourage multifunctionality with </a:t>
            </a:r>
          </a:p>
          <a:p>
            <a:r>
              <a:rPr lang="en-US" sz="1400" dirty="0"/>
              <a:t>optimized or identical product </a:t>
            </a:r>
          </a:p>
          <a:p>
            <a:r>
              <a:rPr lang="en-US" sz="1400" dirty="0"/>
              <a:t>size/complexity/volume </a:t>
            </a:r>
          </a:p>
          <a:p>
            <a:r>
              <a:rPr lang="en-US" sz="1400" dirty="0"/>
              <a:t>(while questioning the need)</a:t>
            </a:r>
          </a:p>
        </p:txBody>
      </p:sp>
      <p:sp>
        <p:nvSpPr>
          <p:cNvPr id="13" name="ZoneTexte 12">
            <a:extLst>
              <a:ext uri="{FF2B5EF4-FFF2-40B4-BE49-F238E27FC236}">
                <a16:creationId xmlns:a16="http://schemas.microsoft.com/office/drawing/2014/main" id="{0CA811C5-745E-46CC-8E4D-6AEFD8AEC1A8}"/>
              </a:ext>
            </a:extLst>
          </p:cNvPr>
          <p:cNvSpPr txBox="1"/>
          <p:nvPr/>
        </p:nvSpPr>
        <p:spPr>
          <a:xfrm>
            <a:off x="3416431" y="5390222"/>
            <a:ext cx="8228535" cy="1169551"/>
          </a:xfrm>
          <a:prstGeom prst="rect">
            <a:avLst/>
          </a:prstGeom>
          <a:noFill/>
        </p:spPr>
        <p:txBody>
          <a:bodyPr wrap="none" rtlCol="0">
            <a:spAutoFit/>
          </a:bodyPr>
          <a:lstStyle/>
          <a:p>
            <a:r>
              <a:rPr lang="en-US" sz="1400" b="1" i="1" dirty="0"/>
              <a:t>Product structure level</a:t>
            </a:r>
          </a:p>
          <a:p>
            <a:r>
              <a:rPr lang="en-US" sz="1400" i="1" dirty="0"/>
              <a:t>4. </a:t>
            </a:r>
            <a:r>
              <a:rPr lang="en-US" sz="1400" i="1" dirty="0" err="1"/>
              <a:t>Optimisation</a:t>
            </a:r>
            <a:r>
              <a:rPr lang="en-US" sz="1400" i="1" dirty="0"/>
              <a:t> of distribution system</a:t>
            </a:r>
          </a:p>
          <a:p>
            <a:r>
              <a:rPr lang="en-US" sz="1400" dirty="0"/>
              <a:t>Reduction/elimination of transport packaging (mass/volume),</a:t>
            </a:r>
          </a:p>
          <a:p>
            <a:r>
              <a:rPr lang="en-US" sz="1400" dirty="0"/>
              <a:t>Choice of less impactful transport packaging materials, Reusable transport packaging,</a:t>
            </a:r>
          </a:p>
          <a:p>
            <a:r>
              <a:rPr lang="en-US" sz="1400" dirty="0"/>
              <a:t>Reduction in the number of transports, Low-impact transport, Optimize the mass / volume of transport</a:t>
            </a:r>
          </a:p>
        </p:txBody>
      </p:sp>
      <p:sp>
        <p:nvSpPr>
          <p:cNvPr id="14" name="ZoneTexte 13">
            <a:extLst>
              <a:ext uri="{FF2B5EF4-FFF2-40B4-BE49-F238E27FC236}">
                <a16:creationId xmlns:a16="http://schemas.microsoft.com/office/drawing/2014/main" id="{34D9FC73-ACDE-4B88-86DA-03E5FB656A03}"/>
              </a:ext>
            </a:extLst>
          </p:cNvPr>
          <p:cNvSpPr txBox="1"/>
          <p:nvPr/>
        </p:nvSpPr>
        <p:spPr>
          <a:xfrm>
            <a:off x="7297384" y="4660543"/>
            <a:ext cx="4790094" cy="1169551"/>
          </a:xfrm>
          <a:prstGeom prst="rect">
            <a:avLst/>
          </a:prstGeom>
          <a:noFill/>
        </p:spPr>
        <p:txBody>
          <a:bodyPr wrap="none" rtlCol="0">
            <a:spAutoFit/>
          </a:bodyPr>
          <a:lstStyle/>
          <a:p>
            <a:r>
              <a:rPr lang="en-US" sz="1400" i="1" dirty="0"/>
              <a:t>3. </a:t>
            </a:r>
            <a:r>
              <a:rPr lang="en-US" sz="1400" i="1" dirty="0" err="1"/>
              <a:t>Optimisation</a:t>
            </a:r>
            <a:r>
              <a:rPr lang="en-US" sz="1400" i="1" dirty="0"/>
              <a:t> of production techniques</a:t>
            </a:r>
          </a:p>
          <a:p>
            <a:r>
              <a:rPr lang="en-US" sz="1400" dirty="0"/>
              <a:t>Reduction in energy consumption, High-performance sites</a:t>
            </a:r>
          </a:p>
          <a:p>
            <a:r>
              <a:rPr lang="en-US" sz="1400" dirty="0"/>
              <a:t>(renewable energies, water treatment plant, etc.),</a:t>
            </a:r>
          </a:p>
          <a:p>
            <a:r>
              <a:rPr lang="en-US" sz="1400" dirty="0"/>
              <a:t>Low-impact technology/solution, </a:t>
            </a:r>
          </a:p>
          <a:p>
            <a:r>
              <a:rPr lang="en-US" sz="1400" dirty="0"/>
              <a:t>Reduction of manufacturing steps</a:t>
            </a:r>
          </a:p>
        </p:txBody>
      </p:sp>
      <p:sp>
        <p:nvSpPr>
          <p:cNvPr id="9" name="ZoneTexte 8">
            <a:extLst>
              <a:ext uri="{FF2B5EF4-FFF2-40B4-BE49-F238E27FC236}">
                <a16:creationId xmlns:a16="http://schemas.microsoft.com/office/drawing/2014/main" id="{EDB7DF9D-2AFD-4790-8FF8-1E2292B050B3}"/>
              </a:ext>
            </a:extLst>
          </p:cNvPr>
          <p:cNvSpPr txBox="1"/>
          <p:nvPr/>
        </p:nvSpPr>
        <p:spPr>
          <a:xfrm>
            <a:off x="7297384" y="1972435"/>
            <a:ext cx="4998484" cy="2677656"/>
          </a:xfrm>
          <a:prstGeom prst="rect">
            <a:avLst/>
          </a:prstGeom>
          <a:noFill/>
        </p:spPr>
        <p:txBody>
          <a:bodyPr wrap="none" rtlCol="0">
            <a:spAutoFit/>
          </a:bodyPr>
          <a:lstStyle/>
          <a:p>
            <a:r>
              <a:rPr lang="en-US" sz="1400" b="1" i="1" dirty="0"/>
              <a:t>Product component level</a:t>
            </a:r>
          </a:p>
          <a:p>
            <a:r>
              <a:rPr lang="en-US" sz="1400" i="1" dirty="0"/>
              <a:t>1. Supplies / Materials / Purchases with Lower Impact*</a:t>
            </a:r>
          </a:p>
          <a:p>
            <a:r>
              <a:rPr lang="en-US" sz="1400" dirty="0"/>
              <a:t>Supplier traceability, Recycled materials, </a:t>
            </a:r>
          </a:p>
          <a:p>
            <a:r>
              <a:rPr lang="en-US" sz="1400" dirty="0"/>
              <a:t>Recyclable materials, Bio-based materials,</a:t>
            </a:r>
          </a:p>
          <a:p>
            <a:r>
              <a:rPr lang="en-US" sz="1400" dirty="0"/>
              <a:t>Less toxic materials/solutions, Selection of materials,</a:t>
            </a:r>
          </a:p>
          <a:p>
            <a:r>
              <a:rPr lang="en-US" sz="1400" dirty="0"/>
              <a:t>High environmental performance (energy, water, etc.),</a:t>
            </a:r>
          </a:p>
          <a:p>
            <a:r>
              <a:rPr lang="en-US" sz="1400" dirty="0"/>
              <a:t>Local materials, Improve supply / packaging materials</a:t>
            </a:r>
          </a:p>
          <a:p>
            <a:r>
              <a:rPr lang="en-US" sz="1400" i="1" dirty="0"/>
              <a:t>2. Reduction of materials usage</a:t>
            </a:r>
          </a:p>
          <a:p>
            <a:r>
              <a:rPr lang="en-US" sz="1400" dirty="0" err="1"/>
              <a:t>Lightweighting</a:t>
            </a:r>
            <a:r>
              <a:rPr lang="en-US" sz="1400" dirty="0"/>
              <a:t>, Reduction in the number of parts / materials,</a:t>
            </a:r>
          </a:p>
          <a:p>
            <a:r>
              <a:rPr lang="en-US" sz="1400" dirty="0"/>
              <a:t>Optimization of geometry/miniaturization/standardization,</a:t>
            </a:r>
          </a:p>
          <a:p>
            <a:r>
              <a:rPr lang="en-US" sz="1400" dirty="0"/>
              <a:t>Recovery/reduction of production waste,</a:t>
            </a:r>
          </a:p>
          <a:p>
            <a:r>
              <a:rPr lang="en-US" sz="1400" dirty="0"/>
              <a:t>Reduction of material quantity in product packaging</a:t>
            </a:r>
          </a:p>
        </p:txBody>
      </p:sp>
      <p:sp>
        <p:nvSpPr>
          <p:cNvPr id="10" name="ZoneTexte 9">
            <a:extLst>
              <a:ext uri="{FF2B5EF4-FFF2-40B4-BE49-F238E27FC236}">
                <a16:creationId xmlns:a16="http://schemas.microsoft.com/office/drawing/2014/main" id="{A487B5C3-6236-4716-8E78-12B834D4DA4C}"/>
              </a:ext>
            </a:extLst>
          </p:cNvPr>
          <p:cNvSpPr txBox="1"/>
          <p:nvPr/>
        </p:nvSpPr>
        <p:spPr>
          <a:xfrm rot="19448010">
            <a:off x="350094" y="2752387"/>
            <a:ext cx="2800767" cy="646331"/>
          </a:xfrm>
          <a:prstGeom prst="rect">
            <a:avLst/>
          </a:prstGeom>
          <a:solidFill>
            <a:schemeClr val="bg1"/>
          </a:solidFill>
        </p:spPr>
        <p:txBody>
          <a:bodyPr wrap="none" rtlCol="0">
            <a:spAutoFit/>
          </a:bodyPr>
          <a:lstStyle/>
          <a:p>
            <a:r>
              <a:rPr lang="fr-FR" dirty="0" err="1">
                <a:solidFill>
                  <a:schemeClr val="accent1"/>
                </a:solidFill>
              </a:rPr>
              <a:t>Circular</a:t>
            </a:r>
            <a:r>
              <a:rPr lang="fr-FR" dirty="0">
                <a:solidFill>
                  <a:schemeClr val="accent1"/>
                </a:solidFill>
              </a:rPr>
              <a:t> </a:t>
            </a:r>
            <a:r>
              <a:rPr lang="fr-FR" dirty="0" err="1">
                <a:solidFill>
                  <a:schemeClr val="accent1"/>
                </a:solidFill>
              </a:rPr>
              <a:t>economy</a:t>
            </a:r>
            <a:endParaRPr lang="fr-FR" dirty="0">
              <a:solidFill>
                <a:schemeClr val="accent1"/>
              </a:solidFill>
            </a:endParaRPr>
          </a:p>
          <a:p>
            <a:r>
              <a:rPr lang="fr-FR" dirty="0">
                <a:solidFill>
                  <a:schemeClr val="accent1"/>
                </a:solidFill>
              </a:rPr>
              <a:t>System </a:t>
            </a:r>
            <a:r>
              <a:rPr lang="fr-FR" dirty="0" err="1">
                <a:solidFill>
                  <a:schemeClr val="accent1"/>
                </a:solidFill>
              </a:rPr>
              <a:t>lifetime</a:t>
            </a:r>
            <a:r>
              <a:rPr lang="fr-FR" dirty="0">
                <a:solidFill>
                  <a:schemeClr val="accent1"/>
                </a:solidFill>
              </a:rPr>
              <a:t> extension</a:t>
            </a:r>
            <a:endParaRPr lang="en-US" dirty="0">
              <a:solidFill>
                <a:schemeClr val="accent1"/>
              </a:solidFill>
            </a:endParaRPr>
          </a:p>
        </p:txBody>
      </p:sp>
    </p:spTree>
    <p:extLst>
      <p:ext uri="{BB962C8B-B14F-4D97-AF65-F5344CB8AC3E}">
        <p14:creationId xmlns:p14="http://schemas.microsoft.com/office/powerpoint/2010/main" val="17459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F9CF17-0F36-4D0F-AD1C-8F39A4AAC209}"/>
              </a:ext>
            </a:extLst>
          </p:cNvPr>
          <p:cNvSpPr>
            <a:spLocks noGrp="1"/>
          </p:cNvSpPr>
          <p:nvPr>
            <p:ph idx="1"/>
          </p:nvPr>
        </p:nvSpPr>
        <p:spPr/>
        <p:txBody>
          <a:bodyPr>
            <a:normAutofit/>
          </a:bodyPr>
          <a:lstStyle/>
          <a:p>
            <a:r>
              <a:rPr lang="fr-FR" b="1" dirty="0"/>
              <a:t>Electronics: </a:t>
            </a:r>
            <a:r>
              <a:rPr lang="fr-FR" b="1" dirty="0" err="1"/>
              <a:t>Sustainable</a:t>
            </a:r>
            <a:r>
              <a:rPr lang="fr-FR" b="1" dirty="0"/>
              <a:t>, Open and Sovereign</a:t>
            </a:r>
          </a:p>
          <a:p>
            <a:r>
              <a:rPr lang="fr-FR" b="1" dirty="0"/>
              <a:t>INSA Rennes, Université de Rennes, ENS Rennes</a:t>
            </a:r>
          </a:p>
          <a:p>
            <a:r>
              <a:rPr lang="fr-FR" dirty="0"/>
              <a:t>2023-2028, 6.3M€ </a:t>
            </a:r>
            <a:r>
              <a:rPr lang="fr-FR" dirty="0" err="1"/>
              <a:t>funding</a:t>
            </a:r>
            <a:r>
              <a:rPr lang="fr-FR" dirty="0"/>
              <a:t>, 15M€ total </a:t>
            </a:r>
            <a:r>
              <a:rPr lang="fr-FR" dirty="0" err="1"/>
              <a:t>cost</a:t>
            </a:r>
            <a:r>
              <a:rPr lang="fr-FR" dirty="0"/>
              <a:t>, </a:t>
            </a:r>
            <a:r>
              <a:rPr lang="fr-FR" dirty="0" err="1"/>
              <a:t>funded</a:t>
            </a:r>
            <a:r>
              <a:rPr lang="fr-FR" dirty="0"/>
              <a:t> by France2030</a:t>
            </a:r>
          </a:p>
          <a:p>
            <a:pPr lvl="1"/>
            <a:r>
              <a:rPr lang="en-US" b="1" dirty="0"/>
              <a:t>Sustainable: </a:t>
            </a:r>
            <a:r>
              <a:rPr lang="en-US" dirty="0"/>
              <a:t>meeting the needs of the present generation without compromising the ability of future generations to meet their own needs.</a:t>
            </a:r>
          </a:p>
          <a:p>
            <a:pPr lvl="1"/>
            <a:r>
              <a:rPr lang="en-US" b="1" dirty="0"/>
              <a:t>Open: </a:t>
            </a:r>
            <a:r>
              <a:rPr lang="en-US" dirty="0"/>
              <a:t>a decentralized development model that publicly distributes the source code for open collaboration and peer production, known as "the open-source method."</a:t>
            </a:r>
          </a:p>
          <a:p>
            <a:pPr lvl="1"/>
            <a:r>
              <a:rPr lang="en-US" b="1" dirty="0"/>
              <a:t>Sovereign: </a:t>
            </a:r>
            <a:r>
              <a:rPr lang="en-US" dirty="0"/>
              <a:t>the quality of a state being free and independent, determined solely by its own will within the limits of the higher principle of law, and in accordance with the collective purpose it is called to achieve.</a:t>
            </a:r>
            <a:endParaRPr lang="fr-FR"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t>49</a:t>
            </a:fld>
            <a:endParaRPr lang="fr-FR"/>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a:bodyPr>
          <a:lstStyle/>
          <a:p>
            <a:r>
              <a:rPr lang="fr-FR" dirty="0"/>
              <a:t>The ESOS </a:t>
            </a:r>
            <a:r>
              <a:rPr lang="fr-FR" dirty="0" err="1"/>
              <a:t>project</a:t>
            </a:r>
            <a:endParaRPr lang="en-US" dirty="0"/>
          </a:p>
        </p:txBody>
      </p:sp>
    </p:spTree>
    <p:extLst>
      <p:ext uri="{BB962C8B-B14F-4D97-AF65-F5344CB8AC3E}">
        <p14:creationId xmlns:p14="http://schemas.microsoft.com/office/powerpoint/2010/main" val="336830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a:bodyPr>
          <a:lstStyle/>
          <a:p>
            <a:r>
              <a:rPr lang="fr-FR" dirty="0"/>
              <a:t>Human </a:t>
            </a:r>
            <a:r>
              <a:rPr lang="fr-FR" dirty="0" err="1"/>
              <a:t>carbon</a:t>
            </a:r>
            <a:r>
              <a:rPr lang="fr-FR" dirty="0"/>
              <a:t> impact</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5</a:t>
            </a:fld>
            <a:endParaRPr lang="fr-FR"/>
          </a:p>
        </p:txBody>
      </p:sp>
      <p:grpSp>
        <p:nvGrpSpPr>
          <p:cNvPr id="8" name="Groupe 7">
            <a:extLst>
              <a:ext uri="{FF2B5EF4-FFF2-40B4-BE49-F238E27FC236}">
                <a16:creationId xmlns:a16="http://schemas.microsoft.com/office/drawing/2014/main" id="{C8BC3188-A832-46D4-B2C4-F27EE4628F54}"/>
              </a:ext>
            </a:extLst>
          </p:cNvPr>
          <p:cNvGrpSpPr/>
          <p:nvPr/>
        </p:nvGrpSpPr>
        <p:grpSpPr>
          <a:xfrm>
            <a:off x="516359" y="3412974"/>
            <a:ext cx="5548386" cy="3071795"/>
            <a:chOff x="547614" y="2878228"/>
            <a:chExt cx="4412980" cy="2443191"/>
          </a:xfrm>
        </p:grpSpPr>
        <p:pic>
          <p:nvPicPr>
            <p:cNvPr id="5" name="Image 4">
              <a:extLst>
                <a:ext uri="{FF2B5EF4-FFF2-40B4-BE49-F238E27FC236}">
                  <a16:creationId xmlns:a16="http://schemas.microsoft.com/office/drawing/2014/main" id="{FB43E478-899E-4041-97BA-C1419A689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24" r="33612" b="43797"/>
            <a:stretch/>
          </p:blipFill>
          <p:spPr>
            <a:xfrm>
              <a:off x="547614" y="2878228"/>
              <a:ext cx="4412980" cy="2443191"/>
            </a:xfrm>
            <a:prstGeom prst="rect">
              <a:avLst/>
            </a:prstGeom>
          </p:spPr>
        </p:pic>
        <p:sp>
          <p:nvSpPr>
            <p:cNvPr id="7" name="Rectangle 6">
              <a:extLst>
                <a:ext uri="{FF2B5EF4-FFF2-40B4-BE49-F238E27FC236}">
                  <a16:creationId xmlns:a16="http://schemas.microsoft.com/office/drawing/2014/main" id="{CEDDC85C-23AD-4F4B-B7F6-17A8325867AA}"/>
                </a:ext>
              </a:extLst>
            </p:cNvPr>
            <p:cNvSpPr/>
            <p:nvPr/>
          </p:nvSpPr>
          <p:spPr>
            <a:xfrm>
              <a:off x="990600" y="4872040"/>
              <a:ext cx="3919536" cy="241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8Gt</a:t>
              </a:r>
              <a:endParaRPr lang="en-US" dirty="0"/>
            </a:p>
          </p:txBody>
        </p:sp>
      </p:grpSp>
      <p:graphicFrame>
        <p:nvGraphicFramePr>
          <p:cNvPr id="11" name="Graphique 10">
            <a:extLst>
              <a:ext uri="{FF2B5EF4-FFF2-40B4-BE49-F238E27FC236}">
                <a16:creationId xmlns:a16="http://schemas.microsoft.com/office/drawing/2014/main" id="{6AA13B6F-3144-449E-86DB-ECC7B003699D}"/>
              </a:ext>
            </a:extLst>
          </p:cNvPr>
          <p:cNvGraphicFramePr/>
          <p:nvPr/>
        </p:nvGraphicFramePr>
        <p:xfrm>
          <a:off x="6017241" y="3757961"/>
          <a:ext cx="4207267" cy="297379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455B87B5-5B0A-43D7-B391-5AECE362EB25}"/>
              </a:ext>
            </a:extLst>
          </p:cNvPr>
          <p:cNvSpPr txBox="1"/>
          <p:nvPr/>
        </p:nvSpPr>
        <p:spPr>
          <a:xfrm>
            <a:off x="10292817" y="5772432"/>
            <a:ext cx="1034642" cy="369332"/>
          </a:xfrm>
          <a:prstGeom prst="rect">
            <a:avLst/>
          </a:prstGeom>
          <a:noFill/>
        </p:spPr>
        <p:txBody>
          <a:bodyPr wrap="none" rtlCol="0">
            <a:spAutoFit/>
          </a:bodyPr>
          <a:lstStyle/>
          <a:p>
            <a:r>
              <a:rPr lang="fr-FR" dirty="0"/>
              <a:t>-7%/</a:t>
            </a:r>
            <a:r>
              <a:rPr lang="fr-FR" dirty="0" err="1"/>
              <a:t>year</a:t>
            </a:r>
            <a:endParaRPr lang="en-US" dirty="0"/>
          </a:p>
        </p:txBody>
      </p:sp>
      <p:sp>
        <p:nvSpPr>
          <p:cNvPr id="13" name="Espace réservé du contenu 1">
            <a:extLst>
              <a:ext uri="{FF2B5EF4-FFF2-40B4-BE49-F238E27FC236}">
                <a16:creationId xmlns:a16="http://schemas.microsoft.com/office/drawing/2014/main" id="{33F0B586-6772-469A-8EE1-31F6DEC456AD}"/>
              </a:ext>
            </a:extLst>
          </p:cNvPr>
          <p:cNvSpPr>
            <a:spLocks noGrp="1"/>
          </p:cNvSpPr>
          <p:nvPr>
            <p:ph idx="1"/>
          </p:nvPr>
        </p:nvSpPr>
        <p:spPr>
          <a:xfrm>
            <a:off x="894522" y="1828800"/>
            <a:ext cx="10409094" cy="2830728"/>
          </a:xfrm>
        </p:spPr>
        <p:txBody>
          <a:bodyPr/>
          <a:lstStyle/>
          <a:p>
            <a:r>
              <a:rPr lang="fr-FR" dirty="0"/>
              <a:t>Human GHG </a:t>
            </a:r>
            <a:r>
              <a:rPr lang="fr-FR" dirty="0" err="1"/>
              <a:t>emissions</a:t>
            </a:r>
            <a:r>
              <a:rPr lang="fr-FR" dirty="0"/>
              <a:t> </a:t>
            </a:r>
            <a:r>
              <a:rPr lang="fr-FR" dirty="0" err="1"/>
              <a:t>reach</a:t>
            </a:r>
            <a:r>
              <a:rPr lang="fr-FR" dirty="0"/>
              <a:t> 60Gt/</a:t>
            </a:r>
            <a:r>
              <a:rPr lang="fr-FR" dirty="0" err="1"/>
              <a:t>year</a:t>
            </a:r>
            <a:endParaRPr lang="fr-FR" dirty="0"/>
          </a:p>
          <a:p>
            <a:r>
              <a:rPr lang="en-US" dirty="0"/>
              <a:t>To respect the 1.5°C scenario of the Paris Agreement, emissions must reach 8Gt/year by 2050, i.e. </a:t>
            </a:r>
            <a:r>
              <a:rPr lang="en-US" b="1" dirty="0"/>
              <a:t>a reduction of ~7× by 2050</a:t>
            </a:r>
          </a:p>
        </p:txBody>
      </p:sp>
    </p:spTree>
    <p:extLst>
      <p:ext uri="{BB962C8B-B14F-4D97-AF65-F5344CB8AC3E}">
        <p14:creationId xmlns:p14="http://schemas.microsoft.com/office/powerpoint/2010/main" val="560050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F9CF17-0F36-4D0F-AD1C-8F39A4AAC209}"/>
              </a:ext>
            </a:extLst>
          </p:cNvPr>
          <p:cNvSpPr>
            <a:spLocks noGrp="1"/>
          </p:cNvSpPr>
          <p:nvPr>
            <p:ph idx="1"/>
          </p:nvPr>
        </p:nvSpPr>
        <p:spPr/>
        <p:txBody>
          <a:bodyPr>
            <a:normAutofit fontScale="92500" lnSpcReduction="20000"/>
          </a:bodyPr>
          <a:lstStyle/>
          <a:p>
            <a:r>
              <a:rPr lang="fr-FR" dirty="0" err="1"/>
              <a:t>Attract</a:t>
            </a:r>
            <a:r>
              <a:rPr lang="fr-FR" dirty="0"/>
              <a:t> </a:t>
            </a:r>
            <a:r>
              <a:rPr lang="fr-FR" dirty="0" err="1"/>
              <a:t>pupils</a:t>
            </a:r>
            <a:r>
              <a:rPr lang="fr-FR" dirty="0"/>
              <a:t> to </a:t>
            </a:r>
            <a:r>
              <a:rPr lang="fr-FR" dirty="0" err="1"/>
              <a:t>electronics</a:t>
            </a:r>
            <a:endParaRPr lang="fr-FR" dirty="0"/>
          </a:p>
          <a:p>
            <a:r>
              <a:rPr lang="fr-FR" dirty="0"/>
              <a:t>Train </a:t>
            </a:r>
            <a:r>
              <a:rPr lang="fr-FR" dirty="0" err="1"/>
              <a:t>students</a:t>
            </a:r>
            <a:r>
              <a:rPr lang="fr-FR" dirty="0"/>
              <a:t> to ESOS</a:t>
            </a:r>
          </a:p>
          <a:p>
            <a:pPr lvl="1"/>
            <a:r>
              <a:rPr lang="fr-FR" dirty="0"/>
              <a:t>Licence, master, </a:t>
            </a:r>
            <a:r>
              <a:rPr lang="fr-FR" dirty="0" err="1"/>
              <a:t>doctorate</a:t>
            </a:r>
            <a:endParaRPr lang="fr-FR" dirty="0"/>
          </a:p>
          <a:p>
            <a:r>
              <a:rPr lang="fr-FR" dirty="0"/>
              <a:t>Train </a:t>
            </a:r>
            <a:r>
              <a:rPr lang="fr-FR" dirty="0" err="1"/>
              <a:t>teachers</a:t>
            </a:r>
            <a:r>
              <a:rPr lang="fr-FR" dirty="0"/>
              <a:t> to ESOS</a:t>
            </a:r>
          </a:p>
          <a:p>
            <a:r>
              <a:rPr lang="fr-FR" dirty="0"/>
              <a:t>Train </a:t>
            </a:r>
            <a:r>
              <a:rPr lang="fr-FR" dirty="0" err="1"/>
              <a:t>professionals</a:t>
            </a:r>
            <a:r>
              <a:rPr lang="fr-FR" dirty="0"/>
              <a:t> to ESOS</a:t>
            </a:r>
          </a:p>
          <a:p>
            <a:pPr lvl="1"/>
            <a:r>
              <a:rPr lang="fr-FR" dirty="0">
                <a:solidFill>
                  <a:schemeClr val="accent4"/>
                </a:solidFill>
              </a:rPr>
              <a:t>Trainings on </a:t>
            </a:r>
            <a:r>
              <a:rPr lang="fr-FR" dirty="0" err="1">
                <a:solidFill>
                  <a:schemeClr val="accent4"/>
                </a:solidFill>
              </a:rPr>
              <a:t>eco</a:t>
            </a:r>
            <a:r>
              <a:rPr lang="fr-FR" dirty="0">
                <a:solidFill>
                  <a:schemeClr val="accent4"/>
                </a:solidFill>
              </a:rPr>
              <a:t>-design : </a:t>
            </a:r>
            <a:r>
              <a:rPr lang="fr-FR" dirty="0" err="1">
                <a:solidFill>
                  <a:schemeClr val="accent4"/>
                </a:solidFill>
              </a:rPr>
              <a:t>stay</a:t>
            </a:r>
            <a:r>
              <a:rPr lang="fr-FR" dirty="0">
                <a:solidFill>
                  <a:schemeClr val="accent4"/>
                </a:solidFill>
              </a:rPr>
              <a:t> </a:t>
            </a:r>
            <a:r>
              <a:rPr lang="fr-FR" dirty="0" err="1">
                <a:solidFill>
                  <a:schemeClr val="accent4"/>
                </a:solidFill>
              </a:rPr>
              <a:t>tuned</a:t>
            </a:r>
            <a:r>
              <a:rPr lang="fr-FR" dirty="0">
                <a:solidFill>
                  <a:schemeClr val="accent4"/>
                </a:solidFill>
              </a:rPr>
              <a:t>!</a:t>
            </a:r>
          </a:p>
          <a:p>
            <a:r>
              <a:rPr lang="fr-FR" dirty="0" err="1"/>
              <a:t>Create</a:t>
            </a:r>
            <a:r>
              <a:rPr lang="fr-FR" dirty="0"/>
              <a:t> </a:t>
            </a:r>
            <a:r>
              <a:rPr lang="fr-FR" b="1" dirty="0"/>
              <a:t>open </a:t>
            </a:r>
            <a:r>
              <a:rPr lang="fr-FR" b="1" dirty="0" err="1"/>
              <a:t>teaching</a:t>
            </a:r>
            <a:r>
              <a:rPr lang="fr-FR" b="1" dirty="0"/>
              <a:t> </a:t>
            </a:r>
            <a:r>
              <a:rPr lang="fr-FR" b="1" dirty="0" err="1"/>
              <a:t>material</a:t>
            </a:r>
            <a:endParaRPr lang="fr-FR" b="1" dirty="0"/>
          </a:p>
          <a:p>
            <a:r>
              <a:rPr lang="fr-FR" dirty="0">
                <a:hlinkClick r:id="rId2"/>
              </a:rPr>
              <a:t>https://esos.insa-rennes.fr</a:t>
            </a:r>
            <a:r>
              <a:rPr lang="fr-FR" dirty="0"/>
              <a:t> </a:t>
            </a:r>
          </a:p>
          <a:p>
            <a:endParaRPr lang="fr-FR" b="1" dirty="0"/>
          </a:p>
          <a:p>
            <a:r>
              <a:rPr lang="fr-FR" b="1" dirty="0"/>
              <a:t>30+ </a:t>
            </a:r>
            <a:r>
              <a:rPr lang="fr-FR" b="1" dirty="0" err="1"/>
              <a:t>industrial</a:t>
            </a:r>
            <a:r>
              <a:rPr lang="fr-FR" b="1" dirty="0"/>
              <a:t> </a:t>
            </a:r>
            <a:r>
              <a:rPr lang="fr-FR" b="1" dirty="0" err="1"/>
              <a:t>partners</a:t>
            </a:r>
            <a:endParaRPr lang="fr-FR" b="1" dirty="0"/>
          </a:p>
          <a:p>
            <a:r>
              <a:rPr lang="fr-FR" b="1" dirty="0"/>
              <a:t>14 PhD </a:t>
            </a:r>
            <a:r>
              <a:rPr lang="fr-FR" b="1" dirty="0" err="1"/>
              <a:t>theses</a:t>
            </a:r>
            <a:endParaRPr lang="fr-FR" b="1" dirty="0"/>
          </a:p>
          <a:p>
            <a:r>
              <a:rPr lang="fr-FR" b="1" dirty="0" err="1"/>
              <a:t>Looking</a:t>
            </a:r>
            <a:r>
              <a:rPr lang="fr-FR" b="1" dirty="0"/>
              <a:t> for synergies!</a:t>
            </a:r>
          </a:p>
          <a:p>
            <a:endParaRPr lang="fr-FR"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t>50</a:t>
            </a:fld>
            <a:endParaRPr lang="fr-FR"/>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a:bodyPr>
          <a:lstStyle/>
          <a:p>
            <a:r>
              <a:rPr lang="fr-FR" dirty="0"/>
              <a:t>ESOS – 7 actions</a:t>
            </a:r>
            <a:endParaRPr lang="en-US" dirty="0"/>
          </a:p>
        </p:txBody>
      </p:sp>
      <p:pic>
        <p:nvPicPr>
          <p:cNvPr id="5" name="Image 4">
            <a:extLst>
              <a:ext uri="{FF2B5EF4-FFF2-40B4-BE49-F238E27FC236}">
                <a16:creationId xmlns:a16="http://schemas.microsoft.com/office/drawing/2014/main" id="{02193C13-C62E-448E-8D39-E338E9A0A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376" y="1427583"/>
            <a:ext cx="5904624" cy="4387137"/>
          </a:xfrm>
          <a:prstGeom prst="rect">
            <a:avLst/>
          </a:prstGeom>
        </p:spPr>
      </p:pic>
    </p:spTree>
    <p:extLst>
      <p:ext uri="{BB962C8B-B14F-4D97-AF65-F5344CB8AC3E}">
        <p14:creationId xmlns:p14="http://schemas.microsoft.com/office/powerpoint/2010/main" val="1987628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a:xfrm>
            <a:off x="838200" y="365125"/>
            <a:ext cx="10515600" cy="1325563"/>
          </a:xfrm>
        </p:spPr>
        <p:txBody>
          <a:bodyPr>
            <a:normAutofit/>
          </a:bodyPr>
          <a:lstStyle/>
          <a:p>
            <a:r>
              <a:rPr lang="fr-FR" dirty="0"/>
              <a:t>ESOS – 14 </a:t>
            </a:r>
            <a:r>
              <a:rPr lang="fr-FR" dirty="0" err="1"/>
              <a:t>PhDs</a:t>
            </a:r>
            <a:endParaRPr lang="en-US" dirty="0"/>
          </a:p>
        </p:txBody>
      </p:sp>
      <p:sp>
        <p:nvSpPr>
          <p:cNvPr id="7" name="Espace réservé du pied de page 6">
            <a:extLst>
              <a:ext uri="{FF2B5EF4-FFF2-40B4-BE49-F238E27FC236}">
                <a16:creationId xmlns:a16="http://schemas.microsoft.com/office/drawing/2014/main" id="{5ADB3083-5FB8-85F1-EFEA-9B42315D9D40}"/>
              </a:ext>
            </a:extLst>
          </p:cNvPr>
          <p:cNvSpPr>
            <a:spLocks noGrp="1"/>
          </p:cNvSpPr>
          <p:nvPr>
            <p:ph type="ftr" sz="quarter" idx="11"/>
          </p:nvPr>
        </p:nvSpPr>
        <p:spPr>
          <a:xfrm>
            <a:off x="4038600" y="6538912"/>
            <a:ext cx="4114800" cy="365125"/>
          </a:xfrm>
        </p:spPr>
        <p:txBody>
          <a:bodyPr/>
          <a:lstStyle/>
          <a:p>
            <a:endParaRPr lang="fr-FR"/>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a:xfrm>
            <a:off x="8610600" y="6546463"/>
            <a:ext cx="2743200" cy="365125"/>
          </a:xfrm>
        </p:spPr>
        <p:txBody>
          <a:bodyPr/>
          <a:lstStyle/>
          <a:p>
            <a:fld id="{27C6CCC6-2BE5-4E42-96A4-D1E8E81A3D8E}" type="slidenum">
              <a:rPr lang="fr-FR" smtClean="0"/>
              <a:pPr/>
              <a:t>51</a:t>
            </a:fld>
            <a:endParaRPr lang="fr-FR"/>
          </a:p>
        </p:txBody>
      </p:sp>
      <p:pic>
        <p:nvPicPr>
          <p:cNvPr id="8" name="Image 7">
            <a:extLst>
              <a:ext uri="{FF2B5EF4-FFF2-40B4-BE49-F238E27FC236}">
                <a16:creationId xmlns:a16="http://schemas.microsoft.com/office/drawing/2014/main" id="{1DA9A9CA-078E-4EB5-BB13-D34B1C30A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972" y="6062314"/>
            <a:ext cx="1845741" cy="430561"/>
          </a:xfrm>
          <a:prstGeom prst="rect">
            <a:avLst/>
          </a:prstGeom>
        </p:spPr>
      </p:pic>
      <p:pic>
        <p:nvPicPr>
          <p:cNvPr id="15" name="Espace réservé du contenu 14">
            <a:extLst>
              <a:ext uri="{FF2B5EF4-FFF2-40B4-BE49-F238E27FC236}">
                <a16:creationId xmlns:a16="http://schemas.microsoft.com/office/drawing/2014/main" id="{B27811CE-69C0-434D-8E51-F78E25DCEB7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559869" y="5578165"/>
            <a:ext cx="1403016" cy="430561"/>
          </a:xfrm>
        </p:spPr>
      </p:pic>
      <p:sp>
        <p:nvSpPr>
          <p:cNvPr id="16" name="Ellipse 15">
            <a:extLst>
              <a:ext uri="{FF2B5EF4-FFF2-40B4-BE49-F238E27FC236}">
                <a16:creationId xmlns:a16="http://schemas.microsoft.com/office/drawing/2014/main" id="{696B93F7-A385-4A1A-8CB2-1D865137AC59}"/>
              </a:ext>
            </a:extLst>
          </p:cNvPr>
          <p:cNvSpPr/>
          <p:nvPr/>
        </p:nvSpPr>
        <p:spPr>
          <a:xfrm>
            <a:off x="7900760" y="4426115"/>
            <a:ext cx="2486324"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Digital </a:t>
            </a:r>
            <a:r>
              <a:rPr lang="fr-FR" dirty="0" err="1"/>
              <a:t>systems</a:t>
            </a:r>
            <a:r>
              <a:rPr lang="fr-FR" dirty="0"/>
              <a:t> </a:t>
            </a:r>
            <a:r>
              <a:rPr lang="fr-FR" dirty="0" err="1"/>
              <a:t>ecodesign</a:t>
            </a:r>
            <a:endParaRPr lang="en-US" dirty="0"/>
          </a:p>
        </p:txBody>
      </p:sp>
      <p:sp>
        <p:nvSpPr>
          <p:cNvPr id="17" name="Ellipse 16">
            <a:extLst>
              <a:ext uri="{FF2B5EF4-FFF2-40B4-BE49-F238E27FC236}">
                <a16:creationId xmlns:a16="http://schemas.microsoft.com/office/drawing/2014/main" id="{3C6CC1AD-3112-40C3-BEF6-4145F14DB845}"/>
              </a:ext>
            </a:extLst>
          </p:cNvPr>
          <p:cNvSpPr/>
          <p:nvPr/>
        </p:nvSpPr>
        <p:spPr>
          <a:xfrm>
            <a:off x="9402504" y="1755782"/>
            <a:ext cx="2303443"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Biosourced</a:t>
            </a:r>
            <a:r>
              <a:rPr lang="fr-FR" dirty="0"/>
              <a:t> </a:t>
            </a:r>
            <a:r>
              <a:rPr lang="fr-FR" dirty="0" err="1"/>
              <a:t>electronics</a:t>
            </a:r>
            <a:endParaRPr lang="en-US" dirty="0"/>
          </a:p>
        </p:txBody>
      </p:sp>
      <p:sp>
        <p:nvSpPr>
          <p:cNvPr id="18" name="Ellipse 17">
            <a:extLst>
              <a:ext uri="{FF2B5EF4-FFF2-40B4-BE49-F238E27FC236}">
                <a16:creationId xmlns:a16="http://schemas.microsoft.com/office/drawing/2014/main" id="{6600E8CE-B081-4137-8AEE-B7D1E5A5B4AB}"/>
              </a:ext>
            </a:extLst>
          </p:cNvPr>
          <p:cNvSpPr/>
          <p:nvPr/>
        </p:nvSpPr>
        <p:spPr>
          <a:xfrm>
            <a:off x="2895565" y="4864800"/>
            <a:ext cx="2303443"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Low </a:t>
            </a:r>
            <a:r>
              <a:rPr lang="fr-FR" dirty="0" err="1"/>
              <a:t>energy</a:t>
            </a:r>
            <a:r>
              <a:rPr lang="fr-FR" dirty="0"/>
              <a:t> </a:t>
            </a:r>
            <a:r>
              <a:rPr lang="fr-FR" dirty="0" err="1"/>
              <a:t>electronics</a:t>
            </a:r>
            <a:endParaRPr lang="en-US" dirty="0"/>
          </a:p>
        </p:txBody>
      </p:sp>
      <p:sp>
        <p:nvSpPr>
          <p:cNvPr id="19" name="Ellipse 18">
            <a:extLst>
              <a:ext uri="{FF2B5EF4-FFF2-40B4-BE49-F238E27FC236}">
                <a16:creationId xmlns:a16="http://schemas.microsoft.com/office/drawing/2014/main" id="{F25A44F0-33EE-4290-9A34-79FE82A87155}"/>
              </a:ext>
            </a:extLst>
          </p:cNvPr>
          <p:cNvSpPr/>
          <p:nvPr/>
        </p:nvSpPr>
        <p:spPr>
          <a:xfrm>
            <a:off x="8271236" y="392038"/>
            <a:ext cx="2303443"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Low impact </a:t>
            </a:r>
            <a:r>
              <a:rPr lang="fr-FR" dirty="0" err="1"/>
              <a:t>sensors</a:t>
            </a:r>
            <a:r>
              <a:rPr lang="fr-FR" dirty="0"/>
              <a:t> and </a:t>
            </a:r>
            <a:r>
              <a:rPr lang="fr-FR" dirty="0" err="1"/>
              <a:t>antennas</a:t>
            </a:r>
            <a:endParaRPr lang="en-US" dirty="0"/>
          </a:p>
        </p:txBody>
      </p:sp>
      <p:sp>
        <p:nvSpPr>
          <p:cNvPr id="20" name="Ellipse 19">
            <a:extLst>
              <a:ext uri="{FF2B5EF4-FFF2-40B4-BE49-F238E27FC236}">
                <a16:creationId xmlns:a16="http://schemas.microsoft.com/office/drawing/2014/main" id="{B5AF7094-44D1-4463-82B0-75BB0B20F620}"/>
              </a:ext>
            </a:extLst>
          </p:cNvPr>
          <p:cNvSpPr/>
          <p:nvPr/>
        </p:nvSpPr>
        <p:spPr>
          <a:xfrm>
            <a:off x="317801" y="4378585"/>
            <a:ext cx="2486324"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Energy </a:t>
            </a:r>
            <a:r>
              <a:rPr lang="fr-FR" dirty="0" err="1"/>
              <a:t>harvesting</a:t>
            </a:r>
            <a:endParaRPr lang="en-US" dirty="0"/>
          </a:p>
        </p:txBody>
      </p:sp>
      <p:sp>
        <p:nvSpPr>
          <p:cNvPr id="21" name="Arc 20">
            <a:extLst>
              <a:ext uri="{FF2B5EF4-FFF2-40B4-BE49-F238E27FC236}">
                <a16:creationId xmlns:a16="http://schemas.microsoft.com/office/drawing/2014/main" id="{7C774AB4-26D1-4B5B-BFE9-57F747AD2639}"/>
              </a:ext>
            </a:extLst>
          </p:cNvPr>
          <p:cNvSpPr/>
          <p:nvPr/>
        </p:nvSpPr>
        <p:spPr>
          <a:xfrm>
            <a:off x="4456918" y="2345896"/>
            <a:ext cx="3292235" cy="1908389"/>
          </a:xfrm>
          <a:prstGeom prst="arc">
            <a:avLst>
              <a:gd name="adj1" fmla="val 16200000"/>
              <a:gd name="adj2" fmla="val 13034089"/>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ZoneTexte 21">
            <a:extLst>
              <a:ext uri="{FF2B5EF4-FFF2-40B4-BE49-F238E27FC236}">
                <a16:creationId xmlns:a16="http://schemas.microsoft.com/office/drawing/2014/main" id="{72CA1248-5F4A-45AC-A560-B381B06A3FA6}"/>
              </a:ext>
            </a:extLst>
          </p:cNvPr>
          <p:cNvSpPr txBox="1"/>
          <p:nvPr/>
        </p:nvSpPr>
        <p:spPr>
          <a:xfrm>
            <a:off x="5087372" y="2976925"/>
            <a:ext cx="2031325" cy="646331"/>
          </a:xfrm>
          <a:prstGeom prst="rect">
            <a:avLst/>
          </a:prstGeom>
          <a:noFill/>
        </p:spPr>
        <p:txBody>
          <a:bodyPr wrap="none" rtlCol="0">
            <a:spAutoFit/>
          </a:bodyPr>
          <a:lstStyle/>
          <a:p>
            <a:pPr algn="ctr"/>
            <a:r>
              <a:rPr lang="fr-FR" dirty="0" err="1"/>
              <a:t>Brezet</a:t>
            </a:r>
            <a:r>
              <a:rPr lang="fr-FR" dirty="0"/>
              <a:t>-van </a:t>
            </a:r>
            <a:r>
              <a:rPr lang="fr-FR" dirty="0" err="1"/>
              <a:t>Hemel</a:t>
            </a:r>
            <a:endParaRPr lang="fr-FR" dirty="0"/>
          </a:p>
          <a:p>
            <a:pPr algn="ctr"/>
            <a:r>
              <a:rPr lang="fr-FR" dirty="0"/>
              <a:t>Wheel</a:t>
            </a:r>
            <a:endParaRPr lang="en-US" dirty="0"/>
          </a:p>
        </p:txBody>
      </p:sp>
      <p:sp>
        <p:nvSpPr>
          <p:cNvPr id="23" name="ZoneTexte 22">
            <a:extLst>
              <a:ext uri="{FF2B5EF4-FFF2-40B4-BE49-F238E27FC236}">
                <a16:creationId xmlns:a16="http://schemas.microsoft.com/office/drawing/2014/main" id="{ACB60F43-1410-4E5C-A39D-07D59D153437}"/>
              </a:ext>
            </a:extLst>
          </p:cNvPr>
          <p:cNvSpPr txBox="1"/>
          <p:nvPr/>
        </p:nvSpPr>
        <p:spPr>
          <a:xfrm>
            <a:off x="5169125" y="1464294"/>
            <a:ext cx="1867819" cy="369332"/>
          </a:xfrm>
          <a:prstGeom prst="rect">
            <a:avLst/>
          </a:prstGeom>
          <a:noFill/>
        </p:spPr>
        <p:txBody>
          <a:bodyPr wrap="none" rtlCol="0">
            <a:spAutoFit/>
          </a:bodyPr>
          <a:lstStyle/>
          <a:p>
            <a:r>
              <a:rPr lang="fr-FR" dirty="0"/>
              <a:t>@New concepts</a:t>
            </a:r>
            <a:endParaRPr lang="en-US" dirty="0"/>
          </a:p>
        </p:txBody>
      </p:sp>
      <p:sp>
        <p:nvSpPr>
          <p:cNvPr id="24" name="ZoneTexte 23">
            <a:extLst>
              <a:ext uri="{FF2B5EF4-FFF2-40B4-BE49-F238E27FC236}">
                <a16:creationId xmlns:a16="http://schemas.microsoft.com/office/drawing/2014/main" id="{71F4FFBA-3624-4455-A6FA-0854977F3226}"/>
              </a:ext>
            </a:extLst>
          </p:cNvPr>
          <p:cNvSpPr txBox="1"/>
          <p:nvPr/>
        </p:nvSpPr>
        <p:spPr>
          <a:xfrm>
            <a:off x="7124674" y="2067873"/>
            <a:ext cx="1967205" cy="369332"/>
          </a:xfrm>
          <a:prstGeom prst="rect">
            <a:avLst/>
          </a:prstGeom>
          <a:noFill/>
        </p:spPr>
        <p:txBody>
          <a:bodyPr wrap="none" rtlCol="0">
            <a:spAutoFit/>
          </a:bodyPr>
          <a:lstStyle/>
          <a:p>
            <a:r>
              <a:rPr lang="fr-FR" dirty="0"/>
              <a:t>1 Novel </a:t>
            </a:r>
            <a:r>
              <a:rPr lang="fr-FR" dirty="0" err="1"/>
              <a:t>materials</a:t>
            </a:r>
            <a:endParaRPr lang="en-US" dirty="0"/>
          </a:p>
        </p:txBody>
      </p:sp>
      <p:sp>
        <p:nvSpPr>
          <p:cNvPr id="25" name="ZoneTexte 24">
            <a:extLst>
              <a:ext uri="{FF2B5EF4-FFF2-40B4-BE49-F238E27FC236}">
                <a16:creationId xmlns:a16="http://schemas.microsoft.com/office/drawing/2014/main" id="{82F55CA4-4621-4223-9F27-E6478857E574}"/>
              </a:ext>
            </a:extLst>
          </p:cNvPr>
          <p:cNvSpPr txBox="1"/>
          <p:nvPr/>
        </p:nvSpPr>
        <p:spPr>
          <a:xfrm>
            <a:off x="7886319" y="3053889"/>
            <a:ext cx="1864613" cy="369332"/>
          </a:xfrm>
          <a:prstGeom prst="rect">
            <a:avLst/>
          </a:prstGeom>
          <a:noFill/>
        </p:spPr>
        <p:txBody>
          <a:bodyPr wrap="none" rtlCol="0">
            <a:spAutoFit/>
          </a:bodyPr>
          <a:lstStyle/>
          <a:p>
            <a:r>
              <a:rPr lang="fr-FR" dirty="0"/>
              <a:t>2 </a:t>
            </a:r>
            <a:r>
              <a:rPr lang="fr-FR" dirty="0" err="1"/>
              <a:t>Less</a:t>
            </a:r>
            <a:r>
              <a:rPr lang="fr-FR" dirty="0"/>
              <a:t> </a:t>
            </a:r>
            <a:r>
              <a:rPr lang="fr-FR" dirty="0" err="1"/>
              <a:t>materials</a:t>
            </a:r>
            <a:endParaRPr lang="en-US" dirty="0"/>
          </a:p>
        </p:txBody>
      </p:sp>
      <p:sp>
        <p:nvSpPr>
          <p:cNvPr id="26" name="ZoneTexte 25">
            <a:extLst>
              <a:ext uri="{FF2B5EF4-FFF2-40B4-BE49-F238E27FC236}">
                <a16:creationId xmlns:a16="http://schemas.microsoft.com/office/drawing/2014/main" id="{C5325D57-0A2C-414B-83A3-885676E995CA}"/>
              </a:ext>
            </a:extLst>
          </p:cNvPr>
          <p:cNvSpPr txBox="1"/>
          <p:nvPr/>
        </p:nvSpPr>
        <p:spPr>
          <a:xfrm>
            <a:off x="7558344" y="3960359"/>
            <a:ext cx="3313728" cy="369332"/>
          </a:xfrm>
          <a:prstGeom prst="rect">
            <a:avLst/>
          </a:prstGeom>
          <a:noFill/>
        </p:spPr>
        <p:txBody>
          <a:bodyPr wrap="none" rtlCol="0">
            <a:spAutoFit/>
          </a:bodyPr>
          <a:lstStyle/>
          <a:p>
            <a:r>
              <a:rPr lang="fr-FR" dirty="0"/>
              <a:t>3 </a:t>
            </a:r>
            <a:r>
              <a:rPr lang="fr-FR" dirty="0" err="1"/>
              <a:t>Better</a:t>
            </a:r>
            <a:r>
              <a:rPr lang="fr-FR" dirty="0"/>
              <a:t> production techniques</a:t>
            </a:r>
            <a:endParaRPr lang="en-US" dirty="0"/>
          </a:p>
        </p:txBody>
      </p:sp>
      <p:sp>
        <p:nvSpPr>
          <p:cNvPr id="27" name="ZoneTexte 26">
            <a:extLst>
              <a:ext uri="{FF2B5EF4-FFF2-40B4-BE49-F238E27FC236}">
                <a16:creationId xmlns:a16="http://schemas.microsoft.com/office/drawing/2014/main" id="{2F6BD1DB-A836-4EA3-A2DA-2127BF728082}"/>
              </a:ext>
            </a:extLst>
          </p:cNvPr>
          <p:cNvSpPr txBox="1"/>
          <p:nvPr/>
        </p:nvSpPr>
        <p:spPr>
          <a:xfrm>
            <a:off x="5430926" y="4574862"/>
            <a:ext cx="2172390" cy="369332"/>
          </a:xfrm>
          <a:prstGeom prst="rect">
            <a:avLst/>
          </a:prstGeom>
          <a:noFill/>
        </p:spPr>
        <p:txBody>
          <a:bodyPr wrap="none" rtlCol="0">
            <a:spAutoFit/>
          </a:bodyPr>
          <a:lstStyle/>
          <a:p>
            <a:r>
              <a:rPr lang="fr-FR" dirty="0"/>
              <a:t>4 </a:t>
            </a:r>
            <a:r>
              <a:rPr lang="fr-FR" dirty="0" err="1"/>
              <a:t>Better</a:t>
            </a:r>
            <a:r>
              <a:rPr lang="fr-FR" dirty="0"/>
              <a:t> distribution</a:t>
            </a:r>
            <a:endParaRPr lang="en-US" dirty="0"/>
          </a:p>
        </p:txBody>
      </p:sp>
      <p:sp>
        <p:nvSpPr>
          <p:cNvPr id="28" name="ZoneTexte 27">
            <a:extLst>
              <a:ext uri="{FF2B5EF4-FFF2-40B4-BE49-F238E27FC236}">
                <a16:creationId xmlns:a16="http://schemas.microsoft.com/office/drawing/2014/main" id="{0C8E02C3-BFD6-409F-9145-2E672104605A}"/>
              </a:ext>
            </a:extLst>
          </p:cNvPr>
          <p:cNvSpPr txBox="1"/>
          <p:nvPr/>
        </p:nvSpPr>
        <p:spPr>
          <a:xfrm>
            <a:off x="3704885" y="4198761"/>
            <a:ext cx="1428596" cy="369332"/>
          </a:xfrm>
          <a:prstGeom prst="rect">
            <a:avLst/>
          </a:prstGeom>
          <a:noFill/>
        </p:spPr>
        <p:txBody>
          <a:bodyPr wrap="none" rtlCol="0">
            <a:spAutoFit/>
          </a:bodyPr>
          <a:lstStyle/>
          <a:p>
            <a:r>
              <a:rPr lang="fr-FR" dirty="0"/>
              <a:t>5 </a:t>
            </a:r>
            <a:r>
              <a:rPr lang="fr-FR" dirty="0" err="1"/>
              <a:t>Better</a:t>
            </a:r>
            <a:r>
              <a:rPr lang="fr-FR" dirty="0"/>
              <a:t> use</a:t>
            </a:r>
            <a:endParaRPr lang="en-US" dirty="0"/>
          </a:p>
        </p:txBody>
      </p:sp>
      <p:sp>
        <p:nvSpPr>
          <p:cNvPr id="29" name="ZoneTexte 28">
            <a:extLst>
              <a:ext uri="{FF2B5EF4-FFF2-40B4-BE49-F238E27FC236}">
                <a16:creationId xmlns:a16="http://schemas.microsoft.com/office/drawing/2014/main" id="{23EF1A1A-A227-4BF6-8A98-FD981AC4A03D}"/>
              </a:ext>
            </a:extLst>
          </p:cNvPr>
          <p:cNvSpPr txBox="1"/>
          <p:nvPr/>
        </p:nvSpPr>
        <p:spPr>
          <a:xfrm>
            <a:off x="2463005" y="3087567"/>
            <a:ext cx="1787669" cy="369332"/>
          </a:xfrm>
          <a:prstGeom prst="rect">
            <a:avLst/>
          </a:prstGeom>
          <a:noFill/>
        </p:spPr>
        <p:txBody>
          <a:bodyPr wrap="none" rtlCol="0">
            <a:spAutoFit/>
          </a:bodyPr>
          <a:lstStyle/>
          <a:p>
            <a:r>
              <a:rPr lang="fr-FR" dirty="0"/>
              <a:t>6 </a:t>
            </a:r>
            <a:r>
              <a:rPr lang="fr-FR" dirty="0" err="1"/>
              <a:t>Better</a:t>
            </a:r>
            <a:r>
              <a:rPr lang="fr-FR" dirty="0"/>
              <a:t> </a:t>
            </a:r>
            <a:r>
              <a:rPr lang="fr-FR" dirty="0" err="1"/>
              <a:t>lifetime</a:t>
            </a:r>
            <a:endParaRPr lang="en-US" dirty="0"/>
          </a:p>
        </p:txBody>
      </p:sp>
      <p:sp>
        <p:nvSpPr>
          <p:cNvPr id="30" name="ZoneTexte 29">
            <a:extLst>
              <a:ext uri="{FF2B5EF4-FFF2-40B4-BE49-F238E27FC236}">
                <a16:creationId xmlns:a16="http://schemas.microsoft.com/office/drawing/2014/main" id="{C1812EC4-8B83-49E3-ACC6-698D595A4FE5}"/>
              </a:ext>
            </a:extLst>
          </p:cNvPr>
          <p:cNvSpPr txBox="1"/>
          <p:nvPr/>
        </p:nvSpPr>
        <p:spPr>
          <a:xfrm>
            <a:off x="2630671" y="2284481"/>
            <a:ext cx="2082621" cy="369332"/>
          </a:xfrm>
          <a:prstGeom prst="rect">
            <a:avLst/>
          </a:prstGeom>
          <a:noFill/>
        </p:spPr>
        <p:txBody>
          <a:bodyPr wrap="none" rtlCol="0">
            <a:spAutoFit/>
          </a:bodyPr>
          <a:lstStyle/>
          <a:p>
            <a:r>
              <a:rPr lang="fr-FR" dirty="0"/>
              <a:t>7 </a:t>
            </a:r>
            <a:r>
              <a:rPr lang="fr-FR" dirty="0" err="1"/>
              <a:t>Better</a:t>
            </a:r>
            <a:r>
              <a:rPr lang="fr-FR" dirty="0"/>
              <a:t> end-of-life</a:t>
            </a:r>
            <a:endParaRPr lang="en-US" dirty="0"/>
          </a:p>
        </p:txBody>
      </p:sp>
      <p:sp>
        <p:nvSpPr>
          <p:cNvPr id="31" name="Ellipse 30">
            <a:extLst>
              <a:ext uri="{FF2B5EF4-FFF2-40B4-BE49-F238E27FC236}">
                <a16:creationId xmlns:a16="http://schemas.microsoft.com/office/drawing/2014/main" id="{4218D26A-BA79-4A10-8A74-4D75CE233D03}"/>
              </a:ext>
            </a:extLst>
          </p:cNvPr>
          <p:cNvSpPr/>
          <p:nvPr/>
        </p:nvSpPr>
        <p:spPr>
          <a:xfrm>
            <a:off x="19803" y="2827768"/>
            <a:ext cx="2486324" cy="1426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Longer </a:t>
            </a:r>
            <a:r>
              <a:rPr lang="fr-FR" dirty="0" err="1"/>
              <a:t>lifetime</a:t>
            </a:r>
            <a:r>
              <a:rPr lang="fr-FR" dirty="0"/>
              <a:t> digital </a:t>
            </a:r>
            <a:r>
              <a:rPr lang="fr-FR" dirty="0" err="1"/>
              <a:t>systems</a:t>
            </a:r>
            <a:endParaRPr lang="en-US" dirty="0"/>
          </a:p>
        </p:txBody>
      </p:sp>
      <p:sp>
        <p:nvSpPr>
          <p:cNvPr id="32" name="Ellipse 31">
            <a:extLst>
              <a:ext uri="{FF2B5EF4-FFF2-40B4-BE49-F238E27FC236}">
                <a16:creationId xmlns:a16="http://schemas.microsoft.com/office/drawing/2014/main" id="{5716B69B-B0BE-456D-BA18-231198C2B1F8}"/>
              </a:ext>
            </a:extLst>
          </p:cNvPr>
          <p:cNvSpPr/>
          <p:nvPr/>
        </p:nvSpPr>
        <p:spPr>
          <a:xfrm>
            <a:off x="317241" y="1274220"/>
            <a:ext cx="2486324" cy="14267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Systems</a:t>
            </a:r>
            <a:r>
              <a:rPr lang="fr-FR" dirty="0"/>
              <a:t> LCA</a:t>
            </a:r>
            <a:endParaRPr lang="en-US" dirty="0"/>
          </a:p>
        </p:txBody>
      </p:sp>
    </p:spTree>
    <p:extLst>
      <p:ext uri="{BB962C8B-B14F-4D97-AF65-F5344CB8AC3E}">
        <p14:creationId xmlns:p14="http://schemas.microsoft.com/office/powerpoint/2010/main" val="7650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31" grpId="0" animBg="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4FCF6D-1706-4492-B59C-69CE31B5F087}"/>
              </a:ext>
            </a:extLst>
          </p:cNvPr>
          <p:cNvSpPr>
            <a:spLocks noGrp="1"/>
          </p:cNvSpPr>
          <p:nvPr>
            <p:ph idx="1"/>
          </p:nvPr>
        </p:nvSpPr>
        <p:spPr/>
        <p:txBody>
          <a:bodyPr/>
          <a:lstStyle/>
          <a:p>
            <a:r>
              <a:rPr lang="fr-FR" dirty="0"/>
              <a:t>Methods and </a:t>
            </a:r>
            <a:r>
              <a:rPr lang="fr-FR" dirty="0" err="1"/>
              <a:t>tools</a:t>
            </a:r>
            <a:r>
              <a:rPr lang="fr-FR" dirty="0"/>
              <a:t> for LCA are mature</a:t>
            </a:r>
          </a:p>
          <a:p>
            <a:pPr lvl="1"/>
            <a:r>
              <a:rPr lang="fr-FR" dirty="0" err="1"/>
              <a:t>Databases</a:t>
            </a:r>
            <a:r>
              <a:rPr lang="fr-FR" dirty="0"/>
              <a:t> for background, and </a:t>
            </a:r>
            <a:r>
              <a:rPr lang="fr-FR" dirty="0" err="1"/>
              <a:t>tools</a:t>
            </a:r>
            <a:r>
              <a:rPr lang="fr-FR" dirty="0"/>
              <a:t> for </a:t>
            </a:r>
            <a:r>
              <a:rPr lang="fr-FR" dirty="0" err="1"/>
              <a:t>entering</a:t>
            </a:r>
            <a:r>
              <a:rPr lang="fr-FR" dirty="0"/>
              <a:t> inputs flows and </a:t>
            </a:r>
            <a:r>
              <a:rPr lang="fr-FR" dirty="0" err="1"/>
              <a:t>computing</a:t>
            </a:r>
            <a:r>
              <a:rPr lang="fr-FR" dirty="0"/>
              <a:t> </a:t>
            </a:r>
            <a:r>
              <a:rPr lang="fr-FR" dirty="0" err="1"/>
              <a:t>costs</a:t>
            </a:r>
            <a:endParaRPr lang="fr-FR" dirty="0"/>
          </a:p>
          <a:p>
            <a:r>
              <a:rPr lang="fr-FR" dirty="0"/>
              <a:t>The main challenges are</a:t>
            </a:r>
          </a:p>
          <a:p>
            <a:pPr lvl="1"/>
            <a:r>
              <a:rPr lang="en-US" dirty="0"/>
              <a:t>Access to impact data</a:t>
            </a:r>
          </a:p>
          <a:p>
            <a:pPr lvl="2"/>
            <a:r>
              <a:rPr lang="en-US" dirty="0"/>
              <a:t>Supply chain and industrial secrecy</a:t>
            </a:r>
          </a:p>
          <a:p>
            <a:pPr lvl="1"/>
            <a:r>
              <a:rPr lang="en-US" dirty="0"/>
              <a:t>Unknowns at the time of LCA</a:t>
            </a:r>
          </a:p>
          <a:p>
            <a:pPr lvl="2"/>
            <a:r>
              <a:rPr lang="en-US" dirty="0"/>
              <a:t>Location, Materials</a:t>
            </a:r>
          </a:p>
          <a:p>
            <a:r>
              <a:rPr lang="en-US" dirty="0"/>
              <a:t>LCA must be handled with care</a:t>
            </a:r>
          </a:p>
          <a:p>
            <a:pPr lvl="1"/>
            <a:r>
              <a:rPr lang="en-US" dirty="0"/>
              <a:t>Never disclose data without assumptions</a:t>
            </a:r>
          </a:p>
          <a:p>
            <a:r>
              <a:rPr lang="en-US" dirty="0"/>
              <a:t>The state-of-the-art of LCA will evolve fast, with regulations</a:t>
            </a:r>
          </a:p>
        </p:txBody>
      </p:sp>
      <p:sp>
        <p:nvSpPr>
          <p:cNvPr id="4" name="Espace réservé du numéro de diapositive 3">
            <a:extLst>
              <a:ext uri="{FF2B5EF4-FFF2-40B4-BE49-F238E27FC236}">
                <a16:creationId xmlns:a16="http://schemas.microsoft.com/office/drawing/2014/main" id="{99C85A49-257A-488D-8F9A-6DF2421FAC10}"/>
              </a:ext>
            </a:extLst>
          </p:cNvPr>
          <p:cNvSpPr>
            <a:spLocks noGrp="1"/>
          </p:cNvSpPr>
          <p:nvPr>
            <p:ph type="sldNum" sz="quarter" idx="12"/>
          </p:nvPr>
        </p:nvSpPr>
        <p:spPr/>
        <p:txBody>
          <a:bodyPr/>
          <a:lstStyle/>
          <a:p>
            <a:fld id="{27C6CCC6-2BE5-4E42-96A4-D1E8E81A3D8E}" type="slidenum">
              <a:rPr lang="fr-FR" smtClean="0"/>
              <a:t>52</a:t>
            </a:fld>
            <a:endParaRPr lang="fr-FR"/>
          </a:p>
        </p:txBody>
      </p:sp>
      <p:sp>
        <p:nvSpPr>
          <p:cNvPr id="3" name="Titre 2">
            <a:extLst>
              <a:ext uri="{FF2B5EF4-FFF2-40B4-BE49-F238E27FC236}">
                <a16:creationId xmlns:a16="http://schemas.microsoft.com/office/drawing/2014/main" id="{DCE8A5EB-9971-4D68-A3AC-16BDBAEEBD61}"/>
              </a:ext>
            </a:extLst>
          </p:cNvPr>
          <p:cNvSpPr>
            <a:spLocks noGrp="1"/>
          </p:cNvSpPr>
          <p:nvPr>
            <p:ph type="title"/>
          </p:nvPr>
        </p:nvSpPr>
        <p:spPr/>
        <p:txBody>
          <a:bodyPr>
            <a:normAutofit/>
          </a:bodyPr>
          <a:lstStyle/>
          <a:p>
            <a:r>
              <a:rPr lang="fr-FR" dirty="0"/>
              <a:t>Conclusion: LCA of </a:t>
            </a:r>
            <a:r>
              <a:rPr lang="fr-FR" dirty="0" err="1"/>
              <a:t>electronics</a:t>
            </a:r>
            <a:endParaRPr lang="en-US" dirty="0"/>
          </a:p>
        </p:txBody>
      </p:sp>
    </p:spTree>
    <p:extLst>
      <p:ext uri="{BB962C8B-B14F-4D97-AF65-F5344CB8AC3E}">
        <p14:creationId xmlns:p14="http://schemas.microsoft.com/office/powerpoint/2010/main" val="1685450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State-of-the-Art of Electronics Eco-design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53</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587324" cy="5436524"/>
          </a:xfrm>
        </p:spPr>
        <p:txBody>
          <a:bodyPr>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Books to go further on LCA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err="1"/>
              <a:t>Mickaël</a:t>
            </a:r>
            <a:r>
              <a:rPr lang="en-US" sz="1600" dirty="0"/>
              <a:t> Ashby</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err="1"/>
              <a:t>Reinout</a:t>
            </a:r>
            <a:r>
              <a:rPr lang="en-US" sz="1600" dirty="0"/>
              <a:t> </a:t>
            </a:r>
            <a:r>
              <a:rPr lang="en-US" sz="1600" dirty="0" err="1"/>
              <a:t>Heijungs</a:t>
            </a:r>
            <a:r>
              <a:rPr lang="en-US" sz="1600" dirty="0"/>
              <a:t>, et. al</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a:t>Michael Z. </a:t>
            </a:r>
            <a:r>
              <a:rPr lang="en-US" sz="1600" dirty="0" err="1"/>
              <a:t>Hauschild</a:t>
            </a:r>
            <a:r>
              <a:rPr lang="en-US" sz="1600" dirty="0"/>
              <a:t>, et. al</a:t>
            </a:r>
          </a:p>
          <a:p>
            <a:pPr marL="427038" indent="-342900" defTabSz="2271004">
              <a:lnSpc>
                <a:spcPct val="120000"/>
              </a:lnSpc>
              <a:spcBef>
                <a:spcPts val="0"/>
              </a:spcBef>
              <a:buClr>
                <a:schemeClr val="accent1"/>
              </a:buClr>
              <a:buFont typeface="Wingdings" panose="05000000000000000000" pitchFamily="2" charset="2"/>
              <a:buChar char="q"/>
              <a:defRPr/>
            </a:pPr>
            <a:r>
              <a:rPr lang="en-US" sz="1800" dirty="0"/>
              <a:t>Conferences to go further on LCA of electronics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a:t>Electronics goes Green, Fraunhofer IZM</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a:t>IEEE Sustainable Technologies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600" dirty="0"/>
              <a:t>Sustainability sessions in</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200" dirty="0"/>
              <a:t>Design Automation and Test in Europe Conference 2023-25</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200" dirty="0"/>
              <a:t>With proceedings : Digital System Design Conference 2024 (DSD 2024)</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200" dirty="0"/>
              <a:t>With proceedings : Computing Frontiers 2025</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200"/>
              <a:t>With proceedings : Design </a:t>
            </a:r>
            <a:r>
              <a:rPr lang="en-US" sz="1200" dirty="0"/>
              <a:t>Automation and Test in Europe Conference 2026 (DATE 26)</a:t>
            </a:r>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200" dirty="0"/>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200" dirty="0"/>
          </a:p>
          <a:p>
            <a:pPr marL="427038" indent="-342900" defTabSz="2271004">
              <a:lnSpc>
                <a:spcPct val="120000"/>
              </a:lnSpc>
              <a:spcBef>
                <a:spcPts val="0"/>
              </a:spcBef>
              <a:buClr>
                <a:schemeClr val="accent1"/>
              </a:buClr>
              <a:buFont typeface="Wingdings" panose="05000000000000000000" pitchFamily="2" charset="2"/>
              <a:buChar char="q"/>
              <a:defRPr/>
            </a:pPr>
            <a:r>
              <a:rPr lang="en-US" sz="1800" dirty="0"/>
              <a:t>More to be created!</a:t>
            </a:r>
          </a:p>
        </p:txBody>
      </p:sp>
    </p:spTree>
    <p:extLst>
      <p:ext uri="{BB962C8B-B14F-4D97-AF65-F5344CB8AC3E}">
        <p14:creationId xmlns:p14="http://schemas.microsoft.com/office/powerpoint/2010/main" val="2184196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3AF94-F5CA-7542-A72B-1789CD957480}"/>
              </a:ext>
            </a:extLst>
          </p:cNvPr>
          <p:cNvSpPr>
            <a:spLocks noGrp="1"/>
          </p:cNvSpPr>
          <p:nvPr>
            <p:ph type="ctrTitle"/>
          </p:nvPr>
        </p:nvSpPr>
        <p:spPr/>
        <p:txBody>
          <a:bodyPr>
            <a:normAutofit/>
          </a:bodyPr>
          <a:lstStyle/>
          <a:p>
            <a:r>
              <a:rPr lang="fr-FR" dirty="0" err="1"/>
              <a:t>Thanks</a:t>
            </a:r>
            <a:endParaRPr lang="fr-FR" dirty="0"/>
          </a:p>
        </p:txBody>
      </p:sp>
      <p:sp>
        <p:nvSpPr>
          <p:cNvPr id="3" name="Sous-titre 2">
            <a:extLst>
              <a:ext uri="{FF2B5EF4-FFF2-40B4-BE49-F238E27FC236}">
                <a16:creationId xmlns:a16="http://schemas.microsoft.com/office/drawing/2014/main" id="{B587EDF9-88B1-254A-8CD4-9082CD0F36D3}"/>
              </a:ext>
            </a:extLst>
          </p:cNvPr>
          <p:cNvSpPr>
            <a:spLocks noGrp="1"/>
          </p:cNvSpPr>
          <p:nvPr>
            <p:ph type="subTitle" idx="1"/>
          </p:nvPr>
        </p:nvSpPr>
        <p:spPr/>
        <p:txBody>
          <a:bodyPr/>
          <a:lstStyle/>
          <a:p>
            <a:endParaRPr lang="fr-FR" dirty="0">
              <a:latin typeface="+mn-lt"/>
              <a:cs typeface="Times New Roman" panose="02020603050405020304" pitchFamily="18" charset="0"/>
            </a:endParaRPr>
          </a:p>
        </p:txBody>
      </p:sp>
    </p:spTree>
    <p:extLst>
      <p:ext uri="{BB962C8B-B14F-4D97-AF65-F5344CB8AC3E}">
        <p14:creationId xmlns:p14="http://schemas.microsoft.com/office/powerpoint/2010/main" val="268300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a:bodyPr>
          <a:lstStyle/>
          <a:p>
            <a:r>
              <a:rPr lang="fr-FR" dirty="0"/>
              <a:t>Human </a:t>
            </a:r>
            <a:r>
              <a:rPr lang="fr-FR" dirty="0" err="1"/>
              <a:t>carbon</a:t>
            </a:r>
            <a:r>
              <a:rPr lang="fr-FR" dirty="0"/>
              <a:t> impact per </a:t>
            </a:r>
            <a:r>
              <a:rPr lang="fr-FR" dirty="0" err="1"/>
              <a:t>sector</a:t>
            </a:r>
            <a:r>
              <a:rPr lang="fr-FR" dirty="0"/>
              <a:t> (in France)</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6</a:t>
            </a:fld>
            <a:endParaRPr lang="fr-FR"/>
          </a:p>
        </p:txBody>
      </p:sp>
      <p:graphicFrame>
        <p:nvGraphicFramePr>
          <p:cNvPr id="10" name="Graphique 9">
            <a:extLst>
              <a:ext uri="{FF2B5EF4-FFF2-40B4-BE49-F238E27FC236}">
                <a16:creationId xmlns:a16="http://schemas.microsoft.com/office/drawing/2014/main" id="{1FD22C17-0043-4453-9ADB-248FC6192BDB}"/>
              </a:ext>
            </a:extLst>
          </p:cNvPr>
          <p:cNvGraphicFramePr/>
          <p:nvPr/>
        </p:nvGraphicFramePr>
        <p:xfrm>
          <a:off x="2032000" y="1112307"/>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6">
            <a:extLst>
              <a:ext uri="{FF2B5EF4-FFF2-40B4-BE49-F238E27FC236}">
                <a16:creationId xmlns:a16="http://schemas.microsoft.com/office/drawing/2014/main" id="{87AE57FD-7667-4241-A009-7FA4AAC6B8CA}"/>
              </a:ext>
            </a:extLst>
          </p:cNvPr>
          <p:cNvSpPr txBox="1"/>
          <p:nvPr/>
        </p:nvSpPr>
        <p:spPr>
          <a:xfrm>
            <a:off x="9011971" y="3726839"/>
            <a:ext cx="3091842" cy="1477328"/>
          </a:xfrm>
          <a:prstGeom prst="rect">
            <a:avLst/>
          </a:prstGeom>
          <a:noFill/>
        </p:spPr>
        <p:txBody>
          <a:bodyPr wrap="square" rtlCol="0">
            <a:spAutoFit/>
          </a:bodyPr>
          <a:lstStyle/>
          <a:p>
            <a:r>
              <a:rPr lang="fr-FR" i="1" dirty="0">
                <a:solidFill>
                  <a:schemeClr val="bg2">
                    <a:lumMod val="50000"/>
                  </a:schemeClr>
                </a:solidFill>
              </a:rPr>
              <a:t>Suivi de la Stratégie Nationale Bas-Carbone</a:t>
            </a:r>
          </a:p>
          <a:p>
            <a:r>
              <a:rPr lang="fr-FR" i="1" dirty="0">
                <a:solidFill>
                  <a:schemeClr val="bg2">
                    <a:lumMod val="50000"/>
                  </a:schemeClr>
                </a:solidFill>
              </a:rPr>
              <a:t>Indicateurs de résultats</a:t>
            </a:r>
          </a:p>
          <a:p>
            <a:r>
              <a:rPr lang="fr-FR" i="1" dirty="0">
                <a:solidFill>
                  <a:schemeClr val="bg2">
                    <a:lumMod val="50000"/>
                  </a:schemeClr>
                </a:solidFill>
              </a:rPr>
              <a:t>Ministère de la Transition Ecologique, 2021</a:t>
            </a:r>
            <a:endParaRPr lang="en-US" i="1" dirty="0">
              <a:solidFill>
                <a:schemeClr val="bg2">
                  <a:lumMod val="50000"/>
                </a:schemeClr>
              </a:solidFill>
            </a:endParaRPr>
          </a:p>
        </p:txBody>
      </p:sp>
    </p:spTree>
    <p:extLst>
      <p:ext uri="{BB962C8B-B14F-4D97-AF65-F5344CB8AC3E}">
        <p14:creationId xmlns:p14="http://schemas.microsoft.com/office/powerpoint/2010/main" val="163205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a:xfrm>
            <a:off x="9007778" y="6481152"/>
            <a:ext cx="2743200" cy="246888"/>
          </a:xfrm>
          <a:prstGeom prst="rect">
            <a:avLst/>
          </a:prstGeom>
        </p:spPr>
        <p:txBody>
          <a:bodyPr/>
          <a:lstStyle/>
          <a:p>
            <a:fld id="{27C6CCC6-2BE5-4E42-96A4-D1E8E81A3D8E}" type="slidenum">
              <a:rPr lang="fr-FR" smtClean="0"/>
              <a:t>7</a:t>
            </a:fld>
            <a:endParaRPr lang="fr-F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a:bodyPr>
          <a:lstStyle/>
          <a:p>
            <a:r>
              <a:rPr lang="fr-FR" dirty="0" err="1"/>
              <a:t>Two</a:t>
            </a:r>
            <a:r>
              <a:rPr lang="fr-FR" dirty="0"/>
              <a:t> </a:t>
            </a:r>
            <a:r>
              <a:rPr lang="fr-FR" dirty="0" err="1"/>
              <a:t>strategies</a:t>
            </a:r>
            <a:r>
              <a:rPr lang="fr-FR" dirty="0"/>
              <a:t> to </a:t>
            </a:r>
            <a:r>
              <a:rPr lang="fr-FR" dirty="0" err="1"/>
              <a:t>distribute</a:t>
            </a:r>
            <a:r>
              <a:rPr lang="fr-FR" dirty="0"/>
              <a:t> efforts</a:t>
            </a:r>
            <a:endParaRPr lang="en-US" dirty="0"/>
          </a:p>
        </p:txBody>
      </p:sp>
      <p:pic>
        <p:nvPicPr>
          <p:cNvPr id="14" name="Image 13">
            <a:extLst>
              <a:ext uri="{FF2B5EF4-FFF2-40B4-BE49-F238E27FC236}">
                <a16:creationId xmlns:a16="http://schemas.microsoft.com/office/drawing/2014/main" id="{D7A125B8-80C1-467A-A79D-091B82F1A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8190" y="1252420"/>
            <a:ext cx="537836" cy="527815"/>
          </a:xfrm>
          <a:prstGeom prst="rect">
            <a:avLst/>
          </a:prstGeom>
        </p:spPr>
      </p:pic>
      <p:pic>
        <p:nvPicPr>
          <p:cNvPr id="15" name="Image 14">
            <a:extLst>
              <a:ext uri="{FF2B5EF4-FFF2-40B4-BE49-F238E27FC236}">
                <a16:creationId xmlns:a16="http://schemas.microsoft.com/office/drawing/2014/main" id="{6CFE08F8-CA75-4DE9-8EDA-73DEDA658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8281" y="144463"/>
            <a:ext cx="957654" cy="1046162"/>
          </a:xfrm>
          <a:prstGeom prst="rect">
            <a:avLst/>
          </a:prstGeom>
        </p:spPr>
      </p:pic>
      <p:graphicFrame>
        <p:nvGraphicFramePr>
          <p:cNvPr id="10" name="Graphique 9">
            <a:extLst>
              <a:ext uri="{FF2B5EF4-FFF2-40B4-BE49-F238E27FC236}">
                <a16:creationId xmlns:a16="http://schemas.microsoft.com/office/drawing/2014/main" id="{1FD22C17-0043-4453-9ADB-248FC6192BDB}"/>
              </a:ext>
            </a:extLst>
          </p:cNvPr>
          <p:cNvGraphicFramePr/>
          <p:nvPr/>
        </p:nvGraphicFramePr>
        <p:xfrm>
          <a:off x="129049" y="1112307"/>
          <a:ext cx="5703330" cy="5418667"/>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e 1">
            <a:extLst>
              <a:ext uri="{FF2B5EF4-FFF2-40B4-BE49-F238E27FC236}">
                <a16:creationId xmlns:a16="http://schemas.microsoft.com/office/drawing/2014/main" id="{51BDA0BE-6F23-41A4-BECD-093A363461FB}"/>
              </a:ext>
            </a:extLst>
          </p:cNvPr>
          <p:cNvGrpSpPr/>
          <p:nvPr/>
        </p:nvGrpSpPr>
        <p:grpSpPr>
          <a:xfrm>
            <a:off x="5899714" y="1627405"/>
            <a:ext cx="6218254" cy="4388470"/>
            <a:chOff x="5483498" y="1357223"/>
            <a:chExt cx="7677992" cy="5418667"/>
          </a:xfrm>
        </p:grpSpPr>
        <p:graphicFrame>
          <p:nvGraphicFramePr>
            <p:cNvPr id="7" name="Graphique 6">
              <a:extLst>
                <a:ext uri="{FF2B5EF4-FFF2-40B4-BE49-F238E27FC236}">
                  <a16:creationId xmlns:a16="http://schemas.microsoft.com/office/drawing/2014/main" id="{09657597-D30D-49D2-B11B-C9C16E7D8D55}"/>
                </a:ext>
              </a:extLst>
            </p:cNvPr>
            <p:cNvGraphicFramePr/>
            <p:nvPr/>
          </p:nvGraphicFramePr>
          <p:xfrm>
            <a:off x="5483498" y="1357223"/>
            <a:ext cx="5703330" cy="5418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ique 8">
              <a:extLst>
                <a:ext uri="{FF2B5EF4-FFF2-40B4-BE49-F238E27FC236}">
                  <a16:creationId xmlns:a16="http://schemas.microsoft.com/office/drawing/2014/main" id="{BEC2F3D0-D66A-48CE-83D3-CE4F2B187AE9}"/>
                </a:ext>
              </a:extLst>
            </p:cNvPr>
            <p:cNvGraphicFramePr/>
            <p:nvPr/>
          </p:nvGraphicFramePr>
          <p:xfrm>
            <a:off x="10994226" y="3099235"/>
            <a:ext cx="2167264" cy="2059093"/>
          </p:xfrm>
          <a:graphic>
            <a:graphicData uri="http://schemas.openxmlformats.org/drawingml/2006/chart">
              <c:chart xmlns:c="http://schemas.openxmlformats.org/drawingml/2006/chart" xmlns:r="http://schemas.openxmlformats.org/officeDocument/2006/relationships" r:id="rId6"/>
            </a:graphicData>
          </a:graphic>
        </p:graphicFrame>
      </p:grpSp>
      <p:cxnSp>
        <p:nvCxnSpPr>
          <p:cNvPr id="6" name="Connecteur droit 5">
            <a:extLst>
              <a:ext uri="{FF2B5EF4-FFF2-40B4-BE49-F238E27FC236}">
                <a16:creationId xmlns:a16="http://schemas.microsoft.com/office/drawing/2014/main" id="{1E40A9FA-0924-4F08-93FE-DE86B1ACAF61}"/>
              </a:ext>
            </a:extLst>
          </p:cNvPr>
          <p:cNvCxnSpPr>
            <a:endCxn id="9" idx="0"/>
          </p:cNvCxnSpPr>
          <p:nvPr/>
        </p:nvCxnSpPr>
        <p:spPr>
          <a:xfrm>
            <a:off x="9094573" y="1842030"/>
            <a:ext cx="2145783" cy="1196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381FABE-0D14-40F0-9A09-A1362C06C79C}"/>
              </a:ext>
            </a:extLst>
          </p:cNvPr>
          <p:cNvCxnSpPr>
            <a:cxnSpLocks/>
            <a:endCxn id="9" idx="2"/>
          </p:cNvCxnSpPr>
          <p:nvPr/>
        </p:nvCxnSpPr>
        <p:spPr>
          <a:xfrm flipV="1">
            <a:off x="9391135" y="4705844"/>
            <a:ext cx="1849221" cy="904124"/>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E7F1A91-8F16-4992-9A28-5A89A04DA013}"/>
              </a:ext>
            </a:extLst>
          </p:cNvPr>
          <p:cNvSpPr txBox="1"/>
          <p:nvPr/>
        </p:nvSpPr>
        <p:spPr>
          <a:xfrm>
            <a:off x="5682343" y="1066107"/>
            <a:ext cx="367408" cy="523220"/>
          </a:xfrm>
          <a:prstGeom prst="rect">
            <a:avLst/>
          </a:prstGeom>
          <a:noFill/>
        </p:spPr>
        <p:txBody>
          <a:bodyPr wrap="none" rtlCol="0">
            <a:spAutoFit/>
          </a:bodyPr>
          <a:lstStyle/>
          <a:p>
            <a:r>
              <a:rPr lang="fr-FR" sz="2800" dirty="0"/>
              <a:t>1</a:t>
            </a:r>
            <a:endParaRPr lang="en-US" sz="2800" dirty="0"/>
          </a:p>
        </p:txBody>
      </p:sp>
      <p:sp>
        <p:nvSpPr>
          <p:cNvPr id="17" name="ZoneTexte 16">
            <a:extLst>
              <a:ext uri="{FF2B5EF4-FFF2-40B4-BE49-F238E27FC236}">
                <a16:creationId xmlns:a16="http://schemas.microsoft.com/office/drawing/2014/main" id="{B11D333B-0C74-4166-8FDE-AC2FAC03F9DD}"/>
              </a:ext>
            </a:extLst>
          </p:cNvPr>
          <p:cNvSpPr txBox="1"/>
          <p:nvPr/>
        </p:nvSpPr>
        <p:spPr>
          <a:xfrm>
            <a:off x="10773830" y="1916908"/>
            <a:ext cx="367408" cy="523220"/>
          </a:xfrm>
          <a:prstGeom prst="rect">
            <a:avLst/>
          </a:prstGeom>
          <a:noFill/>
        </p:spPr>
        <p:txBody>
          <a:bodyPr wrap="none" rtlCol="0">
            <a:spAutoFit/>
          </a:bodyPr>
          <a:lstStyle/>
          <a:p>
            <a:r>
              <a:rPr lang="fr-FR" sz="2800" dirty="0"/>
              <a:t>2</a:t>
            </a:r>
            <a:endParaRPr lang="en-US" sz="2800" dirty="0"/>
          </a:p>
        </p:txBody>
      </p:sp>
    </p:spTree>
    <p:extLst>
      <p:ext uri="{BB962C8B-B14F-4D97-AF65-F5344CB8AC3E}">
        <p14:creationId xmlns:p14="http://schemas.microsoft.com/office/powerpoint/2010/main" val="107067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E6622-8923-42D2-97D8-270A5B920863}"/>
              </a:ext>
            </a:extLst>
          </p:cNvPr>
          <p:cNvSpPr>
            <a:spLocks noGrp="1"/>
          </p:cNvSpPr>
          <p:nvPr>
            <p:ph type="title"/>
          </p:nvPr>
        </p:nvSpPr>
        <p:spPr/>
        <p:txBody>
          <a:bodyPr/>
          <a:lstStyle/>
          <a:p>
            <a:r>
              <a:rPr lang="fr-FR" dirty="0"/>
              <a:t>Cloud</a:t>
            </a:r>
            <a:endParaRPr lang="en-US" dirty="0"/>
          </a:p>
        </p:txBody>
      </p:sp>
      <p:sp>
        <p:nvSpPr>
          <p:cNvPr id="3" name="ZoneTexte 2">
            <a:extLst>
              <a:ext uri="{FF2B5EF4-FFF2-40B4-BE49-F238E27FC236}">
                <a16:creationId xmlns:a16="http://schemas.microsoft.com/office/drawing/2014/main" id="{42706660-9B07-4418-A719-5F558B70BDB5}"/>
              </a:ext>
            </a:extLst>
          </p:cNvPr>
          <p:cNvSpPr txBox="1"/>
          <p:nvPr/>
        </p:nvSpPr>
        <p:spPr>
          <a:xfrm>
            <a:off x="418454" y="4816059"/>
            <a:ext cx="1069524" cy="369332"/>
          </a:xfrm>
          <a:prstGeom prst="rect">
            <a:avLst/>
          </a:prstGeom>
          <a:noFill/>
        </p:spPr>
        <p:txBody>
          <a:bodyPr wrap="none" rtlCol="0">
            <a:spAutoFit/>
          </a:bodyPr>
          <a:lstStyle/>
          <a:p>
            <a:r>
              <a:rPr lang="fr-FR" dirty="0"/>
              <a:t>Services</a:t>
            </a:r>
            <a:endParaRPr lang="en-US" dirty="0"/>
          </a:p>
        </p:txBody>
      </p:sp>
      <p:sp>
        <p:nvSpPr>
          <p:cNvPr id="8" name="ZoneTexte 7">
            <a:extLst>
              <a:ext uri="{FF2B5EF4-FFF2-40B4-BE49-F238E27FC236}">
                <a16:creationId xmlns:a16="http://schemas.microsoft.com/office/drawing/2014/main" id="{1E038641-BF11-486F-B1D5-A4D49CAA53C1}"/>
              </a:ext>
            </a:extLst>
          </p:cNvPr>
          <p:cNvSpPr txBox="1"/>
          <p:nvPr/>
        </p:nvSpPr>
        <p:spPr>
          <a:xfrm rot="3600000">
            <a:off x="2601132" y="5843917"/>
            <a:ext cx="966931" cy="369332"/>
          </a:xfrm>
          <a:prstGeom prst="rect">
            <a:avLst/>
          </a:prstGeom>
          <a:noFill/>
        </p:spPr>
        <p:txBody>
          <a:bodyPr wrap="none" rtlCol="0">
            <a:spAutoFit/>
          </a:bodyPr>
          <a:lstStyle/>
          <a:p>
            <a:r>
              <a:rPr lang="fr-FR" dirty="0" err="1"/>
              <a:t>Mobility</a:t>
            </a:r>
            <a:endParaRPr lang="en-US" dirty="0"/>
          </a:p>
        </p:txBody>
      </p:sp>
      <p:sp>
        <p:nvSpPr>
          <p:cNvPr id="9" name="ZoneTexte 8">
            <a:extLst>
              <a:ext uri="{FF2B5EF4-FFF2-40B4-BE49-F238E27FC236}">
                <a16:creationId xmlns:a16="http://schemas.microsoft.com/office/drawing/2014/main" id="{FBAEEEA8-DA61-4DCE-9F2C-40C17028A55C}"/>
              </a:ext>
            </a:extLst>
          </p:cNvPr>
          <p:cNvSpPr txBox="1"/>
          <p:nvPr/>
        </p:nvSpPr>
        <p:spPr>
          <a:xfrm rot="3600000">
            <a:off x="4505746" y="5843917"/>
            <a:ext cx="1492716" cy="369332"/>
          </a:xfrm>
          <a:prstGeom prst="rect">
            <a:avLst/>
          </a:prstGeom>
          <a:noFill/>
        </p:spPr>
        <p:txBody>
          <a:bodyPr wrap="none" rtlCol="0">
            <a:spAutoFit/>
          </a:bodyPr>
          <a:lstStyle/>
          <a:p>
            <a:r>
              <a:rPr lang="fr-FR" dirty="0"/>
              <a:t>E-commerce</a:t>
            </a:r>
            <a:endParaRPr lang="en-US" dirty="0"/>
          </a:p>
        </p:txBody>
      </p:sp>
      <p:sp>
        <p:nvSpPr>
          <p:cNvPr id="10" name="ZoneTexte 9">
            <a:extLst>
              <a:ext uri="{FF2B5EF4-FFF2-40B4-BE49-F238E27FC236}">
                <a16:creationId xmlns:a16="http://schemas.microsoft.com/office/drawing/2014/main" id="{620DA125-C8AA-4B7A-AF42-357082220C09}"/>
              </a:ext>
            </a:extLst>
          </p:cNvPr>
          <p:cNvSpPr txBox="1"/>
          <p:nvPr/>
        </p:nvSpPr>
        <p:spPr>
          <a:xfrm rot="3600000">
            <a:off x="5721587" y="5705418"/>
            <a:ext cx="1505540" cy="646331"/>
          </a:xfrm>
          <a:prstGeom prst="rect">
            <a:avLst/>
          </a:prstGeom>
          <a:noFill/>
        </p:spPr>
        <p:txBody>
          <a:bodyPr wrap="none" rtlCol="0">
            <a:spAutoFit/>
          </a:bodyPr>
          <a:lstStyle/>
          <a:p>
            <a:r>
              <a:rPr lang="fr-FR" dirty="0"/>
              <a:t>Data </a:t>
            </a:r>
            <a:r>
              <a:rPr lang="fr-FR" dirty="0" err="1"/>
              <a:t>storage</a:t>
            </a:r>
            <a:endParaRPr lang="fr-FR" dirty="0"/>
          </a:p>
          <a:p>
            <a:r>
              <a:rPr lang="fr-FR" dirty="0"/>
              <a:t>and backup</a:t>
            </a:r>
            <a:endParaRPr lang="en-US" dirty="0"/>
          </a:p>
        </p:txBody>
      </p:sp>
      <p:sp>
        <p:nvSpPr>
          <p:cNvPr id="11" name="ZoneTexte 10">
            <a:extLst>
              <a:ext uri="{FF2B5EF4-FFF2-40B4-BE49-F238E27FC236}">
                <a16:creationId xmlns:a16="http://schemas.microsoft.com/office/drawing/2014/main" id="{5B5C465D-B07E-42F8-976C-13E66FF753BF}"/>
              </a:ext>
            </a:extLst>
          </p:cNvPr>
          <p:cNvSpPr txBox="1"/>
          <p:nvPr/>
        </p:nvSpPr>
        <p:spPr>
          <a:xfrm rot="3600000">
            <a:off x="7088751" y="5705418"/>
            <a:ext cx="1492716" cy="646331"/>
          </a:xfrm>
          <a:prstGeom prst="rect">
            <a:avLst/>
          </a:prstGeom>
          <a:noFill/>
        </p:spPr>
        <p:txBody>
          <a:bodyPr wrap="none" rtlCol="0">
            <a:spAutoFit/>
          </a:bodyPr>
          <a:lstStyle/>
          <a:p>
            <a:r>
              <a:rPr lang="fr-FR" dirty="0"/>
              <a:t>Data</a:t>
            </a:r>
          </a:p>
          <a:p>
            <a:r>
              <a:rPr lang="fr-FR" dirty="0"/>
              <a:t>manipulation</a:t>
            </a:r>
            <a:endParaRPr lang="en-US" dirty="0"/>
          </a:p>
        </p:txBody>
      </p:sp>
      <p:sp>
        <p:nvSpPr>
          <p:cNvPr id="12" name="ZoneTexte 11">
            <a:extLst>
              <a:ext uri="{FF2B5EF4-FFF2-40B4-BE49-F238E27FC236}">
                <a16:creationId xmlns:a16="http://schemas.microsoft.com/office/drawing/2014/main" id="{025C5773-023A-4EDA-A5AE-762FD5A635F3}"/>
              </a:ext>
            </a:extLst>
          </p:cNvPr>
          <p:cNvSpPr txBox="1"/>
          <p:nvPr/>
        </p:nvSpPr>
        <p:spPr>
          <a:xfrm rot="3600000">
            <a:off x="8452067" y="5843917"/>
            <a:ext cx="1210588" cy="369332"/>
          </a:xfrm>
          <a:prstGeom prst="rect">
            <a:avLst/>
          </a:prstGeom>
          <a:noFill/>
        </p:spPr>
        <p:txBody>
          <a:bodyPr wrap="none" rtlCol="0">
            <a:spAutoFit/>
          </a:bodyPr>
          <a:lstStyle/>
          <a:p>
            <a:r>
              <a:rPr lang="fr-FR" dirty="0"/>
              <a:t>Education</a:t>
            </a:r>
            <a:endParaRPr lang="en-US" dirty="0"/>
          </a:p>
        </p:txBody>
      </p:sp>
      <p:sp>
        <p:nvSpPr>
          <p:cNvPr id="13" name="ZoneTexte 12">
            <a:extLst>
              <a:ext uri="{FF2B5EF4-FFF2-40B4-BE49-F238E27FC236}">
                <a16:creationId xmlns:a16="http://schemas.microsoft.com/office/drawing/2014/main" id="{F2ABDDC8-9070-4C57-9C69-A9928E89D0B8}"/>
              </a:ext>
            </a:extLst>
          </p:cNvPr>
          <p:cNvSpPr txBox="1"/>
          <p:nvPr/>
        </p:nvSpPr>
        <p:spPr>
          <a:xfrm rot="3600000">
            <a:off x="9375520" y="5843917"/>
            <a:ext cx="1531188" cy="369332"/>
          </a:xfrm>
          <a:prstGeom prst="rect">
            <a:avLst/>
          </a:prstGeom>
          <a:noFill/>
        </p:spPr>
        <p:txBody>
          <a:bodyPr wrap="none" rtlCol="0">
            <a:spAutoFit/>
          </a:bodyPr>
          <a:lstStyle/>
          <a:p>
            <a:r>
              <a:rPr lang="fr-FR" dirty="0"/>
              <a:t>Management</a:t>
            </a:r>
            <a:endParaRPr lang="en-US" dirty="0"/>
          </a:p>
        </p:txBody>
      </p:sp>
      <p:sp>
        <p:nvSpPr>
          <p:cNvPr id="14" name="ZoneTexte 13">
            <a:extLst>
              <a:ext uri="{FF2B5EF4-FFF2-40B4-BE49-F238E27FC236}">
                <a16:creationId xmlns:a16="http://schemas.microsoft.com/office/drawing/2014/main" id="{C6428403-8344-494E-9A83-A7CD025D815C}"/>
              </a:ext>
            </a:extLst>
          </p:cNvPr>
          <p:cNvSpPr txBox="1"/>
          <p:nvPr/>
        </p:nvSpPr>
        <p:spPr>
          <a:xfrm rot="3600000">
            <a:off x="10956848" y="5705418"/>
            <a:ext cx="813043" cy="646331"/>
          </a:xfrm>
          <a:prstGeom prst="rect">
            <a:avLst/>
          </a:prstGeom>
          <a:noFill/>
        </p:spPr>
        <p:txBody>
          <a:bodyPr wrap="none" rtlCol="0">
            <a:spAutoFit/>
          </a:bodyPr>
          <a:lstStyle/>
          <a:p>
            <a:r>
              <a:rPr lang="fr-FR" dirty="0"/>
              <a:t>Social</a:t>
            </a:r>
          </a:p>
          <a:p>
            <a:r>
              <a:rPr lang="fr-FR" dirty="0"/>
              <a:t>Media</a:t>
            </a:r>
            <a:endParaRPr lang="en-US" dirty="0"/>
          </a:p>
        </p:txBody>
      </p:sp>
      <p:sp>
        <p:nvSpPr>
          <p:cNvPr id="15" name="ZoneTexte 14">
            <a:extLst>
              <a:ext uri="{FF2B5EF4-FFF2-40B4-BE49-F238E27FC236}">
                <a16:creationId xmlns:a16="http://schemas.microsoft.com/office/drawing/2014/main" id="{75817268-E728-43D6-AC2C-3E31AFE98A37}"/>
              </a:ext>
            </a:extLst>
          </p:cNvPr>
          <p:cNvSpPr txBox="1"/>
          <p:nvPr/>
        </p:nvSpPr>
        <p:spPr>
          <a:xfrm rot="3600000">
            <a:off x="3357872" y="5843917"/>
            <a:ext cx="1620957" cy="369332"/>
          </a:xfrm>
          <a:prstGeom prst="rect">
            <a:avLst/>
          </a:prstGeom>
          <a:noFill/>
        </p:spPr>
        <p:txBody>
          <a:bodyPr wrap="none" rtlCol="0">
            <a:spAutoFit/>
          </a:bodyPr>
          <a:lstStyle/>
          <a:p>
            <a:r>
              <a:rPr lang="fr-FR" dirty="0"/>
              <a:t>Entertainment</a:t>
            </a:r>
            <a:endParaRPr lang="en-US" dirty="0"/>
          </a:p>
        </p:txBody>
      </p:sp>
      <p:sp>
        <p:nvSpPr>
          <p:cNvPr id="16" name="Espace réservé du numéro de diapositive 3">
            <a:extLst>
              <a:ext uri="{FF2B5EF4-FFF2-40B4-BE49-F238E27FC236}">
                <a16:creationId xmlns:a16="http://schemas.microsoft.com/office/drawing/2014/main" id="{DE6360EC-358A-486C-B8BF-9C12859CBC6D}"/>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8</a:t>
            </a:fld>
            <a:endParaRPr lang="fr-FR" dirty="0"/>
          </a:p>
        </p:txBody>
      </p:sp>
      <p:pic>
        <p:nvPicPr>
          <p:cNvPr id="18" name="Image 17">
            <a:extLst>
              <a:ext uri="{FF2B5EF4-FFF2-40B4-BE49-F238E27FC236}">
                <a16:creationId xmlns:a16="http://schemas.microsoft.com/office/drawing/2014/main" id="{FD61F149-382F-4D0D-8A17-A54076EA6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427" y="4724660"/>
            <a:ext cx="552131" cy="552131"/>
          </a:xfrm>
          <a:prstGeom prst="rect">
            <a:avLst/>
          </a:prstGeom>
        </p:spPr>
      </p:pic>
      <p:pic>
        <p:nvPicPr>
          <p:cNvPr id="20" name="Image 19">
            <a:extLst>
              <a:ext uri="{FF2B5EF4-FFF2-40B4-BE49-F238E27FC236}">
                <a16:creationId xmlns:a16="http://schemas.microsoft.com/office/drawing/2014/main" id="{59118260-4C53-43F8-95E3-04DE2068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961" y="4724722"/>
            <a:ext cx="487288" cy="552006"/>
          </a:xfrm>
          <a:prstGeom prst="rect">
            <a:avLst/>
          </a:prstGeom>
        </p:spPr>
      </p:pic>
      <p:pic>
        <p:nvPicPr>
          <p:cNvPr id="22" name="Image 21">
            <a:extLst>
              <a:ext uri="{FF2B5EF4-FFF2-40B4-BE49-F238E27FC236}">
                <a16:creationId xmlns:a16="http://schemas.microsoft.com/office/drawing/2014/main" id="{F53F4473-499A-4105-B5BE-60BE852FA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691" y="4686679"/>
            <a:ext cx="628092" cy="628092"/>
          </a:xfrm>
          <a:prstGeom prst="rect">
            <a:avLst/>
          </a:prstGeom>
        </p:spPr>
      </p:pic>
      <p:pic>
        <p:nvPicPr>
          <p:cNvPr id="24" name="Image 23">
            <a:extLst>
              <a:ext uri="{FF2B5EF4-FFF2-40B4-BE49-F238E27FC236}">
                <a16:creationId xmlns:a16="http://schemas.microsoft.com/office/drawing/2014/main" id="{3F21EE7E-F433-445C-850D-B4E826AC5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448" y="4706193"/>
            <a:ext cx="589065" cy="589065"/>
          </a:xfrm>
          <a:prstGeom prst="rect">
            <a:avLst/>
          </a:prstGeom>
        </p:spPr>
      </p:pic>
      <p:pic>
        <p:nvPicPr>
          <p:cNvPr id="26" name="Image 25">
            <a:extLst>
              <a:ext uri="{FF2B5EF4-FFF2-40B4-BE49-F238E27FC236}">
                <a16:creationId xmlns:a16="http://schemas.microsoft.com/office/drawing/2014/main" id="{3FD8CB09-6636-4F96-B2F3-F93737A90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3385" y="4633286"/>
            <a:ext cx="734879" cy="734879"/>
          </a:xfrm>
          <a:prstGeom prst="rect">
            <a:avLst/>
          </a:prstGeom>
        </p:spPr>
      </p:pic>
      <p:pic>
        <p:nvPicPr>
          <p:cNvPr id="28" name="Image 27">
            <a:extLst>
              <a:ext uri="{FF2B5EF4-FFF2-40B4-BE49-F238E27FC236}">
                <a16:creationId xmlns:a16="http://schemas.microsoft.com/office/drawing/2014/main" id="{EFE48CC3-A70A-4799-AB2A-8DC1E75D2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3045" y="4655643"/>
            <a:ext cx="690164" cy="690164"/>
          </a:xfrm>
          <a:prstGeom prst="rect">
            <a:avLst/>
          </a:prstGeom>
        </p:spPr>
      </p:pic>
      <p:pic>
        <p:nvPicPr>
          <p:cNvPr id="30" name="Image 29">
            <a:extLst>
              <a:ext uri="{FF2B5EF4-FFF2-40B4-BE49-F238E27FC236}">
                <a16:creationId xmlns:a16="http://schemas.microsoft.com/office/drawing/2014/main" id="{5A499F4C-6A94-47B9-80D1-A725607D41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0736" y="4724660"/>
            <a:ext cx="552131" cy="552131"/>
          </a:xfrm>
          <a:prstGeom prst="rect">
            <a:avLst/>
          </a:prstGeom>
        </p:spPr>
      </p:pic>
      <p:pic>
        <p:nvPicPr>
          <p:cNvPr id="32" name="Image 31">
            <a:extLst>
              <a:ext uri="{FF2B5EF4-FFF2-40B4-BE49-F238E27FC236}">
                <a16:creationId xmlns:a16="http://schemas.microsoft.com/office/drawing/2014/main" id="{BC7C225B-E364-4053-88A1-25454F3838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4015" y="4646098"/>
            <a:ext cx="709255" cy="709255"/>
          </a:xfrm>
          <a:prstGeom prst="rect">
            <a:avLst/>
          </a:prstGeom>
        </p:spPr>
      </p:pic>
      <p:sp>
        <p:nvSpPr>
          <p:cNvPr id="33" name="ZoneTexte 32">
            <a:extLst>
              <a:ext uri="{FF2B5EF4-FFF2-40B4-BE49-F238E27FC236}">
                <a16:creationId xmlns:a16="http://schemas.microsoft.com/office/drawing/2014/main" id="{346D3170-CA5B-44C4-B9D7-0846C73A1AD8}"/>
              </a:ext>
            </a:extLst>
          </p:cNvPr>
          <p:cNvSpPr txBox="1"/>
          <p:nvPr/>
        </p:nvSpPr>
        <p:spPr>
          <a:xfrm>
            <a:off x="22315" y="6076054"/>
            <a:ext cx="2754280" cy="707886"/>
          </a:xfrm>
          <a:prstGeom prst="rect">
            <a:avLst/>
          </a:prstGeom>
          <a:noFill/>
        </p:spPr>
        <p:txBody>
          <a:bodyPr wrap="none" rtlCol="0">
            <a:spAutoFit/>
          </a:bodyPr>
          <a:lstStyle/>
          <a:p>
            <a:r>
              <a:rPr lang="fr-FR" sz="800" dirty="0" err="1"/>
              <a:t>Credits</a:t>
            </a:r>
            <a:r>
              <a:rPr lang="fr-FR" sz="800" dirty="0"/>
              <a:t>:</a:t>
            </a:r>
          </a:p>
          <a:p>
            <a:r>
              <a:rPr lang="fr-FR" sz="800" dirty="0" err="1"/>
              <a:t>Iconjam</a:t>
            </a:r>
            <a:r>
              <a:rPr lang="fr-FR" sz="800" dirty="0"/>
              <a:t>, </a:t>
            </a:r>
            <a:r>
              <a:rPr lang="fr-FR" sz="800" dirty="0" err="1"/>
              <a:t>freepik</a:t>
            </a:r>
            <a:r>
              <a:rPr lang="fr-FR" sz="800" dirty="0"/>
              <a:t>, </a:t>
            </a:r>
            <a:r>
              <a:rPr lang="fr-FR" sz="800" dirty="0" err="1"/>
              <a:t>srip</a:t>
            </a:r>
            <a:r>
              <a:rPr lang="fr-FR" sz="800" dirty="0"/>
              <a:t>, </a:t>
            </a:r>
            <a:r>
              <a:rPr lang="fr-FR" sz="800" dirty="0" err="1"/>
              <a:t>monkik</a:t>
            </a:r>
            <a:r>
              <a:rPr lang="fr-FR" sz="800" dirty="0"/>
              <a:t>,</a:t>
            </a:r>
          </a:p>
          <a:p>
            <a:r>
              <a:rPr lang="fr-FR" sz="800" dirty="0"/>
              <a:t>The </a:t>
            </a:r>
            <a:r>
              <a:rPr lang="fr-FR" sz="800" dirty="0" err="1"/>
              <a:t>Chohans</a:t>
            </a:r>
            <a:r>
              <a:rPr lang="fr-FR" sz="800" dirty="0"/>
              <a:t> Brand, </a:t>
            </a:r>
            <a:r>
              <a:rPr lang="fr-FR" sz="800" dirty="0" err="1"/>
              <a:t>vectorspoint</a:t>
            </a:r>
            <a:r>
              <a:rPr lang="fr-FR" sz="800" dirty="0"/>
              <a:t>, </a:t>
            </a:r>
            <a:r>
              <a:rPr lang="fr-FR" sz="800" dirty="0" err="1"/>
              <a:t>mynamepong</a:t>
            </a:r>
            <a:endParaRPr lang="fr-FR" sz="800" dirty="0"/>
          </a:p>
          <a:p>
            <a:r>
              <a:rPr lang="fr-FR" sz="800" dirty="0" err="1"/>
              <a:t>IconBandaar</a:t>
            </a:r>
            <a:r>
              <a:rPr lang="fr-FR" sz="800" dirty="0"/>
              <a:t>, </a:t>
            </a:r>
            <a:r>
              <a:rPr lang="fr-FR" sz="800" dirty="0" err="1"/>
              <a:t>Futuer</a:t>
            </a:r>
            <a:r>
              <a:rPr lang="fr-FR" sz="800" dirty="0"/>
              <a:t>, vectorsmarket15, Muhammad Atif,</a:t>
            </a:r>
          </a:p>
          <a:p>
            <a:r>
              <a:rPr lang="fr-FR" sz="800" dirty="0" err="1"/>
              <a:t>Dendrogram</a:t>
            </a:r>
            <a:endParaRPr lang="fr-FR" sz="800" dirty="0"/>
          </a:p>
        </p:txBody>
      </p:sp>
      <p:grpSp>
        <p:nvGrpSpPr>
          <p:cNvPr id="19" name="Groupe 18">
            <a:extLst>
              <a:ext uri="{FF2B5EF4-FFF2-40B4-BE49-F238E27FC236}">
                <a16:creationId xmlns:a16="http://schemas.microsoft.com/office/drawing/2014/main" id="{3B7F10A1-EB08-473B-88C1-6B91C217DD12}"/>
              </a:ext>
            </a:extLst>
          </p:cNvPr>
          <p:cNvGrpSpPr/>
          <p:nvPr/>
        </p:nvGrpSpPr>
        <p:grpSpPr>
          <a:xfrm>
            <a:off x="418454" y="3624055"/>
            <a:ext cx="10294931" cy="905357"/>
            <a:chOff x="418454" y="3624055"/>
            <a:chExt cx="10294931" cy="905357"/>
          </a:xfrm>
        </p:grpSpPr>
        <p:sp>
          <p:nvSpPr>
            <p:cNvPr id="4" name="ZoneTexte 3">
              <a:extLst>
                <a:ext uri="{FF2B5EF4-FFF2-40B4-BE49-F238E27FC236}">
                  <a16:creationId xmlns:a16="http://schemas.microsoft.com/office/drawing/2014/main" id="{D66C91C0-0EBA-4EF7-BF7C-027D278E7C5C}"/>
                </a:ext>
              </a:extLst>
            </p:cNvPr>
            <p:cNvSpPr txBox="1"/>
            <p:nvPr/>
          </p:nvSpPr>
          <p:spPr>
            <a:xfrm>
              <a:off x="418454" y="3749633"/>
              <a:ext cx="1762021" cy="646331"/>
            </a:xfrm>
            <a:prstGeom prst="rect">
              <a:avLst/>
            </a:prstGeom>
            <a:noFill/>
          </p:spPr>
          <p:txBody>
            <a:bodyPr wrap="none" rtlCol="0">
              <a:spAutoFit/>
            </a:bodyPr>
            <a:lstStyle/>
            <a:p>
              <a:r>
                <a:rPr lang="fr-FR" dirty="0"/>
                <a:t>Edge </a:t>
              </a:r>
              <a:r>
                <a:rPr lang="fr-FR" dirty="0" err="1"/>
                <a:t>devices</a:t>
              </a:r>
              <a:r>
                <a:rPr lang="fr-FR" dirty="0"/>
                <a:t> / </a:t>
              </a:r>
            </a:p>
            <a:p>
              <a:r>
                <a:rPr lang="fr-FR" dirty="0"/>
                <a:t>data sources</a:t>
              </a:r>
              <a:endParaRPr lang="en-US" dirty="0"/>
            </a:p>
          </p:txBody>
        </p:sp>
        <p:pic>
          <p:nvPicPr>
            <p:cNvPr id="35" name="Image 34">
              <a:extLst>
                <a:ext uri="{FF2B5EF4-FFF2-40B4-BE49-F238E27FC236}">
                  <a16:creationId xmlns:a16="http://schemas.microsoft.com/office/drawing/2014/main" id="{34CA3551-646E-4D2D-A2DB-6329F0844F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8561" y="3783710"/>
              <a:ext cx="646332" cy="646332"/>
            </a:xfrm>
            <a:prstGeom prst="rect">
              <a:avLst/>
            </a:prstGeom>
          </p:spPr>
        </p:pic>
        <p:pic>
          <p:nvPicPr>
            <p:cNvPr id="37" name="Image 36">
              <a:extLst>
                <a:ext uri="{FF2B5EF4-FFF2-40B4-BE49-F238E27FC236}">
                  <a16:creationId xmlns:a16="http://schemas.microsoft.com/office/drawing/2014/main" id="{8A2D348F-3825-41E1-8777-102BD4ECE0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24699" y="3624055"/>
              <a:ext cx="905357" cy="905357"/>
            </a:xfrm>
            <a:prstGeom prst="rect">
              <a:avLst/>
            </a:prstGeom>
          </p:spPr>
        </p:pic>
        <p:pic>
          <p:nvPicPr>
            <p:cNvPr id="39" name="Image 38">
              <a:extLst>
                <a:ext uri="{FF2B5EF4-FFF2-40B4-BE49-F238E27FC236}">
                  <a16:creationId xmlns:a16="http://schemas.microsoft.com/office/drawing/2014/main" id="{B9F16BF6-8B87-48CC-A574-C3683E2E10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3398" y="3782428"/>
              <a:ext cx="648896" cy="648896"/>
            </a:xfrm>
            <a:prstGeom prst="rect">
              <a:avLst/>
            </a:prstGeom>
          </p:spPr>
        </p:pic>
        <p:pic>
          <p:nvPicPr>
            <p:cNvPr id="40" name="Image 39">
              <a:extLst>
                <a:ext uri="{FF2B5EF4-FFF2-40B4-BE49-F238E27FC236}">
                  <a16:creationId xmlns:a16="http://schemas.microsoft.com/office/drawing/2014/main" id="{02241096-E030-43FE-883E-09995194B2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6344" y="3753356"/>
              <a:ext cx="707041" cy="707041"/>
            </a:xfrm>
            <a:prstGeom prst="rect">
              <a:avLst/>
            </a:prstGeom>
          </p:spPr>
        </p:pic>
        <p:pic>
          <p:nvPicPr>
            <p:cNvPr id="43" name="Image 42">
              <a:extLst>
                <a:ext uri="{FF2B5EF4-FFF2-40B4-BE49-F238E27FC236}">
                  <a16:creationId xmlns:a16="http://schemas.microsoft.com/office/drawing/2014/main" id="{A3FF3DD6-EDB1-4B66-A720-C7D40158B7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0799" y="3753356"/>
              <a:ext cx="707041" cy="707041"/>
            </a:xfrm>
            <a:prstGeom prst="rect">
              <a:avLst/>
            </a:prstGeom>
          </p:spPr>
        </p:pic>
      </p:grpSp>
      <p:sp>
        <p:nvSpPr>
          <p:cNvPr id="7" name="ZoneTexte 6">
            <a:extLst>
              <a:ext uri="{FF2B5EF4-FFF2-40B4-BE49-F238E27FC236}">
                <a16:creationId xmlns:a16="http://schemas.microsoft.com/office/drawing/2014/main" id="{FC931710-96A8-479D-BA14-67569FF16496}"/>
              </a:ext>
            </a:extLst>
          </p:cNvPr>
          <p:cNvSpPr txBox="1"/>
          <p:nvPr/>
        </p:nvSpPr>
        <p:spPr>
          <a:xfrm>
            <a:off x="418454" y="1559159"/>
            <a:ext cx="1428596" cy="646331"/>
          </a:xfrm>
          <a:prstGeom prst="rect">
            <a:avLst/>
          </a:prstGeom>
          <a:noFill/>
        </p:spPr>
        <p:txBody>
          <a:bodyPr wrap="none" rtlCol="0">
            <a:spAutoFit/>
          </a:bodyPr>
          <a:lstStyle/>
          <a:p>
            <a:r>
              <a:rPr lang="fr-FR" dirty="0" err="1"/>
              <a:t>Core</a:t>
            </a:r>
            <a:r>
              <a:rPr lang="fr-FR" dirty="0"/>
              <a:t> cloud /</a:t>
            </a:r>
          </a:p>
          <a:p>
            <a:r>
              <a:rPr lang="fr-FR" dirty="0"/>
              <a:t>network</a:t>
            </a:r>
            <a:endParaRPr lang="en-US" dirty="0"/>
          </a:p>
        </p:txBody>
      </p:sp>
      <p:grpSp>
        <p:nvGrpSpPr>
          <p:cNvPr id="23" name="Groupe 22">
            <a:extLst>
              <a:ext uri="{FF2B5EF4-FFF2-40B4-BE49-F238E27FC236}">
                <a16:creationId xmlns:a16="http://schemas.microsoft.com/office/drawing/2014/main" id="{F6ED5A11-3FA2-4413-99DC-AA0C3160940E}"/>
              </a:ext>
            </a:extLst>
          </p:cNvPr>
          <p:cNvGrpSpPr/>
          <p:nvPr/>
        </p:nvGrpSpPr>
        <p:grpSpPr>
          <a:xfrm>
            <a:off x="418454" y="2121706"/>
            <a:ext cx="10146536" cy="1537580"/>
            <a:chOff x="418454" y="2121706"/>
            <a:chExt cx="10146536" cy="1537580"/>
          </a:xfrm>
        </p:grpSpPr>
        <p:sp>
          <p:nvSpPr>
            <p:cNvPr id="63" name="Ellipse 62">
              <a:extLst>
                <a:ext uri="{FF2B5EF4-FFF2-40B4-BE49-F238E27FC236}">
                  <a16:creationId xmlns:a16="http://schemas.microsoft.com/office/drawing/2014/main" id="{B54494A1-D7FF-4358-8FA0-E2BE8E3A1661}"/>
                </a:ext>
              </a:extLst>
            </p:cNvPr>
            <p:cNvSpPr/>
            <p:nvPr/>
          </p:nvSpPr>
          <p:spPr>
            <a:xfrm>
              <a:off x="7312924" y="2534181"/>
              <a:ext cx="3252066"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a:extLst>
                <a:ext uri="{FF2B5EF4-FFF2-40B4-BE49-F238E27FC236}">
                  <a16:creationId xmlns:a16="http://schemas.microsoft.com/office/drawing/2014/main" id="{8C9D6A6E-2554-4D07-A38B-357438974566}"/>
                </a:ext>
              </a:extLst>
            </p:cNvPr>
            <p:cNvSpPr/>
            <p:nvPr/>
          </p:nvSpPr>
          <p:spPr>
            <a:xfrm>
              <a:off x="3361333" y="2530885"/>
              <a:ext cx="3252066"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10DE59A-1BE5-46D8-9B43-A5DFCF15D707}"/>
                </a:ext>
              </a:extLst>
            </p:cNvPr>
            <p:cNvSpPr txBox="1"/>
            <p:nvPr/>
          </p:nvSpPr>
          <p:spPr>
            <a:xfrm>
              <a:off x="418454" y="2546322"/>
              <a:ext cx="1851789" cy="646331"/>
            </a:xfrm>
            <a:prstGeom prst="rect">
              <a:avLst/>
            </a:prstGeom>
            <a:noFill/>
          </p:spPr>
          <p:txBody>
            <a:bodyPr wrap="square" rtlCol="0">
              <a:spAutoFit/>
            </a:bodyPr>
            <a:lstStyle/>
            <a:p>
              <a:r>
                <a:rPr lang="fr-FR" dirty="0"/>
                <a:t>Fog </a:t>
              </a:r>
              <a:r>
                <a:rPr lang="fr-FR" dirty="0" err="1"/>
                <a:t>resources</a:t>
              </a:r>
              <a:r>
                <a:rPr lang="fr-FR" dirty="0"/>
                <a:t> / </a:t>
              </a:r>
            </a:p>
            <a:p>
              <a:r>
                <a:rPr lang="fr-FR" dirty="0" err="1"/>
                <a:t>edge</a:t>
              </a:r>
              <a:r>
                <a:rPr lang="fr-FR" dirty="0"/>
                <a:t> network</a:t>
              </a:r>
              <a:endParaRPr lang="en-US" dirty="0"/>
            </a:p>
          </p:txBody>
        </p:sp>
        <p:pic>
          <p:nvPicPr>
            <p:cNvPr id="38" name="Image 37">
              <a:extLst>
                <a:ext uri="{FF2B5EF4-FFF2-40B4-BE49-F238E27FC236}">
                  <a16:creationId xmlns:a16="http://schemas.microsoft.com/office/drawing/2014/main" id="{AF8B674E-C4C6-4856-97A7-E707D1BAF9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68739" y="2207936"/>
              <a:ext cx="709256" cy="709256"/>
            </a:xfrm>
            <a:prstGeom prst="rect">
              <a:avLst/>
            </a:prstGeom>
          </p:spPr>
        </p:pic>
        <p:pic>
          <p:nvPicPr>
            <p:cNvPr id="41" name="Image 40">
              <a:extLst>
                <a:ext uri="{FF2B5EF4-FFF2-40B4-BE49-F238E27FC236}">
                  <a16:creationId xmlns:a16="http://schemas.microsoft.com/office/drawing/2014/main" id="{9E9A0EB0-E005-4786-8BA4-03CF159C1BD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10284" y="2758294"/>
              <a:ext cx="868717" cy="868717"/>
            </a:xfrm>
            <a:prstGeom prst="rect">
              <a:avLst/>
            </a:prstGeom>
          </p:spPr>
        </p:pic>
        <p:pic>
          <p:nvPicPr>
            <p:cNvPr id="47" name="Image 46">
              <a:extLst>
                <a:ext uri="{FF2B5EF4-FFF2-40B4-BE49-F238E27FC236}">
                  <a16:creationId xmlns:a16="http://schemas.microsoft.com/office/drawing/2014/main" id="{AB28D116-C223-4849-8FC0-38E57A4623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13768" y="2752552"/>
              <a:ext cx="812174" cy="812174"/>
            </a:xfrm>
            <a:prstGeom prst="rect">
              <a:avLst/>
            </a:prstGeom>
          </p:spPr>
        </p:pic>
        <p:pic>
          <p:nvPicPr>
            <p:cNvPr id="53" name="Image 52">
              <a:extLst>
                <a:ext uri="{FF2B5EF4-FFF2-40B4-BE49-F238E27FC236}">
                  <a16:creationId xmlns:a16="http://schemas.microsoft.com/office/drawing/2014/main" id="{8D690727-6A25-48D1-B96B-EFF3F5FCC9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88127" y="2125746"/>
              <a:ext cx="752708" cy="752708"/>
            </a:xfrm>
            <a:prstGeom prst="rect">
              <a:avLst/>
            </a:prstGeom>
          </p:spPr>
        </p:pic>
        <p:pic>
          <p:nvPicPr>
            <p:cNvPr id="54" name="Image 53">
              <a:extLst>
                <a:ext uri="{FF2B5EF4-FFF2-40B4-BE49-F238E27FC236}">
                  <a16:creationId xmlns:a16="http://schemas.microsoft.com/office/drawing/2014/main" id="{48A6A83A-B2A9-434D-95A8-1CC999978D8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43814" y="2216146"/>
              <a:ext cx="905358" cy="905358"/>
            </a:xfrm>
            <a:prstGeom prst="rect">
              <a:avLst/>
            </a:prstGeom>
          </p:spPr>
        </p:pic>
        <p:pic>
          <p:nvPicPr>
            <p:cNvPr id="57" name="Image 56">
              <a:extLst>
                <a:ext uri="{FF2B5EF4-FFF2-40B4-BE49-F238E27FC236}">
                  <a16:creationId xmlns:a16="http://schemas.microsoft.com/office/drawing/2014/main" id="{3BD3F484-C3F0-450F-A1FF-49EE1D474ED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23319" y="2121706"/>
              <a:ext cx="627754" cy="627754"/>
            </a:xfrm>
            <a:prstGeom prst="rect">
              <a:avLst/>
            </a:prstGeom>
          </p:spPr>
        </p:pic>
        <p:pic>
          <p:nvPicPr>
            <p:cNvPr id="59" name="Image 58">
              <a:extLst>
                <a:ext uri="{FF2B5EF4-FFF2-40B4-BE49-F238E27FC236}">
                  <a16:creationId xmlns:a16="http://schemas.microsoft.com/office/drawing/2014/main" id="{B6FCCE4B-09B3-48F2-A084-6147804911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43260" y="3016996"/>
              <a:ext cx="642290" cy="642290"/>
            </a:xfrm>
            <a:prstGeom prst="rect">
              <a:avLst/>
            </a:prstGeom>
          </p:spPr>
        </p:pic>
        <p:pic>
          <p:nvPicPr>
            <p:cNvPr id="60" name="Image 59">
              <a:extLst>
                <a:ext uri="{FF2B5EF4-FFF2-40B4-BE49-F238E27FC236}">
                  <a16:creationId xmlns:a16="http://schemas.microsoft.com/office/drawing/2014/main" id="{AB581BC8-8229-4C25-926D-DB60F79A074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9921" y="3015508"/>
              <a:ext cx="642290" cy="642290"/>
            </a:xfrm>
            <a:prstGeom prst="rect">
              <a:avLst/>
            </a:prstGeom>
          </p:spPr>
        </p:pic>
        <p:pic>
          <p:nvPicPr>
            <p:cNvPr id="61" name="Image 60">
              <a:extLst>
                <a:ext uri="{FF2B5EF4-FFF2-40B4-BE49-F238E27FC236}">
                  <a16:creationId xmlns:a16="http://schemas.microsoft.com/office/drawing/2014/main" id="{FA98100A-2132-45BE-81B8-15856CC4A9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28525" y="2317729"/>
              <a:ext cx="553140" cy="553140"/>
            </a:xfrm>
            <a:prstGeom prst="rect">
              <a:avLst/>
            </a:prstGeom>
          </p:spPr>
        </p:pic>
        <p:pic>
          <p:nvPicPr>
            <p:cNvPr id="62" name="Image 61">
              <a:extLst>
                <a:ext uri="{FF2B5EF4-FFF2-40B4-BE49-F238E27FC236}">
                  <a16:creationId xmlns:a16="http://schemas.microsoft.com/office/drawing/2014/main" id="{FAA5A0FC-797C-408E-ADE4-206F47D7125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52408" y="2871236"/>
              <a:ext cx="657468" cy="657468"/>
            </a:xfrm>
            <a:prstGeom prst="rect">
              <a:avLst/>
            </a:prstGeom>
          </p:spPr>
        </p:pic>
        <p:pic>
          <p:nvPicPr>
            <p:cNvPr id="64" name="Image 63">
              <a:extLst>
                <a:ext uri="{FF2B5EF4-FFF2-40B4-BE49-F238E27FC236}">
                  <a16:creationId xmlns:a16="http://schemas.microsoft.com/office/drawing/2014/main" id="{28040FC9-C449-4FEE-9D04-7E5674C684F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85817" y="2317729"/>
              <a:ext cx="553140" cy="553140"/>
            </a:xfrm>
            <a:prstGeom prst="rect">
              <a:avLst/>
            </a:prstGeom>
          </p:spPr>
        </p:pic>
      </p:grpSp>
      <p:grpSp>
        <p:nvGrpSpPr>
          <p:cNvPr id="25" name="Groupe 24">
            <a:extLst>
              <a:ext uri="{FF2B5EF4-FFF2-40B4-BE49-F238E27FC236}">
                <a16:creationId xmlns:a16="http://schemas.microsoft.com/office/drawing/2014/main" id="{7E799B85-6B41-43D8-AEC9-0B3C885F6C59}"/>
              </a:ext>
            </a:extLst>
          </p:cNvPr>
          <p:cNvGrpSpPr/>
          <p:nvPr/>
        </p:nvGrpSpPr>
        <p:grpSpPr>
          <a:xfrm>
            <a:off x="3336907" y="560686"/>
            <a:ext cx="7020538" cy="1928679"/>
            <a:chOff x="3336907" y="560686"/>
            <a:chExt cx="7020538" cy="1928679"/>
          </a:xfrm>
        </p:grpSpPr>
        <p:sp>
          <p:nvSpPr>
            <p:cNvPr id="55" name="Ellipse 54">
              <a:extLst>
                <a:ext uri="{FF2B5EF4-FFF2-40B4-BE49-F238E27FC236}">
                  <a16:creationId xmlns:a16="http://schemas.microsoft.com/office/drawing/2014/main" id="{1F080A79-4E73-4D14-903C-A04AEA681D54}"/>
                </a:ext>
              </a:extLst>
            </p:cNvPr>
            <p:cNvSpPr/>
            <p:nvPr/>
          </p:nvSpPr>
          <p:spPr>
            <a:xfrm>
              <a:off x="3390217" y="1256274"/>
              <a:ext cx="6945041"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Image 41">
              <a:extLst>
                <a:ext uri="{FF2B5EF4-FFF2-40B4-BE49-F238E27FC236}">
                  <a16:creationId xmlns:a16="http://schemas.microsoft.com/office/drawing/2014/main" id="{536F05D4-BD36-4852-BE1F-8E25D0E1729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71148" y="717848"/>
              <a:ext cx="1186297" cy="1186297"/>
            </a:xfrm>
            <a:prstGeom prst="rect">
              <a:avLst/>
            </a:prstGeom>
          </p:spPr>
        </p:pic>
        <p:pic>
          <p:nvPicPr>
            <p:cNvPr id="45" name="Image 44">
              <a:extLst>
                <a:ext uri="{FF2B5EF4-FFF2-40B4-BE49-F238E27FC236}">
                  <a16:creationId xmlns:a16="http://schemas.microsoft.com/office/drawing/2014/main" id="{60C8C9BB-1594-47B1-BE15-60F5F43C20D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6907" y="560686"/>
              <a:ext cx="1186297" cy="1186297"/>
            </a:xfrm>
            <a:prstGeom prst="rect">
              <a:avLst/>
            </a:prstGeom>
          </p:spPr>
        </p:pic>
        <p:pic>
          <p:nvPicPr>
            <p:cNvPr id="51" name="Image 50">
              <a:extLst>
                <a:ext uri="{FF2B5EF4-FFF2-40B4-BE49-F238E27FC236}">
                  <a16:creationId xmlns:a16="http://schemas.microsoft.com/office/drawing/2014/main" id="{DE51D46F-8EE3-4467-AE61-9AA845A80C3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88734" y="584059"/>
              <a:ext cx="956875" cy="956875"/>
            </a:xfrm>
            <a:prstGeom prst="rect">
              <a:avLst/>
            </a:prstGeom>
          </p:spPr>
        </p:pic>
        <p:pic>
          <p:nvPicPr>
            <p:cNvPr id="52" name="Image 51">
              <a:extLst>
                <a:ext uri="{FF2B5EF4-FFF2-40B4-BE49-F238E27FC236}">
                  <a16:creationId xmlns:a16="http://schemas.microsoft.com/office/drawing/2014/main" id="{21CC2CA5-2B21-4C7D-B2A2-6C1DCDCF91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22513" y="1106814"/>
              <a:ext cx="1355770" cy="1355770"/>
            </a:xfrm>
            <a:prstGeom prst="rect">
              <a:avLst/>
            </a:prstGeom>
          </p:spPr>
        </p:pic>
        <p:pic>
          <p:nvPicPr>
            <p:cNvPr id="58" name="Image 57">
              <a:extLst>
                <a:ext uri="{FF2B5EF4-FFF2-40B4-BE49-F238E27FC236}">
                  <a16:creationId xmlns:a16="http://schemas.microsoft.com/office/drawing/2014/main" id="{36B89A1C-325E-4540-8717-461602E2398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42744" y="684537"/>
              <a:ext cx="956875" cy="956875"/>
            </a:xfrm>
            <a:prstGeom prst="rect">
              <a:avLst/>
            </a:prstGeom>
          </p:spPr>
        </p:pic>
        <p:pic>
          <p:nvPicPr>
            <p:cNvPr id="56" name="Image 55">
              <a:extLst>
                <a:ext uri="{FF2B5EF4-FFF2-40B4-BE49-F238E27FC236}">
                  <a16:creationId xmlns:a16="http://schemas.microsoft.com/office/drawing/2014/main" id="{E6F9002B-160B-4A52-A980-DD2FB81CB2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21182" y="1133595"/>
              <a:ext cx="1355770" cy="1355770"/>
            </a:xfrm>
            <a:prstGeom prst="rect">
              <a:avLst/>
            </a:prstGeom>
          </p:spPr>
        </p:pic>
      </p:grpSp>
    </p:spTree>
    <p:extLst>
      <p:ext uri="{BB962C8B-B14F-4D97-AF65-F5344CB8AC3E}">
        <p14:creationId xmlns:p14="http://schemas.microsoft.com/office/powerpoint/2010/main" val="328388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E6622-8923-42D2-97D8-270A5B920863}"/>
              </a:ext>
            </a:extLst>
          </p:cNvPr>
          <p:cNvSpPr>
            <a:spLocks noGrp="1"/>
          </p:cNvSpPr>
          <p:nvPr>
            <p:ph type="title"/>
          </p:nvPr>
        </p:nvSpPr>
        <p:spPr/>
        <p:txBody>
          <a:bodyPr/>
          <a:lstStyle/>
          <a:p>
            <a:r>
              <a:rPr lang="fr-FR" dirty="0"/>
              <a:t>Cloud</a:t>
            </a:r>
            <a:endParaRPr lang="en-US" dirty="0"/>
          </a:p>
        </p:txBody>
      </p:sp>
      <p:sp>
        <p:nvSpPr>
          <p:cNvPr id="3" name="ZoneTexte 2">
            <a:extLst>
              <a:ext uri="{FF2B5EF4-FFF2-40B4-BE49-F238E27FC236}">
                <a16:creationId xmlns:a16="http://schemas.microsoft.com/office/drawing/2014/main" id="{42706660-9B07-4418-A719-5F558B70BDB5}"/>
              </a:ext>
            </a:extLst>
          </p:cNvPr>
          <p:cNvSpPr txBox="1"/>
          <p:nvPr/>
        </p:nvSpPr>
        <p:spPr>
          <a:xfrm>
            <a:off x="418454" y="4816059"/>
            <a:ext cx="1069524" cy="369332"/>
          </a:xfrm>
          <a:prstGeom prst="rect">
            <a:avLst/>
          </a:prstGeom>
          <a:noFill/>
        </p:spPr>
        <p:txBody>
          <a:bodyPr wrap="none" rtlCol="0">
            <a:spAutoFit/>
          </a:bodyPr>
          <a:lstStyle/>
          <a:p>
            <a:r>
              <a:rPr lang="fr-FR" dirty="0"/>
              <a:t>Services</a:t>
            </a:r>
            <a:endParaRPr lang="en-US" dirty="0"/>
          </a:p>
        </p:txBody>
      </p:sp>
      <p:sp>
        <p:nvSpPr>
          <p:cNvPr id="8" name="ZoneTexte 7">
            <a:extLst>
              <a:ext uri="{FF2B5EF4-FFF2-40B4-BE49-F238E27FC236}">
                <a16:creationId xmlns:a16="http://schemas.microsoft.com/office/drawing/2014/main" id="{1E038641-BF11-486F-B1D5-A4D49CAA53C1}"/>
              </a:ext>
            </a:extLst>
          </p:cNvPr>
          <p:cNvSpPr txBox="1"/>
          <p:nvPr/>
        </p:nvSpPr>
        <p:spPr>
          <a:xfrm rot="3600000">
            <a:off x="2601132" y="5843917"/>
            <a:ext cx="966931" cy="369332"/>
          </a:xfrm>
          <a:prstGeom prst="rect">
            <a:avLst/>
          </a:prstGeom>
          <a:noFill/>
        </p:spPr>
        <p:txBody>
          <a:bodyPr wrap="none" rtlCol="0">
            <a:spAutoFit/>
          </a:bodyPr>
          <a:lstStyle/>
          <a:p>
            <a:r>
              <a:rPr lang="fr-FR" dirty="0" err="1"/>
              <a:t>Mobility</a:t>
            </a:r>
            <a:endParaRPr lang="en-US" dirty="0"/>
          </a:p>
        </p:txBody>
      </p:sp>
      <p:sp>
        <p:nvSpPr>
          <p:cNvPr id="9" name="ZoneTexte 8">
            <a:extLst>
              <a:ext uri="{FF2B5EF4-FFF2-40B4-BE49-F238E27FC236}">
                <a16:creationId xmlns:a16="http://schemas.microsoft.com/office/drawing/2014/main" id="{FBAEEEA8-DA61-4DCE-9F2C-40C17028A55C}"/>
              </a:ext>
            </a:extLst>
          </p:cNvPr>
          <p:cNvSpPr txBox="1"/>
          <p:nvPr/>
        </p:nvSpPr>
        <p:spPr>
          <a:xfrm rot="3600000">
            <a:off x="4505746" y="5843917"/>
            <a:ext cx="1492716" cy="369332"/>
          </a:xfrm>
          <a:prstGeom prst="rect">
            <a:avLst/>
          </a:prstGeom>
          <a:noFill/>
        </p:spPr>
        <p:txBody>
          <a:bodyPr wrap="none" rtlCol="0">
            <a:spAutoFit/>
          </a:bodyPr>
          <a:lstStyle/>
          <a:p>
            <a:r>
              <a:rPr lang="fr-FR" dirty="0"/>
              <a:t>E-commerce</a:t>
            </a:r>
            <a:endParaRPr lang="en-US" dirty="0"/>
          </a:p>
        </p:txBody>
      </p:sp>
      <p:sp>
        <p:nvSpPr>
          <p:cNvPr id="10" name="ZoneTexte 9">
            <a:extLst>
              <a:ext uri="{FF2B5EF4-FFF2-40B4-BE49-F238E27FC236}">
                <a16:creationId xmlns:a16="http://schemas.microsoft.com/office/drawing/2014/main" id="{620DA125-C8AA-4B7A-AF42-357082220C09}"/>
              </a:ext>
            </a:extLst>
          </p:cNvPr>
          <p:cNvSpPr txBox="1"/>
          <p:nvPr/>
        </p:nvSpPr>
        <p:spPr>
          <a:xfrm rot="3600000">
            <a:off x="5721587" y="5705418"/>
            <a:ext cx="1505540" cy="646331"/>
          </a:xfrm>
          <a:prstGeom prst="rect">
            <a:avLst/>
          </a:prstGeom>
          <a:noFill/>
        </p:spPr>
        <p:txBody>
          <a:bodyPr wrap="none" rtlCol="0">
            <a:spAutoFit/>
          </a:bodyPr>
          <a:lstStyle/>
          <a:p>
            <a:r>
              <a:rPr lang="fr-FR" dirty="0"/>
              <a:t>Data </a:t>
            </a:r>
            <a:r>
              <a:rPr lang="fr-FR" dirty="0" err="1"/>
              <a:t>storage</a:t>
            </a:r>
            <a:endParaRPr lang="fr-FR" dirty="0"/>
          </a:p>
          <a:p>
            <a:r>
              <a:rPr lang="fr-FR" dirty="0"/>
              <a:t>and backup</a:t>
            </a:r>
            <a:endParaRPr lang="en-US" dirty="0"/>
          </a:p>
        </p:txBody>
      </p:sp>
      <p:sp>
        <p:nvSpPr>
          <p:cNvPr id="11" name="ZoneTexte 10">
            <a:extLst>
              <a:ext uri="{FF2B5EF4-FFF2-40B4-BE49-F238E27FC236}">
                <a16:creationId xmlns:a16="http://schemas.microsoft.com/office/drawing/2014/main" id="{5B5C465D-B07E-42F8-976C-13E66FF753BF}"/>
              </a:ext>
            </a:extLst>
          </p:cNvPr>
          <p:cNvSpPr txBox="1"/>
          <p:nvPr/>
        </p:nvSpPr>
        <p:spPr>
          <a:xfrm rot="3600000">
            <a:off x="7088751" y="5705418"/>
            <a:ext cx="1492716" cy="646331"/>
          </a:xfrm>
          <a:prstGeom prst="rect">
            <a:avLst/>
          </a:prstGeom>
          <a:noFill/>
        </p:spPr>
        <p:txBody>
          <a:bodyPr wrap="none" rtlCol="0">
            <a:spAutoFit/>
          </a:bodyPr>
          <a:lstStyle/>
          <a:p>
            <a:r>
              <a:rPr lang="fr-FR" dirty="0"/>
              <a:t>Data</a:t>
            </a:r>
          </a:p>
          <a:p>
            <a:r>
              <a:rPr lang="fr-FR" dirty="0"/>
              <a:t>manipulation</a:t>
            </a:r>
            <a:endParaRPr lang="en-US" dirty="0"/>
          </a:p>
        </p:txBody>
      </p:sp>
      <p:sp>
        <p:nvSpPr>
          <p:cNvPr id="12" name="ZoneTexte 11">
            <a:extLst>
              <a:ext uri="{FF2B5EF4-FFF2-40B4-BE49-F238E27FC236}">
                <a16:creationId xmlns:a16="http://schemas.microsoft.com/office/drawing/2014/main" id="{025C5773-023A-4EDA-A5AE-762FD5A635F3}"/>
              </a:ext>
            </a:extLst>
          </p:cNvPr>
          <p:cNvSpPr txBox="1"/>
          <p:nvPr/>
        </p:nvSpPr>
        <p:spPr>
          <a:xfrm rot="3600000">
            <a:off x="8452067" y="5843917"/>
            <a:ext cx="1210588" cy="369332"/>
          </a:xfrm>
          <a:prstGeom prst="rect">
            <a:avLst/>
          </a:prstGeom>
          <a:noFill/>
        </p:spPr>
        <p:txBody>
          <a:bodyPr wrap="none" rtlCol="0">
            <a:spAutoFit/>
          </a:bodyPr>
          <a:lstStyle/>
          <a:p>
            <a:r>
              <a:rPr lang="fr-FR" dirty="0"/>
              <a:t>Education</a:t>
            </a:r>
            <a:endParaRPr lang="en-US" dirty="0"/>
          </a:p>
        </p:txBody>
      </p:sp>
      <p:sp>
        <p:nvSpPr>
          <p:cNvPr id="13" name="ZoneTexte 12">
            <a:extLst>
              <a:ext uri="{FF2B5EF4-FFF2-40B4-BE49-F238E27FC236}">
                <a16:creationId xmlns:a16="http://schemas.microsoft.com/office/drawing/2014/main" id="{F2ABDDC8-9070-4C57-9C69-A9928E89D0B8}"/>
              </a:ext>
            </a:extLst>
          </p:cNvPr>
          <p:cNvSpPr txBox="1"/>
          <p:nvPr/>
        </p:nvSpPr>
        <p:spPr>
          <a:xfrm rot="3600000">
            <a:off x="9375520" y="5843917"/>
            <a:ext cx="1531188" cy="369332"/>
          </a:xfrm>
          <a:prstGeom prst="rect">
            <a:avLst/>
          </a:prstGeom>
          <a:noFill/>
        </p:spPr>
        <p:txBody>
          <a:bodyPr wrap="none" rtlCol="0">
            <a:spAutoFit/>
          </a:bodyPr>
          <a:lstStyle/>
          <a:p>
            <a:r>
              <a:rPr lang="fr-FR" dirty="0"/>
              <a:t>Management</a:t>
            </a:r>
            <a:endParaRPr lang="en-US" dirty="0"/>
          </a:p>
        </p:txBody>
      </p:sp>
      <p:sp>
        <p:nvSpPr>
          <p:cNvPr id="14" name="ZoneTexte 13">
            <a:extLst>
              <a:ext uri="{FF2B5EF4-FFF2-40B4-BE49-F238E27FC236}">
                <a16:creationId xmlns:a16="http://schemas.microsoft.com/office/drawing/2014/main" id="{C6428403-8344-494E-9A83-A7CD025D815C}"/>
              </a:ext>
            </a:extLst>
          </p:cNvPr>
          <p:cNvSpPr txBox="1"/>
          <p:nvPr/>
        </p:nvSpPr>
        <p:spPr>
          <a:xfrm rot="3600000">
            <a:off x="10956848" y="5705418"/>
            <a:ext cx="813043" cy="646331"/>
          </a:xfrm>
          <a:prstGeom prst="rect">
            <a:avLst/>
          </a:prstGeom>
          <a:noFill/>
        </p:spPr>
        <p:txBody>
          <a:bodyPr wrap="none" rtlCol="0">
            <a:spAutoFit/>
          </a:bodyPr>
          <a:lstStyle/>
          <a:p>
            <a:r>
              <a:rPr lang="fr-FR" dirty="0"/>
              <a:t>Social</a:t>
            </a:r>
          </a:p>
          <a:p>
            <a:r>
              <a:rPr lang="fr-FR" dirty="0"/>
              <a:t>Media</a:t>
            </a:r>
            <a:endParaRPr lang="en-US" dirty="0"/>
          </a:p>
        </p:txBody>
      </p:sp>
      <p:sp>
        <p:nvSpPr>
          <p:cNvPr id="15" name="ZoneTexte 14">
            <a:extLst>
              <a:ext uri="{FF2B5EF4-FFF2-40B4-BE49-F238E27FC236}">
                <a16:creationId xmlns:a16="http://schemas.microsoft.com/office/drawing/2014/main" id="{75817268-E728-43D6-AC2C-3E31AFE98A37}"/>
              </a:ext>
            </a:extLst>
          </p:cNvPr>
          <p:cNvSpPr txBox="1"/>
          <p:nvPr/>
        </p:nvSpPr>
        <p:spPr>
          <a:xfrm rot="3600000">
            <a:off x="3357872" y="5843917"/>
            <a:ext cx="1620957" cy="369332"/>
          </a:xfrm>
          <a:prstGeom prst="rect">
            <a:avLst/>
          </a:prstGeom>
          <a:noFill/>
        </p:spPr>
        <p:txBody>
          <a:bodyPr wrap="none" rtlCol="0">
            <a:spAutoFit/>
          </a:bodyPr>
          <a:lstStyle/>
          <a:p>
            <a:r>
              <a:rPr lang="fr-FR" dirty="0"/>
              <a:t>Entertainment</a:t>
            </a:r>
            <a:endParaRPr lang="en-US" dirty="0"/>
          </a:p>
        </p:txBody>
      </p:sp>
      <p:sp>
        <p:nvSpPr>
          <p:cNvPr id="16" name="Espace réservé du numéro de diapositive 3">
            <a:extLst>
              <a:ext uri="{FF2B5EF4-FFF2-40B4-BE49-F238E27FC236}">
                <a16:creationId xmlns:a16="http://schemas.microsoft.com/office/drawing/2014/main" id="{DE6360EC-358A-486C-B8BF-9C12859CBC6D}"/>
              </a:ext>
            </a:extLst>
          </p:cNvPr>
          <p:cNvSpPr>
            <a:spLocks noGrp="1"/>
          </p:cNvSpPr>
          <p:nvPr>
            <p:ph type="sldNum" sz="quarter" idx="12"/>
          </p:nvPr>
        </p:nvSpPr>
        <p:spPr>
          <a:xfrm>
            <a:off x="9007778" y="6481152"/>
            <a:ext cx="2743200" cy="246888"/>
          </a:xfrm>
        </p:spPr>
        <p:txBody>
          <a:bodyPr/>
          <a:lstStyle/>
          <a:p>
            <a:fld id="{27C6CCC6-2BE5-4E42-96A4-D1E8E81A3D8E}" type="slidenum">
              <a:rPr lang="fr-FR" smtClean="0"/>
              <a:t>9</a:t>
            </a:fld>
            <a:endParaRPr lang="fr-FR" dirty="0"/>
          </a:p>
        </p:txBody>
      </p:sp>
      <p:pic>
        <p:nvPicPr>
          <p:cNvPr id="18" name="Image 17">
            <a:extLst>
              <a:ext uri="{FF2B5EF4-FFF2-40B4-BE49-F238E27FC236}">
                <a16:creationId xmlns:a16="http://schemas.microsoft.com/office/drawing/2014/main" id="{FD61F149-382F-4D0D-8A17-A54076EA6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427" y="4724660"/>
            <a:ext cx="552131" cy="552131"/>
          </a:xfrm>
          <a:prstGeom prst="rect">
            <a:avLst/>
          </a:prstGeom>
        </p:spPr>
      </p:pic>
      <p:pic>
        <p:nvPicPr>
          <p:cNvPr id="20" name="Image 19">
            <a:extLst>
              <a:ext uri="{FF2B5EF4-FFF2-40B4-BE49-F238E27FC236}">
                <a16:creationId xmlns:a16="http://schemas.microsoft.com/office/drawing/2014/main" id="{59118260-4C53-43F8-95E3-04DE2068B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961" y="4724722"/>
            <a:ext cx="487288" cy="552006"/>
          </a:xfrm>
          <a:prstGeom prst="rect">
            <a:avLst/>
          </a:prstGeom>
        </p:spPr>
      </p:pic>
      <p:pic>
        <p:nvPicPr>
          <p:cNvPr id="22" name="Image 21">
            <a:extLst>
              <a:ext uri="{FF2B5EF4-FFF2-40B4-BE49-F238E27FC236}">
                <a16:creationId xmlns:a16="http://schemas.microsoft.com/office/drawing/2014/main" id="{F53F4473-499A-4105-B5BE-60BE852FA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691" y="4686679"/>
            <a:ext cx="628092" cy="628092"/>
          </a:xfrm>
          <a:prstGeom prst="rect">
            <a:avLst/>
          </a:prstGeom>
        </p:spPr>
      </p:pic>
      <p:pic>
        <p:nvPicPr>
          <p:cNvPr id="24" name="Image 23">
            <a:extLst>
              <a:ext uri="{FF2B5EF4-FFF2-40B4-BE49-F238E27FC236}">
                <a16:creationId xmlns:a16="http://schemas.microsoft.com/office/drawing/2014/main" id="{3F21EE7E-F433-445C-850D-B4E826AC57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448" y="4706193"/>
            <a:ext cx="589065" cy="589065"/>
          </a:xfrm>
          <a:prstGeom prst="rect">
            <a:avLst/>
          </a:prstGeom>
        </p:spPr>
      </p:pic>
      <p:pic>
        <p:nvPicPr>
          <p:cNvPr id="26" name="Image 25">
            <a:extLst>
              <a:ext uri="{FF2B5EF4-FFF2-40B4-BE49-F238E27FC236}">
                <a16:creationId xmlns:a16="http://schemas.microsoft.com/office/drawing/2014/main" id="{3FD8CB09-6636-4F96-B2F3-F93737A90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3385" y="4633286"/>
            <a:ext cx="734879" cy="734879"/>
          </a:xfrm>
          <a:prstGeom prst="rect">
            <a:avLst/>
          </a:prstGeom>
        </p:spPr>
      </p:pic>
      <p:pic>
        <p:nvPicPr>
          <p:cNvPr id="28" name="Image 27">
            <a:extLst>
              <a:ext uri="{FF2B5EF4-FFF2-40B4-BE49-F238E27FC236}">
                <a16:creationId xmlns:a16="http://schemas.microsoft.com/office/drawing/2014/main" id="{EFE48CC3-A70A-4799-AB2A-8DC1E75D29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3045" y="4655643"/>
            <a:ext cx="690164" cy="690164"/>
          </a:xfrm>
          <a:prstGeom prst="rect">
            <a:avLst/>
          </a:prstGeom>
        </p:spPr>
      </p:pic>
      <p:pic>
        <p:nvPicPr>
          <p:cNvPr id="30" name="Image 29">
            <a:extLst>
              <a:ext uri="{FF2B5EF4-FFF2-40B4-BE49-F238E27FC236}">
                <a16:creationId xmlns:a16="http://schemas.microsoft.com/office/drawing/2014/main" id="{5A499F4C-6A94-47B9-80D1-A725607D4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0736" y="4724660"/>
            <a:ext cx="552131" cy="552131"/>
          </a:xfrm>
          <a:prstGeom prst="rect">
            <a:avLst/>
          </a:prstGeom>
        </p:spPr>
      </p:pic>
      <p:pic>
        <p:nvPicPr>
          <p:cNvPr id="32" name="Image 31">
            <a:extLst>
              <a:ext uri="{FF2B5EF4-FFF2-40B4-BE49-F238E27FC236}">
                <a16:creationId xmlns:a16="http://schemas.microsoft.com/office/drawing/2014/main" id="{BC7C225B-E364-4053-88A1-25454F3838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4015" y="4646098"/>
            <a:ext cx="709255" cy="709255"/>
          </a:xfrm>
          <a:prstGeom prst="rect">
            <a:avLst/>
          </a:prstGeom>
        </p:spPr>
      </p:pic>
      <p:sp>
        <p:nvSpPr>
          <p:cNvPr id="33" name="ZoneTexte 32">
            <a:extLst>
              <a:ext uri="{FF2B5EF4-FFF2-40B4-BE49-F238E27FC236}">
                <a16:creationId xmlns:a16="http://schemas.microsoft.com/office/drawing/2014/main" id="{346D3170-CA5B-44C4-B9D7-0846C73A1AD8}"/>
              </a:ext>
            </a:extLst>
          </p:cNvPr>
          <p:cNvSpPr txBox="1"/>
          <p:nvPr/>
        </p:nvSpPr>
        <p:spPr>
          <a:xfrm>
            <a:off x="22315" y="6076054"/>
            <a:ext cx="2754280" cy="707886"/>
          </a:xfrm>
          <a:prstGeom prst="rect">
            <a:avLst/>
          </a:prstGeom>
          <a:noFill/>
        </p:spPr>
        <p:txBody>
          <a:bodyPr wrap="none" rtlCol="0">
            <a:spAutoFit/>
          </a:bodyPr>
          <a:lstStyle/>
          <a:p>
            <a:r>
              <a:rPr lang="fr-FR" sz="800" dirty="0" err="1"/>
              <a:t>Credits</a:t>
            </a:r>
            <a:r>
              <a:rPr lang="fr-FR" sz="800" dirty="0"/>
              <a:t>:</a:t>
            </a:r>
          </a:p>
          <a:p>
            <a:r>
              <a:rPr lang="fr-FR" sz="800" dirty="0" err="1"/>
              <a:t>Iconjam</a:t>
            </a:r>
            <a:r>
              <a:rPr lang="fr-FR" sz="800" dirty="0"/>
              <a:t>, </a:t>
            </a:r>
            <a:r>
              <a:rPr lang="fr-FR" sz="800" dirty="0" err="1"/>
              <a:t>freepik</a:t>
            </a:r>
            <a:r>
              <a:rPr lang="fr-FR" sz="800" dirty="0"/>
              <a:t>, </a:t>
            </a:r>
            <a:r>
              <a:rPr lang="fr-FR" sz="800" dirty="0" err="1"/>
              <a:t>srip</a:t>
            </a:r>
            <a:r>
              <a:rPr lang="fr-FR" sz="800" dirty="0"/>
              <a:t>, </a:t>
            </a:r>
            <a:r>
              <a:rPr lang="fr-FR" sz="800" dirty="0" err="1"/>
              <a:t>monkik</a:t>
            </a:r>
            <a:r>
              <a:rPr lang="fr-FR" sz="800" dirty="0"/>
              <a:t>,</a:t>
            </a:r>
          </a:p>
          <a:p>
            <a:r>
              <a:rPr lang="fr-FR" sz="800" dirty="0"/>
              <a:t>The </a:t>
            </a:r>
            <a:r>
              <a:rPr lang="fr-FR" sz="800" dirty="0" err="1"/>
              <a:t>Chohans</a:t>
            </a:r>
            <a:r>
              <a:rPr lang="fr-FR" sz="800" dirty="0"/>
              <a:t> Brand, </a:t>
            </a:r>
            <a:r>
              <a:rPr lang="fr-FR" sz="800" dirty="0" err="1"/>
              <a:t>vectorspoint</a:t>
            </a:r>
            <a:r>
              <a:rPr lang="fr-FR" sz="800" dirty="0"/>
              <a:t>, </a:t>
            </a:r>
            <a:r>
              <a:rPr lang="fr-FR" sz="800" dirty="0" err="1"/>
              <a:t>mynamepong</a:t>
            </a:r>
            <a:endParaRPr lang="fr-FR" sz="800" dirty="0"/>
          </a:p>
          <a:p>
            <a:r>
              <a:rPr lang="fr-FR" sz="800" dirty="0" err="1"/>
              <a:t>IconBandaar</a:t>
            </a:r>
            <a:r>
              <a:rPr lang="fr-FR" sz="800" dirty="0"/>
              <a:t>, </a:t>
            </a:r>
            <a:r>
              <a:rPr lang="fr-FR" sz="800" dirty="0" err="1"/>
              <a:t>Futuer</a:t>
            </a:r>
            <a:r>
              <a:rPr lang="fr-FR" sz="800" dirty="0"/>
              <a:t>, vectorsmarket15, Muhammad Atif,</a:t>
            </a:r>
          </a:p>
          <a:p>
            <a:r>
              <a:rPr lang="fr-FR" sz="800" dirty="0" err="1"/>
              <a:t>Dendrogram</a:t>
            </a:r>
            <a:endParaRPr lang="fr-FR" sz="800" dirty="0"/>
          </a:p>
        </p:txBody>
      </p:sp>
      <p:grpSp>
        <p:nvGrpSpPr>
          <p:cNvPr id="19" name="Groupe 18">
            <a:extLst>
              <a:ext uri="{FF2B5EF4-FFF2-40B4-BE49-F238E27FC236}">
                <a16:creationId xmlns:a16="http://schemas.microsoft.com/office/drawing/2014/main" id="{3B7F10A1-EB08-473B-88C1-6B91C217DD12}"/>
              </a:ext>
            </a:extLst>
          </p:cNvPr>
          <p:cNvGrpSpPr/>
          <p:nvPr/>
        </p:nvGrpSpPr>
        <p:grpSpPr>
          <a:xfrm>
            <a:off x="418454" y="3624055"/>
            <a:ext cx="10294931" cy="905357"/>
            <a:chOff x="418454" y="3624055"/>
            <a:chExt cx="10294931" cy="905357"/>
          </a:xfrm>
        </p:grpSpPr>
        <p:sp>
          <p:nvSpPr>
            <p:cNvPr id="4" name="ZoneTexte 3">
              <a:extLst>
                <a:ext uri="{FF2B5EF4-FFF2-40B4-BE49-F238E27FC236}">
                  <a16:creationId xmlns:a16="http://schemas.microsoft.com/office/drawing/2014/main" id="{D66C91C0-0EBA-4EF7-BF7C-027D278E7C5C}"/>
                </a:ext>
              </a:extLst>
            </p:cNvPr>
            <p:cNvSpPr txBox="1"/>
            <p:nvPr/>
          </p:nvSpPr>
          <p:spPr>
            <a:xfrm>
              <a:off x="418454" y="3749633"/>
              <a:ext cx="1762021" cy="646331"/>
            </a:xfrm>
            <a:prstGeom prst="rect">
              <a:avLst/>
            </a:prstGeom>
            <a:noFill/>
          </p:spPr>
          <p:txBody>
            <a:bodyPr wrap="none" rtlCol="0">
              <a:spAutoFit/>
            </a:bodyPr>
            <a:lstStyle/>
            <a:p>
              <a:r>
                <a:rPr lang="fr-FR" dirty="0"/>
                <a:t>Edge </a:t>
              </a:r>
              <a:r>
                <a:rPr lang="fr-FR" dirty="0" err="1"/>
                <a:t>devices</a:t>
              </a:r>
              <a:r>
                <a:rPr lang="fr-FR" dirty="0"/>
                <a:t> / </a:t>
              </a:r>
            </a:p>
            <a:p>
              <a:r>
                <a:rPr lang="fr-FR" dirty="0"/>
                <a:t>data sources</a:t>
              </a:r>
              <a:endParaRPr lang="en-US" dirty="0"/>
            </a:p>
          </p:txBody>
        </p:sp>
        <p:pic>
          <p:nvPicPr>
            <p:cNvPr id="35" name="Image 34">
              <a:extLst>
                <a:ext uri="{FF2B5EF4-FFF2-40B4-BE49-F238E27FC236}">
                  <a16:creationId xmlns:a16="http://schemas.microsoft.com/office/drawing/2014/main" id="{34CA3551-646E-4D2D-A2DB-6329F0844F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8561" y="3783710"/>
              <a:ext cx="646332" cy="646332"/>
            </a:xfrm>
            <a:prstGeom prst="rect">
              <a:avLst/>
            </a:prstGeom>
          </p:spPr>
        </p:pic>
        <p:pic>
          <p:nvPicPr>
            <p:cNvPr id="37" name="Image 36">
              <a:extLst>
                <a:ext uri="{FF2B5EF4-FFF2-40B4-BE49-F238E27FC236}">
                  <a16:creationId xmlns:a16="http://schemas.microsoft.com/office/drawing/2014/main" id="{8A2D348F-3825-41E1-8777-102BD4ECE0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4699" y="3624055"/>
              <a:ext cx="905357" cy="905357"/>
            </a:xfrm>
            <a:prstGeom prst="rect">
              <a:avLst/>
            </a:prstGeom>
          </p:spPr>
        </p:pic>
        <p:pic>
          <p:nvPicPr>
            <p:cNvPr id="39" name="Image 38">
              <a:extLst>
                <a:ext uri="{FF2B5EF4-FFF2-40B4-BE49-F238E27FC236}">
                  <a16:creationId xmlns:a16="http://schemas.microsoft.com/office/drawing/2014/main" id="{B9F16BF6-8B87-48CC-A574-C3683E2E10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13398" y="3782428"/>
              <a:ext cx="648896" cy="648896"/>
            </a:xfrm>
            <a:prstGeom prst="rect">
              <a:avLst/>
            </a:prstGeom>
          </p:spPr>
        </p:pic>
        <p:pic>
          <p:nvPicPr>
            <p:cNvPr id="40" name="Image 39">
              <a:extLst>
                <a:ext uri="{FF2B5EF4-FFF2-40B4-BE49-F238E27FC236}">
                  <a16:creationId xmlns:a16="http://schemas.microsoft.com/office/drawing/2014/main" id="{02241096-E030-43FE-883E-09995194B2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06344" y="3753356"/>
              <a:ext cx="707041" cy="707041"/>
            </a:xfrm>
            <a:prstGeom prst="rect">
              <a:avLst/>
            </a:prstGeom>
          </p:spPr>
        </p:pic>
        <p:pic>
          <p:nvPicPr>
            <p:cNvPr id="43" name="Image 42">
              <a:extLst>
                <a:ext uri="{FF2B5EF4-FFF2-40B4-BE49-F238E27FC236}">
                  <a16:creationId xmlns:a16="http://schemas.microsoft.com/office/drawing/2014/main" id="{A3FF3DD6-EDB1-4B66-A720-C7D40158B7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0799" y="3753356"/>
              <a:ext cx="707041" cy="707041"/>
            </a:xfrm>
            <a:prstGeom prst="rect">
              <a:avLst/>
            </a:prstGeom>
          </p:spPr>
        </p:pic>
      </p:grpSp>
      <p:grpSp>
        <p:nvGrpSpPr>
          <p:cNvPr id="21" name="Groupe 20">
            <a:extLst>
              <a:ext uri="{FF2B5EF4-FFF2-40B4-BE49-F238E27FC236}">
                <a16:creationId xmlns:a16="http://schemas.microsoft.com/office/drawing/2014/main" id="{B16FDB94-1E38-4F82-826E-F3BDB9C400AB}"/>
              </a:ext>
            </a:extLst>
          </p:cNvPr>
          <p:cNvGrpSpPr/>
          <p:nvPr/>
        </p:nvGrpSpPr>
        <p:grpSpPr>
          <a:xfrm>
            <a:off x="418454" y="560686"/>
            <a:ext cx="9938991" cy="1928679"/>
            <a:chOff x="418454" y="560686"/>
            <a:chExt cx="9938991" cy="1928679"/>
          </a:xfrm>
        </p:grpSpPr>
        <p:sp>
          <p:nvSpPr>
            <p:cNvPr id="55" name="Ellipse 54">
              <a:extLst>
                <a:ext uri="{FF2B5EF4-FFF2-40B4-BE49-F238E27FC236}">
                  <a16:creationId xmlns:a16="http://schemas.microsoft.com/office/drawing/2014/main" id="{1F080A79-4E73-4D14-903C-A04AEA681D54}"/>
                </a:ext>
              </a:extLst>
            </p:cNvPr>
            <p:cNvSpPr/>
            <p:nvPr/>
          </p:nvSpPr>
          <p:spPr>
            <a:xfrm>
              <a:off x="3390217" y="1256274"/>
              <a:ext cx="6945041"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FC931710-96A8-479D-BA14-67569FF16496}"/>
                </a:ext>
              </a:extLst>
            </p:cNvPr>
            <p:cNvSpPr txBox="1"/>
            <p:nvPr/>
          </p:nvSpPr>
          <p:spPr>
            <a:xfrm>
              <a:off x="418454" y="1559159"/>
              <a:ext cx="1428596" cy="646331"/>
            </a:xfrm>
            <a:prstGeom prst="rect">
              <a:avLst/>
            </a:prstGeom>
            <a:noFill/>
          </p:spPr>
          <p:txBody>
            <a:bodyPr wrap="none" rtlCol="0">
              <a:spAutoFit/>
            </a:bodyPr>
            <a:lstStyle/>
            <a:p>
              <a:r>
                <a:rPr lang="fr-FR" dirty="0" err="1"/>
                <a:t>Core</a:t>
              </a:r>
              <a:r>
                <a:rPr lang="fr-FR" dirty="0"/>
                <a:t> cloud /</a:t>
              </a:r>
            </a:p>
            <a:p>
              <a:r>
                <a:rPr lang="fr-FR" dirty="0"/>
                <a:t>network</a:t>
              </a:r>
              <a:endParaRPr lang="en-US" dirty="0"/>
            </a:p>
          </p:txBody>
        </p:sp>
        <p:pic>
          <p:nvPicPr>
            <p:cNvPr id="42" name="Image 41">
              <a:extLst>
                <a:ext uri="{FF2B5EF4-FFF2-40B4-BE49-F238E27FC236}">
                  <a16:creationId xmlns:a16="http://schemas.microsoft.com/office/drawing/2014/main" id="{536F05D4-BD36-4852-BE1F-8E25D0E172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71148" y="717848"/>
              <a:ext cx="1186297" cy="1186297"/>
            </a:xfrm>
            <a:prstGeom prst="rect">
              <a:avLst/>
            </a:prstGeom>
          </p:spPr>
        </p:pic>
        <p:pic>
          <p:nvPicPr>
            <p:cNvPr id="45" name="Image 44">
              <a:extLst>
                <a:ext uri="{FF2B5EF4-FFF2-40B4-BE49-F238E27FC236}">
                  <a16:creationId xmlns:a16="http://schemas.microsoft.com/office/drawing/2014/main" id="{60C8C9BB-1594-47B1-BE15-60F5F43C20D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36907" y="560686"/>
              <a:ext cx="1186297" cy="1186297"/>
            </a:xfrm>
            <a:prstGeom prst="rect">
              <a:avLst/>
            </a:prstGeom>
          </p:spPr>
        </p:pic>
        <p:pic>
          <p:nvPicPr>
            <p:cNvPr id="51" name="Image 50">
              <a:extLst>
                <a:ext uri="{FF2B5EF4-FFF2-40B4-BE49-F238E27FC236}">
                  <a16:creationId xmlns:a16="http://schemas.microsoft.com/office/drawing/2014/main" id="{DE51D46F-8EE3-4467-AE61-9AA845A80C3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88734" y="584059"/>
              <a:ext cx="956875" cy="956875"/>
            </a:xfrm>
            <a:prstGeom prst="rect">
              <a:avLst/>
            </a:prstGeom>
          </p:spPr>
        </p:pic>
        <p:pic>
          <p:nvPicPr>
            <p:cNvPr id="56" name="Image 55">
              <a:extLst>
                <a:ext uri="{FF2B5EF4-FFF2-40B4-BE49-F238E27FC236}">
                  <a16:creationId xmlns:a16="http://schemas.microsoft.com/office/drawing/2014/main" id="{E6F9002B-160B-4A52-A980-DD2FB81CB21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1182" y="1133595"/>
              <a:ext cx="1355770" cy="1355770"/>
            </a:xfrm>
            <a:prstGeom prst="rect">
              <a:avLst/>
            </a:prstGeom>
          </p:spPr>
        </p:pic>
        <p:pic>
          <p:nvPicPr>
            <p:cNvPr id="52" name="Image 51">
              <a:extLst>
                <a:ext uri="{FF2B5EF4-FFF2-40B4-BE49-F238E27FC236}">
                  <a16:creationId xmlns:a16="http://schemas.microsoft.com/office/drawing/2014/main" id="{21CC2CA5-2B21-4C7D-B2A2-6C1DCDCF91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22513" y="1106814"/>
              <a:ext cx="1355770" cy="1355770"/>
            </a:xfrm>
            <a:prstGeom prst="rect">
              <a:avLst/>
            </a:prstGeom>
          </p:spPr>
        </p:pic>
        <p:pic>
          <p:nvPicPr>
            <p:cNvPr id="58" name="Image 57">
              <a:extLst>
                <a:ext uri="{FF2B5EF4-FFF2-40B4-BE49-F238E27FC236}">
                  <a16:creationId xmlns:a16="http://schemas.microsoft.com/office/drawing/2014/main" id="{36B89A1C-325E-4540-8717-461602E2398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42744" y="684537"/>
              <a:ext cx="956875" cy="956875"/>
            </a:xfrm>
            <a:prstGeom prst="rect">
              <a:avLst/>
            </a:prstGeom>
          </p:spPr>
        </p:pic>
      </p:grpSp>
      <p:grpSp>
        <p:nvGrpSpPr>
          <p:cNvPr id="23" name="Groupe 22">
            <a:extLst>
              <a:ext uri="{FF2B5EF4-FFF2-40B4-BE49-F238E27FC236}">
                <a16:creationId xmlns:a16="http://schemas.microsoft.com/office/drawing/2014/main" id="{F6ED5A11-3FA2-4413-99DC-AA0C3160940E}"/>
              </a:ext>
            </a:extLst>
          </p:cNvPr>
          <p:cNvGrpSpPr/>
          <p:nvPr/>
        </p:nvGrpSpPr>
        <p:grpSpPr>
          <a:xfrm>
            <a:off x="418454" y="2121706"/>
            <a:ext cx="10146536" cy="1537580"/>
            <a:chOff x="418454" y="2121706"/>
            <a:chExt cx="10146536" cy="1537580"/>
          </a:xfrm>
        </p:grpSpPr>
        <p:sp>
          <p:nvSpPr>
            <p:cNvPr id="63" name="Ellipse 62">
              <a:extLst>
                <a:ext uri="{FF2B5EF4-FFF2-40B4-BE49-F238E27FC236}">
                  <a16:creationId xmlns:a16="http://schemas.microsoft.com/office/drawing/2014/main" id="{B54494A1-D7FF-4358-8FA0-E2BE8E3A1661}"/>
                </a:ext>
              </a:extLst>
            </p:cNvPr>
            <p:cNvSpPr/>
            <p:nvPr/>
          </p:nvSpPr>
          <p:spPr>
            <a:xfrm>
              <a:off x="7312924" y="2534181"/>
              <a:ext cx="3252066"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a:extLst>
                <a:ext uri="{FF2B5EF4-FFF2-40B4-BE49-F238E27FC236}">
                  <a16:creationId xmlns:a16="http://schemas.microsoft.com/office/drawing/2014/main" id="{8C9D6A6E-2554-4D07-A38B-357438974566}"/>
                </a:ext>
              </a:extLst>
            </p:cNvPr>
            <p:cNvSpPr/>
            <p:nvPr/>
          </p:nvSpPr>
          <p:spPr>
            <a:xfrm>
              <a:off x="3361333" y="2530885"/>
              <a:ext cx="3252066" cy="812174"/>
            </a:xfrm>
            <a:prstGeom prst="ellipse">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10DE59A-1BE5-46D8-9B43-A5DFCF15D707}"/>
                </a:ext>
              </a:extLst>
            </p:cNvPr>
            <p:cNvSpPr txBox="1"/>
            <p:nvPr/>
          </p:nvSpPr>
          <p:spPr>
            <a:xfrm>
              <a:off x="418454" y="2546322"/>
              <a:ext cx="1851789" cy="646331"/>
            </a:xfrm>
            <a:prstGeom prst="rect">
              <a:avLst/>
            </a:prstGeom>
            <a:noFill/>
          </p:spPr>
          <p:txBody>
            <a:bodyPr wrap="square" rtlCol="0">
              <a:spAutoFit/>
            </a:bodyPr>
            <a:lstStyle/>
            <a:p>
              <a:r>
                <a:rPr lang="fr-FR" dirty="0"/>
                <a:t>Fog </a:t>
              </a:r>
              <a:r>
                <a:rPr lang="fr-FR" dirty="0" err="1"/>
                <a:t>resources</a:t>
              </a:r>
              <a:r>
                <a:rPr lang="fr-FR" dirty="0"/>
                <a:t> / </a:t>
              </a:r>
            </a:p>
            <a:p>
              <a:r>
                <a:rPr lang="fr-FR" dirty="0" err="1"/>
                <a:t>edge</a:t>
              </a:r>
              <a:r>
                <a:rPr lang="fr-FR" dirty="0"/>
                <a:t> network</a:t>
              </a:r>
              <a:endParaRPr lang="en-US" dirty="0"/>
            </a:p>
          </p:txBody>
        </p:sp>
        <p:pic>
          <p:nvPicPr>
            <p:cNvPr id="38" name="Image 37">
              <a:extLst>
                <a:ext uri="{FF2B5EF4-FFF2-40B4-BE49-F238E27FC236}">
                  <a16:creationId xmlns:a16="http://schemas.microsoft.com/office/drawing/2014/main" id="{AF8B674E-C4C6-4856-97A7-E707D1BAF9D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68739" y="2207936"/>
              <a:ext cx="709256" cy="709256"/>
            </a:xfrm>
            <a:prstGeom prst="rect">
              <a:avLst/>
            </a:prstGeom>
          </p:spPr>
        </p:pic>
        <p:pic>
          <p:nvPicPr>
            <p:cNvPr id="41" name="Image 40">
              <a:extLst>
                <a:ext uri="{FF2B5EF4-FFF2-40B4-BE49-F238E27FC236}">
                  <a16:creationId xmlns:a16="http://schemas.microsoft.com/office/drawing/2014/main" id="{9E9A0EB0-E005-4786-8BA4-03CF159C1BD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10284" y="2758294"/>
              <a:ext cx="868717" cy="868717"/>
            </a:xfrm>
            <a:prstGeom prst="rect">
              <a:avLst/>
            </a:prstGeom>
          </p:spPr>
        </p:pic>
        <p:pic>
          <p:nvPicPr>
            <p:cNvPr id="47" name="Image 46">
              <a:extLst>
                <a:ext uri="{FF2B5EF4-FFF2-40B4-BE49-F238E27FC236}">
                  <a16:creationId xmlns:a16="http://schemas.microsoft.com/office/drawing/2014/main" id="{AB28D116-C223-4849-8FC0-38E57A46233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13768" y="2752552"/>
              <a:ext cx="812174" cy="812174"/>
            </a:xfrm>
            <a:prstGeom prst="rect">
              <a:avLst/>
            </a:prstGeom>
          </p:spPr>
        </p:pic>
        <p:pic>
          <p:nvPicPr>
            <p:cNvPr id="53" name="Image 52">
              <a:extLst>
                <a:ext uri="{FF2B5EF4-FFF2-40B4-BE49-F238E27FC236}">
                  <a16:creationId xmlns:a16="http://schemas.microsoft.com/office/drawing/2014/main" id="{8D690727-6A25-48D1-B96B-EFF3F5FCC91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88127" y="2125746"/>
              <a:ext cx="752708" cy="752708"/>
            </a:xfrm>
            <a:prstGeom prst="rect">
              <a:avLst/>
            </a:prstGeom>
          </p:spPr>
        </p:pic>
        <p:pic>
          <p:nvPicPr>
            <p:cNvPr id="54" name="Image 53">
              <a:extLst>
                <a:ext uri="{FF2B5EF4-FFF2-40B4-BE49-F238E27FC236}">
                  <a16:creationId xmlns:a16="http://schemas.microsoft.com/office/drawing/2014/main" id="{48A6A83A-B2A9-434D-95A8-1CC999978D8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43814" y="2216146"/>
              <a:ext cx="905358" cy="905358"/>
            </a:xfrm>
            <a:prstGeom prst="rect">
              <a:avLst/>
            </a:prstGeom>
          </p:spPr>
        </p:pic>
        <p:pic>
          <p:nvPicPr>
            <p:cNvPr id="57" name="Image 56">
              <a:extLst>
                <a:ext uri="{FF2B5EF4-FFF2-40B4-BE49-F238E27FC236}">
                  <a16:creationId xmlns:a16="http://schemas.microsoft.com/office/drawing/2014/main" id="{3BD3F484-C3F0-450F-A1FF-49EE1D474ED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23319" y="2121706"/>
              <a:ext cx="627754" cy="627754"/>
            </a:xfrm>
            <a:prstGeom prst="rect">
              <a:avLst/>
            </a:prstGeom>
          </p:spPr>
        </p:pic>
        <p:pic>
          <p:nvPicPr>
            <p:cNvPr id="59" name="Image 58">
              <a:extLst>
                <a:ext uri="{FF2B5EF4-FFF2-40B4-BE49-F238E27FC236}">
                  <a16:creationId xmlns:a16="http://schemas.microsoft.com/office/drawing/2014/main" id="{B6FCCE4B-09B3-48F2-A084-61478049112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43260" y="3016996"/>
              <a:ext cx="642290" cy="642290"/>
            </a:xfrm>
            <a:prstGeom prst="rect">
              <a:avLst/>
            </a:prstGeom>
          </p:spPr>
        </p:pic>
        <p:pic>
          <p:nvPicPr>
            <p:cNvPr id="60" name="Image 59">
              <a:extLst>
                <a:ext uri="{FF2B5EF4-FFF2-40B4-BE49-F238E27FC236}">
                  <a16:creationId xmlns:a16="http://schemas.microsoft.com/office/drawing/2014/main" id="{AB581BC8-8229-4C25-926D-DB60F79A074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99921" y="3015508"/>
              <a:ext cx="642290" cy="642290"/>
            </a:xfrm>
            <a:prstGeom prst="rect">
              <a:avLst/>
            </a:prstGeom>
          </p:spPr>
        </p:pic>
        <p:pic>
          <p:nvPicPr>
            <p:cNvPr id="61" name="Image 60">
              <a:extLst>
                <a:ext uri="{FF2B5EF4-FFF2-40B4-BE49-F238E27FC236}">
                  <a16:creationId xmlns:a16="http://schemas.microsoft.com/office/drawing/2014/main" id="{FA98100A-2132-45BE-81B8-15856CC4A9B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28525" y="2317729"/>
              <a:ext cx="553140" cy="553140"/>
            </a:xfrm>
            <a:prstGeom prst="rect">
              <a:avLst/>
            </a:prstGeom>
          </p:spPr>
        </p:pic>
        <p:pic>
          <p:nvPicPr>
            <p:cNvPr id="62" name="Image 61">
              <a:extLst>
                <a:ext uri="{FF2B5EF4-FFF2-40B4-BE49-F238E27FC236}">
                  <a16:creationId xmlns:a16="http://schemas.microsoft.com/office/drawing/2014/main" id="{FAA5A0FC-797C-408E-ADE4-206F47D7125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52408" y="2871236"/>
              <a:ext cx="657468" cy="657468"/>
            </a:xfrm>
            <a:prstGeom prst="rect">
              <a:avLst/>
            </a:prstGeom>
          </p:spPr>
        </p:pic>
        <p:pic>
          <p:nvPicPr>
            <p:cNvPr id="64" name="Image 63">
              <a:extLst>
                <a:ext uri="{FF2B5EF4-FFF2-40B4-BE49-F238E27FC236}">
                  <a16:creationId xmlns:a16="http://schemas.microsoft.com/office/drawing/2014/main" id="{28040FC9-C449-4FEE-9D04-7E5674C684F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85817" y="2317729"/>
              <a:ext cx="553140" cy="553140"/>
            </a:xfrm>
            <a:prstGeom prst="rect">
              <a:avLst/>
            </a:prstGeom>
          </p:spPr>
        </p:pic>
      </p:grpSp>
      <p:sp>
        <p:nvSpPr>
          <p:cNvPr id="6" name="Forme libre : forme 5">
            <a:extLst>
              <a:ext uri="{FF2B5EF4-FFF2-40B4-BE49-F238E27FC236}">
                <a16:creationId xmlns:a16="http://schemas.microsoft.com/office/drawing/2014/main" id="{9CF5A82C-543C-42D5-8138-DEFC1EF77C59}"/>
              </a:ext>
            </a:extLst>
          </p:cNvPr>
          <p:cNvSpPr/>
          <p:nvPr/>
        </p:nvSpPr>
        <p:spPr>
          <a:xfrm>
            <a:off x="2250831" y="301451"/>
            <a:ext cx="9626321" cy="6440993"/>
          </a:xfrm>
          <a:custGeom>
            <a:avLst/>
            <a:gdLst>
              <a:gd name="connsiteX0" fmla="*/ 1205802 w 9626321"/>
              <a:gd name="connsiteY0" fmla="*/ 4943789 h 6440993"/>
              <a:gd name="connsiteX1" fmla="*/ 1235947 w 9626321"/>
              <a:gd name="connsiteY1" fmla="*/ 4381081 h 6440993"/>
              <a:gd name="connsiteX2" fmla="*/ 2401556 w 9626321"/>
              <a:gd name="connsiteY2" fmla="*/ 3949002 h 6440993"/>
              <a:gd name="connsiteX3" fmla="*/ 2411604 w 9626321"/>
              <a:gd name="connsiteY3" fmla="*/ 3506874 h 6440993"/>
              <a:gd name="connsiteX4" fmla="*/ 1075173 w 9626321"/>
              <a:gd name="connsiteY4" fmla="*/ 3295859 h 6440993"/>
              <a:gd name="connsiteX5" fmla="*/ 572756 w 9626321"/>
              <a:gd name="connsiteY5" fmla="*/ 2110153 h 6440993"/>
              <a:gd name="connsiteX6" fmla="*/ 1034980 w 9626321"/>
              <a:gd name="connsiteY6" fmla="*/ 180870 h 6440993"/>
              <a:gd name="connsiteX7" fmla="*/ 2321169 w 9626321"/>
              <a:gd name="connsiteY7" fmla="*/ 221063 h 6440993"/>
              <a:gd name="connsiteX8" fmla="*/ 3225521 w 9626321"/>
              <a:gd name="connsiteY8" fmla="*/ 874206 h 6440993"/>
              <a:gd name="connsiteX9" fmla="*/ 3667648 w 9626321"/>
              <a:gd name="connsiteY9" fmla="*/ 200967 h 6440993"/>
              <a:gd name="connsiteX10" fmla="*/ 4280598 w 9626321"/>
              <a:gd name="connsiteY10" fmla="*/ 311498 h 6440993"/>
              <a:gd name="connsiteX11" fmla="*/ 4401178 w 9626321"/>
              <a:gd name="connsiteY11" fmla="*/ 1175657 h 6440993"/>
              <a:gd name="connsiteX12" fmla="*/ 3949002 w 9626321"/>
              <a:gd name="connsiteY12" fmla="*/ 1868993 h 6440993"/>
              <a:gd name="connsiteX13" fmla="*/ 3255666 w 9626321"/>
              <a:gd name="connsiteY13" fmla="*/ 2069960 h 6440993"/>
              <a:gd name="connsiteX14" fmla="*/ 2743200 w 9626321"/>
              <a:gd name="connsiteY14" fmla="*/ 3446584 h 6440993"/>
              <a:gd name="connsiteX15" fmla="*/ 2311121 w 9626321"/>
              <a:gd name="connsiteY15" fmla="*/ 5034224 h 6440993"/>
              <a:gd name="connsiteX16" fmla="*/ 3094892 w 9626321"/>
              <a:gd name="connsiteY16" fmla="*/ 6400800 h 6440993"/>
              <a:gd name="connsiteX17" fmla="*/ 6119446 w 9626321"/>
              <a:gd name="connsiteY17" fmla="*/ 6440993 h 6440993"/>
              <a:gd name="connsiteX18" fmla="*/ 6973556 w 9626321"/>
              <a:gd name="connsiteY18" fmla="*/ 6189784 h 6440993"/>
              <a:gd name="connsiteX19" fmla="*/ 8169310 w 9626321"/>
              <a:gd name="connsiteY19" fmla="*/ 6260123 h 6440993"/>
              <a:gd name="connsiteX20" fmla="*/ 9334918 w 9626321"/>
              <a:gd name="connsiteY20" fmla="*/ 6149591 h 6440993"/>
              <a:gd name="connsiteX21" fmla="*/ 9626321 w 9626321"/>
              <a:gd name="connsiteY21" fmla="*/ 5556738 h 6440993"/>
              <a:gd name="connsiteX22" fmla="*/ 8551147 w 9626321"/>
              <a:gd name="connsiteY22" fmla="*/ 512465 h 6440993"/>
              <a:gd name="connsiteX23" fmla="*/ 7777424 w 9626321"/>
              <a:gd name="connsiteY23" fmla="*/ 432079 h 6440993"/>
              <a:gd name="connsiteX24" fmla="*/ 7546312 w 9626321"/>
              <a:gd name="connsiteY24" fmla="*/ 411982 h 6440993"/>
              <a:gd name="connsiteX25" fmla="*/ 7285055 w 9626321"/>
              <a:gd name="connsiteY25" fmla="*/ 482320 h 6440993"/>
              <a:gd name="connsiteX26" fmla="*/ 6471138 w 9626321"/>
              <a:gd name="connsiteY26" fmla="*/ 582804 h 6440993"/>
              <a:gd name="connsiteX27" fmla="*/ 5375868 w 9626321"/>
              <a:gd name="connsiteY27" fmla="*/ 401934 h 6440993"/>
              <a:gd name="connsiteX28" fmla="*/ 5144756 w 9626321"/>
              <a:gd name="connsiteY28" fmla="*/ 391885 h 6440993"/>
              <a:gd name="connsiteX29" fmla="*/ 4823209 w 9626321"/>
              <a:gd name="connsiteY29" fmla="*/ 552659 h 6440993"/>
              <a:gd name="connsiteX30" fmla="*/ 4391129 w 9626321"/>
              <a:gd name="connsiteY30" fmla="*/ 401934 h 6440993"/>
              <a:gd name="connsiteX31" fmla="*/ 4330839 w 9626321"/>
              <a:gd name="connsiteY31" fmla="*/ 381837 h 6440993"/>
              <a:gd name="connsiteX32" fmla="*/ 4200211 w 9626321"/>
              <a:gd name="connsiteY32" fmla="*/ 90435 h 6440993"/>
              <a:gd name="connsiteX33" fmla="*/ 693336 w 9626321"/>
              <a:gd name="connsiteY33" fmla="*/ 0 h 6440993"/>
              <a:gd name="connsiteX34" fmla="*/ 0 w 9626321"/>
              <a:gd name="connsiteY34" fmla="*/ 5265336 h 6440993"/>
              <a:gd name="connsiteX35" fmla="*/ 1256044 w 9626321"/>
              <a:gd name="connsiteY35" fmla="*/ 5174901 h 6440993"/>
              <a:gd name="connsiteX36" fmla="*/ 422031 w 9626321"/>
              <a:gd name="connsiteY36" fmla="*/ 5325626 h 6440993"/>
              <a:gd name="connsiteX37" fmla="*/ 944545 w 9626321"/>
              <a:gd name="connsiteY37" fmla="*/ 6350558 h 6440993"/>
              <a:gd name="connsiteX38" fmla="*/ 1356527 w 9626321"/>
              <a:gd name="connsiteY38" fmla="*/ 6189784 h 6440993"/>
              <a:gd name="connsiteX39" fmla="*/ 1346479 w 9626321"/>
              <a:gd name="connsiteY39" fmla="*/ 5024175 h 6440993"/>
              <a:gd name="connsiteX40" fmla="*/ 1205802 w 9626321"/>
              <a:gd name="connsiteY40" fmla="*/ 4943789 h 6440993"/>
              <a:gd name="connsiteX0" fmla="*/ 1205802 w 9626321"/>
              <a:gd name="connsiteY0" fmla="*/ 4943789 h 6440993"/>
              <a:gd name="connsiteX1" fmla="*/ 1235947 w 9626321"/>
              <a:gd name="connsiteY1" fmla="*/ 4381081 h 6440993"/>
              <a:gd name="connsiteX2" fmla="*/ 2401556 w 9626321"/>
              <a:gd name="connsiteY2" fmla="*/ 3949002 h 6440993"/>
              <a:gd name="connsiteX3" fmla="*/ 2411604 w 9626321"/>
              <a:gd name="connsiteY3" fmla="*/ 3506874 h 6440993"/>
              <a:gd name="connsiteX4" fmla="*/ 1075173 w 9626321"/>
              <a:gd name="connsiteY4" fmla="*/ 3295859 h 6440993"/>
              <a:gd name="connsiteX5" fmla="*/ 572756 w 9626321"/>
              <a:gd name="connsiteY5" fmla="*/ 2110153 h 6440993"/>
              <a:gd name="connsiteX6" fmla="*/ 1034980 w 9626321"/>
              <a:gd name="connsiteY6" fmla="*/ 180870 h 6440993"/>
              <a:gd name="connsiteX7" fmla="*/ 2321169 w 9626321"/>
              <a:gd name="connsiteY7" fmla="*/ 221063 h 6440993"/>
              <a:gd name="connsiteX8" fmla="*/ 3225521 w 9626321"/>
              <a:gd name="connsiteY8" fmla="*/ 874206 h 6440993"/>
              <a:gd name="connsiteX9" fmla="*/ 3667648 w 9626321"/>
              <a:gd name="connsiteY9" fmla="*/ 200967 h 6440993"/>
              <a:gd name="connsiteX10" fmla="*/ 4280598 w 9626321"/>
              <a:gd name="connsiteY10" fmla="*/ 311498 h 6440993"/>
              <a:gd name="connsiteX11" fmla="*/ 4401178 w 9626321"/>
              <a:gd name="connsiteY11" fmla="*/ 1175657 h 6440993"/>
              <a:gd name="connsiteX12" fmla="*/ 3949002 w 9626321"/>
              <a:gd name="connsiteY12" fmla="*/ 1868993 h 6440993"/>
              <a:gd name="connsiteX13" fmla="*/ 3255666 w 9626321"/>
              <a:gd name="connsiteY13" fmla="*/ 2069960 h 6440993"/>
              <a:gd name="connsiteX14" fmla="*/ 3255666 w 9626321"/>
              <a:gd name="connsiteY14" fmla="*/ 4220307 h 6440993"/>
              <a:gd name="connsiteX15" fmla="*/ 2311121 w 9626321"/>
              <a:gd name="connsiteY15" fmla="*/ 5034224 h 6440993"/>
              <a:gd name="connsiteX16" fmla="*/ 3094892 w 9626321"/>
              <a:gd name="connsiteY16" fmla="*/ 6400800 h 6440993"/>
              <a:gd name="connsiteX17" fmla="*/ 6119446 w 9626321"/>
              <a:gd name="connsiteY17" fmla="*/ 6440993 h 6440993"/>
              <a:gd name="connsiteX18" fmla="*/ 6973556 w 9626321"/>
              <a:gd name="connsiteY18" fmla="*/ 6189784 h 6440993"/>
              <a:gd name="connsiteX19" fmla="*/ 8169310 w 9626321"/>
              <a:gd name="connsiteY19" fmla="*/ 6260123 h 6440993"/>
              <a:gd name="connsiteX20" fmla="*/ 9334918 w 9626321"/>
              <a:gd name="connsiteY20" fmla="*/ 6149591 h 6440993"/>
              <a:gd name="connsiteX21" fmla="*/ 9626321 w 9626321"/>
              <a:gd name="connsiteY21" fmla="*/ 5556738 h 6440993"/>
              <a:gd name="connsiteX22" fmla="*/ 8551147 w 9626321"/>
              <a:gd name="connsiteY22" fmla="*/ 512465 h 6440993"/>
              <a:gd name="connsiteX23" fmla="*/ 7777424 w 9626321"/>
              <a:gd name="connsiteY23" fmla="*/ 432079 h 6440993"/>
              <a:gd name="connsiteX24" fmla="*/ 7546312 w 9626321"/>
              <a:gd name="connsiteY24" fmla="*/ 411982 h 6440993"/>
              <a:gd name="connsiteX25" fmla="*/ 7285055 w 9626321"/>
              <a:gd name="connsiteY25" fmla="*/ 482320 h 6440993"/>
              <a:gd name="connsiteX26" fmla="*/ 6471138 w 9626321"/>
              <a:gd name="connsiteY26" fmla="*/ 582804 h 6440993"/>
              <a:gd name="connsiteX27" fmla="*/ 5375868 w 9626321"/>
              <a:gd name="connsiteY27" fmla="*/ 401934 h 6440993"/>
              <a:gd name="connsiteX28" fmla="*/ 5144756 w 9626321"/>
              <a:gd name="connsiteY28" fmla="*/ 391885 h 6440993"/>
              <a:gd name="connsiteX29" fmla="*/ 4823209 w 9626321"/>
              <a:gd name="connsiteY29" fmla="*/ 552659 h 6440993"/>
              <a:gd name="connsiteX30" fmla="*/ 4391129 w 9626321"/>
              <a:gd name="connsiteY30" fmla="*/ 401934 h 6440993"/>
              <a:gd name="connsiteX31" fmla="*/ 4330839 w 9626321"/>
              <a:gd name="connsiteY31" fmla="*/ 381837 h 6440993"/>
              <a:gd name="connsiteX32" fmla="*/ 4200211 w 9626321"/>
              <a:gd name="connsiteY32" fmla="*/ 90435 h 6440993"/>
              <a:gd name="connsiteX33" fmla="*/ 693336 w 9626321"/>
              <a:gd name="connsiteY33" fmla="*/ 0 h 6440993"/>
              <a:gd name="connsiteX34" fmla="*/ 0 w 9626321"/>
              <a:gd name="connsiteY34" fmla="*/ 5265336 h 6440993"/>
              <a:gd name="connsiteX35" fmla="*/ 1256044 w 9626321"/>
              <a:gd name="connsiteY35" fmla="*/ 5174901 h 6440993"/>
              <a:gd name="connsiteX36" fmla="*/ 422031 w 9626321"/>
              <a:gd name="connsiteY36" fmla="*/ 5325626 h 6440993"/>
              <a:gd name="connsiteX37" fmla="*/ 944545 w 9626321"/>
              <a:gd name="connsiteY37" fmla="*/ 6350558 h 6440993"/>
              <a:gd name="connsiteX38" fmla="*/ 1356527 w 9626321"/>
              <a:gd name="connsiteY38" fmla="*/ 6189784 h 6440993"/>
              <a:gd name="connsiteX39" fmla="*/ 1346479 w 9626321"/>
              <a:gd name="connsiteY39" fmla="*/ 5024175 h 6440993"/>
              <a:gd name="connsiteX40" fmla="*/ 1205802 w 9626321"/>
              <a:gd name="connsiteY40" fmla="*/ 4943789 h 6440993"/>
              <a:gd name="connsiteX0" fmla="*/ 1205802 w 9626321"/>
              <a:gd name="connsiteY0" fmla="*/ 4943789 h 6440993"/>
              <a:gd name="connsiteX1" fmla="*/ 1235947 w 9626321"/>
              <a:gd name="connsiteY1" fmla="*/ 4381081 h 6440993"/>
              <a:gd name="connsiteX2" fmla="*/ 2401556 w 9626321"/>
              <a:gd name="connsiteY2" fmla="*/ 3949002 h 6440993"/>
              <a:gd name="connsiteX3" fmla="*/ 2411604 w 9626321"/>
              <a:gd name="connsiteY3" fmla="*/ 3506874 h 6440993"/>
              <a:gd name="connsiteX4" fmla="*/ 1075173 w 9626321"/>
              <a:gd name="connsiteY4" fmla="*/ 3295859 h 6440993"/>
              <a:gd name="connsiteX5" fmla="*/ 572756 w 9626321"/>
              <a:gd name="connsiteY5" fmla="*/ 2110153 h 6440993"/>
              <a:gd name="connsiteX6" fmla="*/ 1034980 w 9626321"/>
              <a:gd name="connsiteY6" fmla="*/ 180870 h 6440993"/>
              <a:gd name="connsiteX7" fmla="*/ 2321169 w 9626321"/>
              <a:gd name="connsiteY7" fmla="*/ 221063 h 6440993"/>
              <a:gd name="connsiteX8" fmla="*/ 3225521 w 9626321"/>
              <a:gd name="connsiteY8" fmla="*/ 874206 h 6440993"/>
              <a:gd name="connsiteX9" fmla="*/ 3667648 w 9626321"/>
              <a:gd name="connsiteY9" fmla="*/ 200967 h 6440993"/>
              <a:gd name="connsiteX10" fmla="*/ 4280598 w 9626321"/>
              <a:gd name="connsiteY10" fmla="*/ 311498 h 6440993"/>
              <a:gd name="connsiteX11" fmla="*/ 4401178 w 9626321"/>
              <a:gd name="connsiteY11" fmla="*/ 1175657 h 6440993"/>
              <a:gd name="connsiteX12" fmla="*/ 3949002 w 9626321"/>
              <a:gd name="connsiteY12" fmla="*/ 1868993 h 6440993"/>
              <a:gd name="connsiteX13" fmla="*/ 3255666 w 9626321"/>
              <a:gd name="connsiteY13" fmla="*/ 2069960 h 6440993"/>
              <a:gd name="connsiteX14" fmla="*/ 3255666 w 9626321"/>
              <a:gd name="connsiteY14" fmla="*/ 4220307 h 6440993"/>
              <a:gd name="connsiteX15" fmla="*/ 2110154 w 9626321"/>
              <a:gd name="connsiteY15" fmla="*/ 4491613 h 6440993"/>
              <a:gd name="connsiteX16" fmla="*/ 3094892 w 9626321"/>
              <a:gd name="connsiteY16" fmla="*/ 6400800 h 6440993"/>
              <a:gd name="connsiteX17" fmla="*/ 6119446 w 9626321"/>
              <a:gd name="connsiteY17" fmla="*/ 6440993 h 6440993"/>
              <a:gd name="connsiteX18" fmla="*/ 6973556 w 9626321"/>
              <a:gd name="connsiteY18" fmla="*/ 6189784 h 6440993"/>
              <a:gd name="connsiteX19" fmla="*/ 8169310 w 9626321"/>
              <a:gd name="connsiteY19" fmla="*/ 6260123 h 6440993"/>
              <a:gd name="connsiteX20" fmla="*/ 9334918 w 9626321"/>
              <a:gd name="connsiteY20" fmla="*/ 6149591 h 6440993"/>
              <a:gd name="connsiteX21" fmla="*/ 9626321 w 9626321"/>
              <a:gd name="connsiteY21" fmla="*/ 5556738 h 6440993"/>
              <a:gd name="connsiteX22" fmla="*/ 8551147 w 9626321"/>
              <a:gd name="connsiteY22" fmla="*/ 512465 h 6440993"/>
              <a:gd name="connsiteX23" fmla="*/ 7777424 w 9626321"/>
              <a:gd name="connsiteY23" fmla="*/ 432079 h 6440993"/>
              <a:gd name="connsiteX24" fmla="*/ 7546312 w 9626321"/>
              <a:gd name="connsiteY24" fmla="*/ 411982 h 6440993"/>
              <a:gd name="connsiteX25" fmla="*/ 7285055 w 9626321"/>
              <a:gd name="connsiteY25" fmla="*/ 482320 h 6440993"/>
              <a:gd name="connsiteX26" fmla="*/ 6471138 w 9626321"/>
              <a:gd name="connsiteY26" fmla="*/ 582804 h 6440993"/>
              <a:gd name="connsiteX27" fmla="*/ 5375868 w 9626321"/>
              <a:gd name="connsiteY27" fmla="*/ 401934 h 6440993"/>
              <a:gd name="connsiteX28" fmla="*/ 5144756 w 9626321"/>
              <a:gd name="connsiteY28" fmla="*/ 391885 h 6440993"/>
              <a:gd name="connsiteX29" fmla="*/ 4823209 w 9626321"/>
              <a:gd name="connsiteY29" fmla="*/ 552659 h 6440993"/>
              <a:gd name="connsiteX30" fmla="*/ 4391129 w 9626321"/>
              <a:gd name="connsiteY30" fmla="*/ 401934 h 6440993"/>
              <a:gd name="connsiteX31" fmla="*/ 4330839 w 9626321"/>
              <a:gd name="connsiteY31" fmla="*/ 381837 h 6440993"/>
              <a:gd name="connsiteX32" fmla="*/ 4200211 w 9626321"/>
              <a:gd name="connsiteY32" fmla="*/ 90435 h 6440993"/>
              <a:gd name="connsiteX33" fmla="*/ 693336 w 9626321"/>
              <a:gd name="connsiteY33" fmla="*/ 0 h 6440993"/>
              <a:gd name="connsiteX34" fmla="*/ 0 w 9626321"/>
              <a:gd name="connsiteY34" fmla="*/ 5265336 h 6440993"/>
              <a:gd name="connsiteX35" fmla="*/ 1256044 w 9626321"/>
              <a:gd name="connsiteY35" fmla="*/ 5174901 h 6440993"/>
              <a:gd name="connsiteX36" fmla="*/ 422031 w 9626321"/>
              <a:gd name="connsiteY36" fmla="*/ 5325626 h 6440993"/>
              <a:gd name="connsiteX37" fmla="*/ 944545 w 9626321"/>
              <a:gd name="connsiteY37" fmla="*/ 6350558 h 6440993"/>
              <a:gd name="connsiteX38" fmla="*/ 1356527 w 9626321"/>
              <a:gd name="connsiteY38" fmla="*/ 6189784 h 6440993"/>
              <a:gd name="connsiteX39" fmla="*/ 1346479 w 9626321"/>
              <a:gd name="connsiteY39" fmla="*/ 5024175 h 6440993"/>
              <a:gd name="connsiteX40" fmla="*/ 1205802 w 9626321"/>
              <a:gd name="connsiteY40" fmla="*/ 4943789 h 644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26321" h="6440993">
                <a:moveTo>
                  <a:pt x="1205802" y="4943789"/>
                </a:moveTo>
                <a:lnTo>
                  <a:pt x="1235947" y="4381081"/>
                </a:lnTo>
                <a:lnTo>
                  <a:pt x="2401556" y="3949002"/>
                </a:lnTo>
                <a:lnTo>
                  <a:pt x="2411604" y="3506874"/>
                </a:lnTo>
                <a:lnTo>
                  <a:pt x="1075173" y="3295859"/>
                </a:lnTo>
                <a:lnTo>
                  <a:pt x="572756" y="2110153"/>
                </a:lnTo>
                <a:lnTo>
                  <a:pt x="1034980" y="180870"/>
                </a:lnTo>
                <a:lnTo>
                  <a:pt x="2321169" y="221063"/>
                </a:lnTo>
                <a:lnTo>
                  <a:pt x="3225521" y="874206"/>
                </a:lnTo>
                <a:lnTo>
                  <a:pt x="3667648" y="200967"/>
                </a:lnTo>
                <a:lnTo>
                  <a:pt x="4280598" y="311498"/>
                </a:lnTo>
                <a:lnTo>
                  <a:pt x="4401178" y="1175657"/>
                </a:lnTo>
                <a:lnTo>
                  <a:pt x="3949002" y="1868993"/>
                </a:lnTo>
                <a:lnTo>
                  <a:pt x="3255666" y="2069960"/>
                </a:lnTo>
                <a:lnTo>
                  <a:pt x="3255666" y="4220307"/>
                </a:lnTo>
                <a:lnTo>
                  <a:pt x="2110154" y="4491613"/>
                </a:lnTo>
                <a:lnTo>
                  <a:pt x="3094892" y="6400800"/>
                </a:lnTo>
                <a:lnTo>
                  <a:pt x="6119446" y="6440993"/>
                </a:lnTo>
                <a:lnTo>
                  <a:pt x="6973556" y="6189784"/>
                </a:lnTo>
                <a:lnTo>
                  <a:pt x="8169310" y="6260123"/>
                </a:lnTo>
                <a:lnTo>
                  <a:pt x="9334918" y="6149591"/>
                </a:lnTo>
                <a:lnTo>
                  <a:pt x="9626321" y="5556738"/>
                </a:lnTo>
                <a:lnTo>
                  <a:pt x="8551147" y="512465"/>
                </a:lnTo>
                <a:lnTo>
                  <a:pt x="7777424" y="432079"/>
                </a:lnTo>
                <a:lnTo>
                  <a:pt x="7546312" y="411982"/>
                </a:lnTo>
                <a:lnTo>
                  <a:pt x="7285055" y="482320"/>
                </a:lnTo>
                <a:lnTo>
                  <a:pt x="6471138" y="582804"/>
                </a:lnTo>
                <a:lnTo>
                  <a:pt x="5375868" y="401934"/>
                </a:lnTo>
                <a:lnTo>
                  <a:pt x="5144756" y="391885"/>
                </a:lnTo>
                <a:lnTo>
                  <a:pt x="4823209" y="552659"/>
                </a:lnTo>
                <a:lnTo>
                  <a:pt x="4391129" y="401934"/>
                </a:lnTo>
                <a:lnTo>
                  <a:pt x="4330839" y="381837"/>
                </a:lnTo>
                <a:lnTo>
                  <a:pt x="4200211" y="90435"/>
                </a:lnTo>
                <a:lnTo>
                  <a:pt x="693336" y="0"/>
                </a:lnTo>
                <a:lnTo>
                  <a:pt x="0" y="5265336"/>
                </a:lnTo>
                <a:lnTo>
                  <a:pt x="1256044" y="5174901"/>
                </a:lnTo>
                <a:lnTo>
                  <a:pt x="422031" y="5325626"/>
                </a:lnTo>
                <a:lnTo>
                  <a:pt x="944545" y="6350558"/>
                </a:lnTo>
                <a:lnTo>
                  <a:pt x="1356527" y="6189784"/>
                </a:lnTo>
                <a:cubicBezTo>
                  <a:pt x="1353178" y="5801248"/>
                  <a:pt x="1349828" y="5412711"/>
                  <a:pt x="1346479" y="5024175"/>
                </a:cubicBezTo>
                <a:lnTo>
                  <a:pt x="1205802" y="49437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100709"/>
      </p:ext>
    </p:extLst>
  </p:cSld>
  <p:clrMapOvr>
    <a:masterClrMapping/>
  </p:clrMapOvr>
</p:sld>
</file>

<file path=ppt/theme/theme1.xml><?xml version="1.0" encoding="utf-8"?>
<a:theme xmlns:a="http://schemas.openxmlformats.org/drawingml/2006/main" name="Thème Office">
  <a:themeElements>
    <a:clrScheme name="ESOS">
      <a:dk1>
        <a:srgbClr val="000000"/>
      </a:dk1>
      <a:lt1>
        <a:srgbClr val="FFFFFF"/>
      </a:lt1>
      <a:dk2>
        <a:srgbClr val="221927"/>
      </a:dk2>
      <a:lt2>
        <a:srgbClr val="E7E6E6"/>
      </a:lt2>
      <a:accent1>
        <a:srgbClr val="00B050"/>
      </a:accent1>
      <a:accent2>
        <a:srgbClr val="F69F1D"/>
      </a:accent2>
      <a:accent3>
        <a:srgbClr val="5F5E5E"/>
      </a:accent3>
      <a:accent4>
        <a:srgbClr val="E31B11"/>
      </a:accent4>
      <a:accent5>
        <a:srgbClr val="541388"/>
      </a:accent5>
      <a:accent6>
        <a:srgbClr val="00B0F0"/>
      </a:accent6>
      <a:hlink>
        <a:srgbClr val="E31B17"/>
      </a:hlink>
      <a:folHlink>
        <a:srgbClr val="8D1D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EB6AB0EB36324089AB9A14F8FEE180" ma:contentTypeVersion="11" ma:contentTypeDescription="Crée un document." ma:contentTypeScope="" ma:versionID="0eebc8e729fdf42f5f512f2524a81064">
  <xsd:schema xmlns:xsd="http://www.w3.org/2001/XMLSchema" xmlns:xs="http://www.w3.org/2001/XMLSchema" xmlns:p="http://schemas.microsoft.com/office/2006/metadata/properties" xmlns:ns2="866ec70d-a5d0-48a7-bcc1-e3d703062b9b" targetNamespace="http://schemas.microsoft.com/office/2006/metadata/properties" ma:root="true" ma:fieldsID="f87597b6922aefa8bea7a85566f37ed9" ns2:_="">
    <xsd:import namespace="866ec70d-a5d0-48a7-bcc1-e3d703062b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ec70d-a5d0-48a7-bcc1-e3d703062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d2051e3f-dc6f-4111-ac46-4a9a8602481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6ec70d-a5d0-48a7-bcc1-e3d703062b9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8531E8-A9A9-4E91-9715-AB1314766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ec70d-a5d0-48a7-bcc1-e3d70306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A18350-8B5F-45B2-98EA-F16C18D97EAB}">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7fbbe45e-49f8-4ea2-9e88-2198c79d2820"/>
    <ds:schemaRef ds:uri="6d223188-9ae2-44c4-b88a-f997e706e17c"/>
    <ds:schemaRef ds:uri="http://purl.org/dc/dcmitype/"/>
    <ds:schemaRef ds:uri="866ec70d-a5d0-48a7-bcc1-e3d703062b9b"/>
  </ds:schemaRefs>
</ds:datastoreItem>
</file>

<file path=customXml/itemProps3.xml><?xml version="1.0" encoding="utf-8"?>
<ds:datastoreItem xmlns:ds="http://schemas.openxmlformats.org/officeDocument/2006/customXml" ds:itemID="{727D22E0-B165-4B1B-AEDA-36D7B2E7F3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10193</TotalTime>
  <Words>3558</Words>
  <Application>Microsoft Office PowerPoint</Application>
  <PresentationFormat>Grand écran</PresentationFormat>
  <Paragraphs>608</Paragraphs>
  <Slides>54</Slides>
  <Notes>13</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54</vt:i4>
      </vt:variant>
    </vt:vector>
  </HeadingPairs>
  <TitlesOfParts>
    <vt:vector size="58" baseType="lpstr">
      <vt:lpstr>Arial</vt:lpstr>
      <vt:lpstr>Calibri</vt:lpstr>
      <vt:lpstr>Wingdings</vt:lpstr>
      <vt:lpstr>Thème Office</vt:lpstr>
      <vt:lpstr>Life Cycle Analysis in Electronics</vt:lpstr>
      <vt:lpstr>Agenda</vt:lpstr>
      <vt:lpstr>Sustainability</vt:lpstr>
      <vt:lpstr>What is sustainable electronics? </vt:lpstr>
      <vt:lpstr>Human carbon impact</vt:lpstr>
      <vt:lpstr>Human carbon impact per sector (in France)</vt:lpstr>
      <vt:lpstr>Two strategies to distribute efforts</vt:lpstr>
      <vt:lpstr>Cloud</vt:lpstr>
      <vt:lpstr>Cloud</vt:lpstr>
      <vt:lpstr>Human carbon impact (in France)</vt:lpstr>
      <vt:lpstr>Carbon accounting</vt:lpstr>
      <vt:lpstr>Semiconductors and GHG emissions</vt:lpstr>
      <vt:lpstr>Supply chain (in general)</vt:lpstr>
      <vt:lpstr>The electronics industry supply chain</vt:lpstr>
      <vt:lpstr>Electronic devices</vt:lpstr>
      <vt:lpstr>Electronics market and Europe (in 2017)</vt:lpstr>
      <vt:lpstr>The case of global warming</vt:lpstr>
      <vt:lpstr>The case of global warming</vt:lpstr>
      <vt:lpstr>The case of global warming</vt:lpstr>
      <vt:lpstr>Agenda</vt:lpstr>
      <vt:lpstr>Goal &amp; Disclaimer</vt:lpstr>
      <vt:lpstr>EU Terms</vt:lpstr>
      <vt:lpstr>Product vs Product</vt:lpstr>
      <vt:lpstr>Overview of a product life cycle</vt:lpstr>
      <vt:lpstr>French laws</vt:lpstr>
      <vt:lpstr>REEN law</vt:lpstr>
      <vt:lpstr>WEEE</vt:lpstr>
      <vt:lpstr>Vigilance Law</vt:lpstr>
      <vt:lpstr>Loi AGEC</vt:lpstr>
      <vt:lpstr>European Union laws</vt:lpstr>
      <vt:lpstr>European Green Deal</vt:lpstr>
      <vt:lpstr>ROHS directive</vt:lpstr>
      <vt:lpstr>Electronics and Toxicity</vt:lpstr>
      <vt:lpstr>The Example of Guiyu City E-waste Recycling Town</vt:lpstr>
      <vt:lpstr>CSRD</vt:lpstr>
      <vt:lpstr>REACH</vt:lpstr>
      <vt:lpstr>WEEE directive</vt:lpstr>
      <vt:lpstr>Ecodesign directive</vt:lpstr>
      <vt:lpstr>Digital Product Passport (DPP)</vt:lpstr>
      <vt:lpstr>Regulation (EU) 2023/1670</vt:lpstr>
      <vt:lpstr>Regulation (EU) 2023/1669</vt:lpstr>
      <vt:lpstr>Ecolabels</vt:lpstr>
      <vt:lpstr>Agenda</vt:lpstr>
      <vt:lpstr>Research and engineering needed</vt:lpstr>
      <vt:lpstr>Repair, reuse, recycle</vt:lpstr>
      <vt:lpstr>3R</vt:lpstr>
      <vt:lpstr>Ecodesign Brezet-van Hemel Wheel  (ADEME version)</vt:lpstr>
      <vt:lpstr>Ecodesign Brezet-van Hemel Wheel  (ADEME version)</vt:lpstr>
      <vt:lpstr>The ESOS project</vt:lpstr>
      <vt:lpstr>ESOS – 7 actions</vt:lpstr>
      <vt:lpstr>ESOS – 14 PhDs</vt:lpstr>
      <vt:lpstr>Conclusion: LCA of electronics</vt:lpstr>
      <vt:lpstr>State-of-the-Art of Electronics Eco-design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Gargasson Pierre</dc:creator>
  <cp:lastModifiedBy>mpelcat</cp:lastModifiedBy>
  <cp:revision>548</cp:revision>
  <cp:lastPrinted>2024-05-16T09:39:32Z</cp:lastPrinted>
  <dcterms:created xsi:type="dcterms:W3CDTF">2022-06-01T12:02:08Z</dcterms:created>
  <dcterms:modified xsi:type="dcterms:W3CDTF">2025-09-10T08:38:12Z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0x01010015EB6AB0EB36324089AB9A14F8FEE180</vt:lpwstr>
  </property>
  <property fmtid="{D5CDD505-2E9C-101B-9397-08002B2CF9AE}" pid="3" name="MediaServiceImageTags">
    <vt:lpwstr/>
  </property>
</Properties>
</file>