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430" r:id="rId6"/>
    <p:sldId id="440" r:id="rId7"/>
    <p:sldId id="442" r:id="rId8"/>
    <p:sldId id="441" r:id="rId9"/>
    <p:sldId id="443" r:id="rId10"/>
    <p:sldId id="498" r:id="rId11"/>
    <p:sldId id="397" r:id="rId12"/>
    <p:sldId id="400" r:id="rId13"/>
    <p:sldId id="519" r:id="rId14"/>
    <p:sldId id="499" r:id="rId15"/>
    <p:sldId id="500" r:id="rId16"/>
    <p:sldId id="501" r:id="rId17"/>
    <p:sldId id="431" r:id="rId18"/>
    <p:sldId id="432" r:id="rId19"/>
    <p:sldId id="401" r:id="rId20"/>
    <p:sldId id="504" r:id="rId21"/>
    <p:sldId id="402" r:id="rId22"/>
    <p:sldId id="436" r:id="rId23"/>
    <p:sldId id="507" r:id="rId24"/>
    <p:sldId id="403" r:id="rId25"/>
    <p:sldId id="435" r:id="rId26"/>
    <p:sldId id="503" r:id="rId27"/>
    <p:sldId id="502" r:id="rId28"/>
    <p:sldId id="447" r:id="rId29"/>
    <p:sldId id="404" r:id="rId30"/>
    <p:sldId id="510" r:id="rId31"/>
    <p:sldId id="450" r:id="rId32"/>
    <p:sldId id="451" r:id="rId33"/>
    <p:sldId id="512" r:id="rId34"/>
    <p:sldId id="505" r:id="rId35"/>
    <p:sldId id="405" r:id="rId36"/>
    <p:sldId id="520" r:id="rId37"/>
    <p:sldId id="517" r:id="rId38"/>
    <p:sldId id="511" r:id="rId39"/>
    <p:sldId id="433" r:id="rId40"/>
    <p:sldId id="521" r:id="rId41"/>
    <p:sldId id="518" r:id="rId42"/>
    <p:sldId id="522" r:id="rId43"/>
    <p:sldId id="513" r:id="rId44"/>
    <p:sldId id="514" r:id="rId45"/>
    <p:sldId id="516" r:id="rId46"/>
    <p:sldId id="515" r:id="rId47"/>
    <p:sldId id="439" r:id="rId48"/>
    <p:sldId id="392" r:id="rId49"/>
    <p:sldId id="412" r:id="rId50"/>
    <p:sldId id="506" r:id="rId51"/>
    <p:sldId id="423" r:id="rId52"/>
    <p:sldId id="509" r:id="rId53"/>
    <p:sldId id="497" r:id="rId54"/>
    <p:sldId id="523"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D64"/>
    <a:srgbClr val="FF7C80"/>
    <a:srgbClr val="7CF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75236" autoAdjust="0"/>
  </p:normalViewPr>
  <p:slideViewPr>
    <p:cSldViewPr snapToGrid="0">
      <p:cViewPr varScale="1">
        <p:scale>
          <a:sx n="75" d="100"/>
          <a:sy n="75" d="100"/>
        </p:scale>
        <p:origin x="17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BoxSvr\mpelcat\ownCloud\DocCurrent\Timeline\147-IETR-Juin2022\Projet%20CMA%20Electronique%20-%20PIA4%20ESOS\Implementation\Communication\FSiC23\Figures\Semiconductor_ghg_v1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numRef>
              <c:f>Feuil1!$A$2:$A$33</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Feuil1!$B$2:$B$33</c:f>
              <c:numCache>
                <c:formatCode>General</c:formatCode>
                <c:ptCount val="32"/>
                <c:pt idx="0">
                  <c:v>59</c:v>
                </c:pt>
                <c:pt idx="1">
                  <c:v>55.164999999999999</c:v>
                </c:pt>
                <c:pt idx="2">
                  <c:v>51.579274999999996</c:v>
                </c:pt>
                <c:pt idx="3">
                  <c:v>48.226622124999992</c:v>
                </c:pt>
                <c:pt idx="4">
                  <c:v>45.091891686874995</c:v>
                </c:pt>
                <c:pt idx="5">
                  <c:v>42.160918727228115</c:v>
                </c:pt>
                <c:pt idx="6">
                  <c:v>39.420459009958286</c:v>
                </c:pt>
                <c:pt idx="7">
                  <c:v>36.858129174310996</c:v>
                </c:pt>
                <c:pt idx="8">
                  <c:v>34.462350777980781</c:v>
                </c:pt>
                <c:pt idx="9">
                  <c:v>32.222297977412033</c:v>
                </c:pt>
                <c:pt idx="10">
                  <c:v>30.12784860888025</c:v>
                </c:pt>
                <c:pt idx="11">
                  <c:v>28.169538449303033</c:v>
                </c:pt>
                <c:pt idx="12">
                  <c:v>26.338518450098334</c:v>
                </c:pt>
                <c:pt idx="13">
                  <c:v>24.626514750841942</c:v>
                </c:pt>
                <c:pt idx="14">
                  <c:v>23.025791292037216</c:v>
                </c:pt>
                <c:pt idx="15">
                  <c:v>21.529114858054797</c:v>
                </c:pt>
                <c:pt idx="16">
                  <c:v>20.129722392281234</c:v>
                </c:pt>
                <c:pt idx="17">
                  <c:v>18.821290436782952</c:v>
                </c:pt>
                <c:pt idx="18">
                  <c:v>17.597906558392062</c:v>
                </c:pt>
                <c:pt idx="19">
                  <c:v>16.454042632096577</c:v>
                </c:pt>
                <c:pt idx="20">
                  <c:v>15.384529861010298</c:v>
                </c:pt>
                <c:pt idx="21">
                  <c:v>14.384535420044628</c:v>
                </c:pt>
                <c:pt idx="22">
                  <c:v>13.449540617741727</c:v>
                </c:pt>
                <c:pt idx="23">
                  <c:v>12.575320477588514</c:v>
                </c:pt>
                <c:pt idx="24">
                  <c:v>11.757924646545261</c:v>
                </c:pt>
                <c:pt idx="25">
                  <c:v>10.993659544519819</c:v>
                </c:pt>
                <c:pt idx="26">
                  <c:v>10.27907167412603</c:v>
                </c:pt>
                <c:pt idx="27">
                  <c:v>9.6109320153078368</c:v>
                </c:pt>
                <c:pt idx="28">
                  <c:v>8.9862214343128279</c:v>
                </c:pt>
                <c:pt idx="29">
                  <c:v>8.4021170410824944</c:v>
                </c:pt>
                <c:pt idx="30">
                  <c:v>7.8559794334121316</c:v>
                </c:pt>
                <c:pt idx="31">
                  <c:v>7.3453407702403437</c:v>
                </c:pt>
              </c:numCache>
            </c:numRef>
          </c:val>
          <c:smooth val="0"/>
          <c:extLst>
            <c:ext xmlns:c16="http://schemas.microsoft.com/office/drawing/2014/chart" uri="{C3380CC4-5D6E-409C-BE32-E72D297353CC}">
              <c16:uniqueId val="{00000000-2EF8-4844-B525-34B8A69F72D7}"/>
            </c:ext>
          </c:extLst>
        </c:ser>
        <c:dLbls>
          <c:showLegendKey val="0"/>
          <c:showVal val="0"/>
          <c:showCatName val="0"/>
          <c:showSerName val="0"/>
          <c:showPercent val="0"/>
          <c:showBubbleSize val="0"/>
        </c:dLbls>
        <c:smooth val="0"/>
        <c:axId val="755601343"/>
        <c:axId val="755600927"/>
      </c:lineChart>
      <c:catAx>
        <c:axId val="75560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0927"/>
        <c:crosses val="autoZero"/>
        <c:auto val="1"/>
        <c:lblAlgn val="ctr"/>
        <c:lblOffset val="100"/>
        <c:noMultiLvlLbl val="0"/>
      </c:catAx>
      <c:valAx>
        <c:axId val="75560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46-4FE5-A184-58B88FEAFA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46-4FE5-A184-58B88FEAFA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46-4FE5-A184-58B88FEAFA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46-4FE5-A184-58B88FEAFA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46-4FE5-A184-58B88FEAFA2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46-4FE5-A184-58B88FEAFA2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0-04A5-41AE-8A5D-C8C079138A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01-4320-8194-3D69C17120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01-4320-8194-3D69C17120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01-4320-8194-3D69C17120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01-4320-8194-3D69C17120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01-4320-8194-3D69C17120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01-4320-8194-3D69C17120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01-4320-8194-3D69C17120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201-4320-8194-3D69C171205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201-4320-8194-3D69C171205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201-4320-8194-3D69C171205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201-4320-8194-3D69C171205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201-4320-8194-3D69C171205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201-4320-8194-3D69C171205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201-4320-8194-3D69C171205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201-4320-8194-3D69C171205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201-4320-8194-3D69C1712054}"/>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201-4320-8194-3D69C1712054}"/>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201-4320-8194-3D69C1712054}"/>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8201-4320-8194-3D69C1712054}"/>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8201-4320-8194-3D69C1712054}"/>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8201-4320-8194-3D69C1712054}"/>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8201-4320-8194-3D69C1712054}"/>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8201-4320-8194-3D69C1712054}"/>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8201-4320-8194-3D69C1712054}"/>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8201-4320-8194-3D69C171205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Feuil1!$A$2:$A$26</c:f>
              <c:strCache>
                <c:ptCount val="25"/>
                <c:pt idx="0">
                  <c:v>Negligible</c:v>
                </c:pt>
                <c:pt idx="1">
                  <c:v>Negligible</c:v>
                </c:pt>
                <c:pt idx="2">
                  <c:v>Negligible</c:v>
                </c:pt>
                <c:pt idx="3">
                  <c:v>Negligible</c:v>
                </c:pt>
                <c:pt idx="4">
                  <c:v>Negligible</c:v>
                </c:pt>
                <c:pt idx="5">
                  <c:v>Negligible</c:v>
                </c:pt>
                <c:pt idx="6">
                  <c:v>Negligible</c:v>
                </c:pt>
                <c:pt idx="7">
                  <c:v>Negligible</c:v>
                </c:pt>
                <c:pt idx="8">
                  <c:v>Negligible</c:v>
                </c:pt>
                <c:pt idx="9">
                  <c:v>Negligible</c:v>
                </c:pt>
                <c:pt idx="10">
                  <c:v>Negligible</c:v>
                </c:pt>
                <c:pt idx="11">
                  <c:v>Negligible</c:v>
                </c:pt>
                <c:pt idx="12">
                  <c:v>Negligible</c:v>
                </c:pt>
                <c:pt idx="13">
                  <c:v>Negligible</c:v>
                </c:pt>
                <c:pt idx="14">
                  <c:v>Negligible</c:v>
                </c:pt>
                <c:pt idx="15">
                  <c:v>Negligible</c:v>
                </c:pt>
                <c:pt idx="16">
                  <c:v>Negligible</c:v>
                </c:pt>
                <c:pt idx="17">
                  <c:v>Negligible</c:v>
                </c:pt>
                <c:pt idx="18">
                  <c:v>Negligible</c:v>
                </c:pt>
                <c:pt idx="19">
                  <c:v>Negligible</c:v>
                </c:pt>
                <c:pt idx="20">
                  <c:v>Negligible</c:v>
                </c:pt>
                <c:pt idx="21">
                  <c:v>Negligible</c:v>
                </c:pt>
                <c:pt idx="22">
                  <c:v>Negligible</c:v>
                </c:pt>
                <c:pt idx="23">
                  <c:v>Negligible</c:v>
                </c:pt>
                <c:pt idx="24">
                  <c:v>Negligible</c:v>
                </c:pt>
              </c:strCache>
            </c:strRef>
          </c:cat>
          <c:val>
            <c:numRef>
              <c:f>Feuil1!$B$2:$B$26</c:f>
              <c:numCache>
                <c:formatCode>0%</c:formatCode>
                <c:ptCount val="25"/>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numCache>
            </c:numRef>
          </c:val>
          <c:extLst>
            <c:ext xmlns:c16="http://schemas.microsoft.com/office/drawing/2014/chart" uri="{C3380CC4-5D6E-409C-BE32-E72D297353CC}">
              <c16:uniqueId val="{00000000-04A5-41AE-8A5D-C8C079138A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B3-4E5B-A54A-041E55D514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B3-4E5B-A54A-041E55D514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B3-4E5B-A54A-041E55D514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B3-4E5B-A54A-041E55D514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B3-4E5B-A54A-041E55D514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B3-4E5B-A54A-041E55D51412}"/>
              </c:ext>
            </c:extLst>
          </c:dPt>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C-04B3-4E5B-A54A-041E55D514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Territorial emissions in France in 2018 (Mt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E9-4C17-9935-FF7DEE5105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E9-4C17-9935-FF7DEE5105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E9-4C17-9935-FF7DEE5105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E9-4C17-9935-FF7DEE5105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E9-4C17-9935-FF7DEE51051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0E9-4C17-9935-FF7DEE510519}"/>
              </c:ext>
            </c:extLst>
          </c:dPt>
          <c:cat>
            <c:strRef>
              <c:f>Feuil1!$A$2:$A$7</c:f>
              <c:strCache>
                <c:ptCount val="6"/>
                <c:pt idx="0">
                  <c:v>Transportation</c:v>
                </c:pt>
                <c:pt idx="1">
                  <c:v>Agriculture</c:v>
                </c:pt>
                <c:pt idx="2">
                  <c:v>Construction</c:v>
                </c:pt>
                <c:pt idx="3">
                  <c:v>Industry</c:v>
                </c:pt>
                <c:pt idx="4">
                  <c:v>Energy</c:v>
                </c:pt>
                <c:pt idx="5">
                  <c:v>Waste</c:v>
                </c:pt>
              </c:strCache>
            </c:strRef>
          </c:cat>
          <c:val>
            <c:numRef>
              <c:f>Feuil1!$B$2:$B$7</c:f>
              <c:numCache>
                <c:formatCode>General</c:formatCode>
                <c:ptCount val="6"/>
                <c:pt idx="0">
                  <c:v>137</c:v>
                </c:pt>
                <c:pt idx="1">
                  <c:v>86</c:v>
                </c:pt>
                <c:pt idx="2">
                  <c:v>84</c:v>
                </c:pt>
                <c:pt idx="3">
                  <c:v>79</c:v>
                </c:pt>
                <c:pt idx="4">
                  <c:v>46</c:v>
                </c:pt>
                <c:pt idx="5">
                  <c:v>14</c:v>
                </c:pt>
              </c:numCache>
            </c:numRef>
          </c:val>
          <c:extLst>
            <c:ext xmlns:c16="http://schemas.microsoft.com/office/drawing/2014/chart" uri="{C3380CC4-5D6E-409C-BE32-E72D297353CC}">
              <c16:uniqueId val="{0000000C-50E9-4C17-9935-FF7DEE5105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'Semiconductor carbon footprint'!$C$4</c:f>
              <c:strCache>
                <c:ptCount val="1"/>
                <c:pt idx="0">
                  <c:v>Semiconductor revenues (B$)</c:v>
                </c:pt>
              </c:strCache>
            </c:strRef>
          </c:tx>
          <c:spPr>
            <a:solidFill>
              <a:schemeClr val="accent1"/>
            </a:solidFill>
            <a:ln>
              <a:noFill/>
            </a:ln>
            <a:effectLst/>
          </c:spPr>
          <c:invertIfNegative val="0"/>
          <c:cat>
            <c:strRef>
              <c:f>'Semiconductor carbon footprint'!$B$5:$B$18</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'Semiconductor carbon footprint'!$C$5:$C$18</c:f>
              <c:numCache>
                <c:formatCode>General</c:formatCode>
                <c:ptCount val="14"/>
                <c:pt idx="0">
                  <c:v>228.67999999999998</c:v>
                </c:pt>
                <c:pt idx="1">
                  <c:v>299.38</c:v>
                </c:pt>
                <c:pt idx="2">
                  <c:v>307.77</c:v>
                </c:pt>
                <c:pt idx="3">
                  <c:v>299.90999999999997</c:v>
                </c:pt>
                <c:pt idx="4">
                  <c:v>315.44</c:v>
                </c:pt>
                <c:pt idx="5">
                  <c:v>347.61</c:v>
                </c:pt>
                <c:pt idx="6">
                  <c:v>334.74</c:v>
                </c:pt>
                <c:pt idx="7">
                  <c:v>352.81999999999994</c:v>
                </c:pt>
                <c:pt idx="8">
                  <c:v>426.99</c:v>
                </c:pt>
                <c:pt idx="9">
                  <c:v>482.63</c:v>
                </c:pt>
                <c:pt idx="10">
                  <c:v>447.56</c:v>
                </c:pt>
                <c:pt idx="11">
                  <c:v>475.41</c:v>
                </c:pt>
                <c:pt idx="12">
                  <c:v>608.03000000000009</c:v>
                </c:pt>
                <c:pt idx="13">
                  <c:v>632.21500000000015</c:v>
                </c:pt>
              </c:numCache>
            </c:numRef>
          </c:val>
          <c:extLst>
            <c:ext xmlns:c16="http://schemas.microsoft.com/office/drawing/2014/chart" uri="{C3380CC4-5D6E-409C-BE32-E72D297353CC}">
              <c16:uniqueId val="{00000000-EF4A-4D96-B04E-EAC50B68FC89}"/>
            </c:ext>
          </c:extLst>
        </c:ser>
        <c:dLbls>
          <c:showLegendKey val="0"/>
          <c:showVal val="0"/>
          <c:showCatName val="0"/>
          <c:showSerName val="0"/>
          <c:showPercent val="0"/>
          <c:showBubbleSize val="0"/>
        </c:dLbls>
        <c:gapWidth val="219"/>
        <c:overlap val="-27"/>
        <c:axId val="1622096863"/>
        <c:axId val="1622097695"/>
      </c:barChart>
      <c:catAx>
        <c:axId val="162209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097695"/>
        <c:crosses val="autoZero"/>
        <c:auto val="1"/>
        <c:lblAlgn val="ctr"/>
        <c:lblOffset val="100"/>
        <c:noMultiLvlLbl val="0"/>
      </c:catAx>
      <c:valAx>
        <c:axId val="1622097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096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5749E-9A8D-4E63-B3D3-B8BD0B542A76}" type="datetimeFigureOut">
              <a:rPr lang="en-US" smtClean="0"/>
              <a:t>1/17/2024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2B83F-E41F-4F36-A4C4-E8E04045305C}" type="slidenum">
              <a:rPr lang="en-US" smtClean="0"/>
              <a:t>‹N°›</a:t>
            </a:fld>
            <a:endParaRPr lang="en-US"/>
          </a:p>
        </p:txBody>
      </p:sp>
    </p:spTree>
    <p:extLst>
      <p:ext uri="{BB962C8B-B14F-4D97-AF65-F5344CB8AC3E}">
        <p14:creationId xmlns:p14="http://schemas.microsoft.com/office/powerpoint/2010/main" val="183663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Semiconductor</a:t>
            </a:r>
            <a:r>
              <a:rPr lang="fr-FR" dirty="0"/>
              <a:t>: 600B </a:t>
            </a:r>
            <a:r>
              <a:rPr lang="fr-FR" dirty="0" err="1"/>
              <a:t>today</a:t>
            </a:r>
            <a:r>
              <a:rPr lang="fr-FR" dirty="0"/>
              <a:t>, 1T in 2030</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3</a:t>
            </a:fld>
            <a:endParaRPr lang="en-US"/>
          </a:p>
        </p:txBody>
      </p:sp>
    </p:spTree>
    <p:extLst>
      <p:ext uri="{BB962C8B-B14F-4D97-AF65-F5344CB8AC3E}">
        <p14:creationId xmlns:p14="http://schemas.microsoft.com/office/powerpoint/2010/main" val="425730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40</a:t>
            </a:fld>
            <a:endParaRPr lang="en-US"/>
          </a:p>
        </p:txBody>
      </p:sp>
    </p:spTree>
    <p:extLst>
      <p:ext uri="{BB962C8B-B14F-4D97-AF65-F5344CB8AC3E}">
        <p14:creationId xmlns:p14="http://schemas.microsoft.com/office/powerpoint/2010/main" val="145910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41</a:t>
            </a:fld>
            <a:endParaRPr lang="en-US"/>
          </a:p>
        </p:txBody>
      </p:sp>
    </p:spTree>
    <p:extLst>
      <p:ext uri="{BB962C8B-B14F-4D97-AF65-F5344CB8AC3E}">
        <p14:creationId xmlns:p14="http://schemas.microsoft.com/office/powerpoint/2010/main" val="124298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42</a:t>
            </a:fld>
            <a:endParaRPr lang="en-US"/>
          </a:p>
        </p:txBody>
      </p:sp>
    </p:spTree>
    <p:extLst>
      <p:ext uri="{BB962C8B-B14F-4D97-AF65-F5344CB8AC3E}">
        <p14:creationId xmlns:p14="http://schemas.microsoft.com/office/powerpoint/2010/main" val="3689255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43</a:t>
            </a:fld>
            <a:endParaRPr lang="en-US"/>
          </a:p>
        </p:txBody>
      </p:sp>
    </p:spTree>
    <p:extLst>
      <p:ext uri="{BB962C8B-B14F-4D97-AF65-F5344CB8AC3E}">
        <p14:creationId xmlns:p14="http://schemas.microsoft.com/office/powerpoint/2010/main" val="305198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 </a:t>
            </a:r>
            <a:r>
              <a:rPr lang="fr-FR" dirty="0" err="1"/>
              <a:t>Ashby</a:t>
            </a:r>
            <a:r>
              <a:rPr lang="fr-FR" dirty="0"/>
              <a:t>, Cambridge</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47</a:t>
            </a:fld>
            <a:endParaRPr lang="en-US"/>
          </a:p>
        </p:txBody>
      </p:sp>
    </p:spTree>
    <p:extLst>
      <p:ext uri="{BB962C8B-B14F-4D97-AF65-F5344CB8AC3E}">
        <p14:creationId xmlns:p14="http://schemas.microsoft.com/office/powerpoint/2010/main" val="61040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Composants Chimiques, électromécaniques, électroniques</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6</a:t>
            </a:fld>
            <a:endParaRPr lang="en-US"/>
          </a:p>
        </p:txBody>
      </p:sp>
    </p:spTree>
    <p:extLst>
      <p:ext uri="{BB962C8B-B14F-4D97-AF65-F5344CB8AC3E}">
        <p14:creationId xmlns:p14="http://schemas.microsoft.com/office/powerpoint/2010/main" val="104337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Semiconductor</a:t>
            </a:r>
            <a:r>
              <a:rPr lang="fr-FR" dirty="0"/>
              <a:t>: 600B </a:t>
            </a:r>
            <a:r>
              <a:rPr lang="fr-FR" dirty="0" err="1"/>
              <a:t>today</a:t>
            </a:r>
            <a:r>
              <a:rPr lang="fr-FR" dirty="0"/>
              <a:t>, 1T in 2030</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8</a:t>
            </a:fld>
            <a:endParaRPr lang="en-US"/>
          </a:p>
        </p:txBody>
      </p:sp>
    </p:spTree>
    <p:extLst>
      <p:ext uri="{BB962C8B-B14F-4D97-AF65-F5344CB8AC3E}">
        <p14:creationId xmlns:p14="http://schemas.microsoft.com/office/powerpoint/2010/main" val="52345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t>
            </a:r>
            <a:r>
              <a:rPr lang="fr-FR" dirty="0" err="1"/>
              <a:t>gases</a:t>
            </a:r>
            <a:r>
              <a:rPr lang="fr-FR" dirty="0"/>
              <a:t> have </a:t>
            </a:r>
            <a:r>
              <a:rPr lang="fr-FR" dirty="0" err="1"/>
              <a:t>replaced</a:t>
            </a:r>
            <a:r>
              <a:rPr lang="fr-FR" dirty="0"/>
              <a:t> ozone-</a:t>
            </a:r>
            <a:r>
              <a:rPr lang="fr-FR" dirty="0" err="1"/>
              <a:t>depleting</a:t>
            </a:r>
            <a:r>
              <a:rPr lang="fr-FR" dirty="0"/>
              <a:t> </a:t>
            </a:r>
            <a:r>
              <a:rPr lang="fr-FR" dirty="0" err="1"/>
              <a:t>gases</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19</a:t>
            </a:fld>
            <a:endParaRPr lang="en-US"/>
          </a:p>
        </p:txBody>
      </p:sp>
    </p:spTree>
    <p:extLst>
      <p:ext uri="{BB962C8B-B14F-4D97-AF65-F5344CB8AC3E}">
        <p14:creationId xmlns:p14="http://schemas.microsoft.com/office/powerpoint/2010/main" val="244725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Ultrapure water, ultrapure silicium, </a:t>
            </a:r>
            <a:r>
              <a:rPr lang="fr-FR" dirty="0" err="1"/>
              <a:t>coper</a:t>
            </a:r>
            <a:r>
              <a:rPr lang="fr-FR" dirty="0"/>
              <a:t>, </a:t>
            </a:r>
            <a:r>
              <a:rPr lang="fr-FR" dirty="0" err="1"/>
              <a:t>aluminum</a:t>
            </a:r>
            <a:r>
              <a:rPr lang="fr-FR" dirty="0"/>
              <a:t>…</a:t>
            </a:r>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20</a:t>
            </a:fld>
            <a:endParaRPr lang="en-US"/>
          </a:p>
        </p:txBody>
      </p:sp>
    </p:spTree>
    <p:extLst>
      <p:ext uri="{BB962C8B-B14F-4D97-AF65-F5344CB8AC3E}">
        <p14:creationId xmlns:p14="http://schemas.microsoft.com/office/powerpoint/2010/main" val="175047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26</a:t>
            </a:fld>
            <a:endParaRPr lang="en-US"/>
          </a:p>
        </p:txBody>
      </p:sp>
    </p:spTree>
    <p:extLst>
      <p:ext uri="{BB962C8B-B14F-4D97-AF65-F5344CB8AC3E}">
        <p14:creationId xmlns:p14="http://schemas.microsoft.com/office/powerpoint/2010/main" val="106759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27</a:t>
            </a:fld>
            <a:endParaRPr lang="en-US"/>
          </a:p>
        </p:txBody>
      </p:sp>
    </p:spTree>
    <p:extLst>
      <p:ext uri="{BB962C8B-B14F-4D97-AF65-F5344CB8AC3E}">
        <p14:creationId xmlns:p14="http://schemas.microsoft.com/office/powerpoint/2010/main" val="154960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Team at </a:t>
            </a:r>
            <a:r>
              <a:rPr lang="en-US" dirty="0" err="1"/>
              <a:t>uni</a:t>
            </a:r>
            <a:r>
              <a:rPr lang="en-US" dirty="0"/>
              <a:t> Pittsburg and Uni Utah</a:t>
            </a:r>
          </a:p>
          <a:p>
            <a:endParaRPr lang="en-US" dirty="0"/>
          </a:p>
          <a:p>
            <a:r>
              <a:rPr lang="en-US" dirty="0"/>
              <a:t>To determine the overall energy cost of a system during its lifetime, a usage scenario must be considered consisting of the time the system is awake versus asleep (sleep ratio), when awake, how much it is active versus idle (activity ratio), and the time period it will be in service.</a:t>
            </a:r>
          </a:p>
          <a:p>
            <a:endParaRPr lang="en-US" dirty="0"/>
          </a:p>
          <a:p>
            <a:r>
              <a:rPr lang="en-US" dirty="0"/>
              <a:t>The break even time indicates the point</a:t>
            </a:r>
          </a:p>
          <a:p>
            <a:r>
              <a:rPr lang="en-US" dirty="0"/>
              <a:t>when a new system will reach the same energy consumption of</a:t>
            </a:r>
          </a:p>
          <a:p>
            <a:r>
              <a:rPr lang="en-US" dirty="0"/>
              <a:t>the system it will replace. This comparison assumes the </a:t>
            </a:r>
            <a:r>
              <a:rPr lang="en-US" dirty="0" err="1"/>
              <a:t>manufac</a:t>
            </a:r>
            <a:r>
              <a:rPr lang="en-US" dirty="0"/>
              <a:t>-</a:t>
            </a:r>
          </a:p>
          <a:p>
            <a:r>
              <a:rPr lang="en-US" dirty="0" err="1"/>
              <a:t>turing</a:t>
            </a:r>
            <a:r>
              <a:rPr lang="en-US" dirty="0"/>
              <a:t> cost has already been invested for the original system. Thus,</a:t>
            </a:r>
          </a:p>
          <a:p>
            <a:r>
              <a:rPr lang="en-US" dirty="0"/>
              <a:t>it identiﬁes the upgrade time, when the energy for the new system</a:t>
            </a:r>
          </a:p>
          <a:p>
            <a:r>
              <a:rPr lang="en-US" dirty="0"/>
              <a:t>will be less than leaving the original system in service.</a:t>
            </a:r>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33</a:t>
            </a:fld>
            <a:endParaRPr lang="en-US"/>
          </a:p>
        </p:txBody>
      </p:sp>
    </p:spTree>
    <p:extLst>
      <p:ext uri="{BB962C8B-B14F-4D97-AF65-F5344CB8AC3E}">
        <p14:creationId xmlns:p14="http://schemas.microsoft.com/office/powerpoint/2010/main" val="165070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32B83F-E41F-4F36-A4C4-E8E04045305C}" type="slidenum">
              <a:rPr lang="en-US" smtClean="0"/>
              <a:t>35</a:t>
            </a:fld>
            <a:endParaRPr lang="en-US"/>
          </a:p>
        </p:txBody>
      </p:sp>
    </p:spTree>
    <p:extLst>
      <p:ext uri="{BB962C8B-B14F-4D97-AF65-F5344CB8AC3E}">
        <p14:creationId xmlns:p14="http://schemas.microsoft.com/office/powerpoint/2010/main" val="359559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A077BE5-7B00-4D87-8563-7329A89E9714}" type="datetime1">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dirty="0"/>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71025"/>
          </a:xfr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C9FD0DC-364A-49F3-9105-DECC7C575DCF}" type="datetime1">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890549-1394-48C0-B36B-411C0356A204}" type="datetime1">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Calibri" panose="020F0502020204030204" pitchFamily="34" charset="0"/>
              </a:defRPr>
            </a:lvl1pPr>
          </a:lstStyle>
          <a:p>
            <a:r>
              <a:rPr lang="fr-FR" dirty="0"/>
              <a:t>Modifiez le style du titre</a:t>
            </a:r>
          </a:p>
        </p:txBody>
      </p:sp>
      <p:sp>
        <p:nvSpPr>
          <p:cNvPr id="3" name="Espace réservé du texte 4"/>
          <p:cNvSpPr>
            <a:spLocks noGrp="1"/>
          </p:cNvSpPr>
          <p:nvPr>
            <p:ph type="body" sz="quarter" idx="10" hasCustomPrompt="1"/>
          </p:nvPr>
        </p:nvSpPr>
        <p:spPr>
          <a:xfrm>
            <a:off x="3503713" y="6597352"/>
            <a:ext cx="6720417" cy="217488"/>
          </a:xfrm>
        </p:spPr>
        <p:txBody>
          <a:bodyPr>
            <a:noAutofit/>
          </a:bodyPr>
          <a:lstStyle>
            <a:lvl1pPr>
              <a:defRPr sz="1100" b="0">
                <a:solidFill>
                  <a:srgbClr val="4F4D50"/>
                </a:solidFill>
              </a:defRPr>
            </a:lvl1pPr>
          </a:lstStyle>
          <a:p>
            <a:pPr lvl="0"/>
            <a:r>
              <a:rPr lang="fr-FR" dirty="0"/>
              <a:t>TITRE DE PARTIE</a:t>
            </a:r>
          </a:p>
        </p:txBody>
      </p:sp>
    </p:spTree>
    <p:extLst>
      <p:ext uri="{BB962C8B-B14F-4D97-AF65-F5344CB8AC3E}">
        <p14:creationId xmlns:p14="http://schemas.microsoft.com/office/powerpoint/2010/main" val="13786694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Calibri" panose="020F0502020204030204" pitchFamily="34" charset="0"/>
              </a:defRPr>
            </a:lvl1pPr>
          </a:lstStyle>
          <a:p>
            <a:r>
              <a:rPr lang="fr-FR" dirty="0"/>
              <a:t>Modifiez le style du titre</a:t>
            </a:r>
          </a:p>
        </p:txBody>
      </p:sp>
      <p:sp>
        <p:nvSpPr>
          <p:cNvPr id="3" name="Espace réservé du contenu 2"/>
          <p:cNvSpPr>
            <a:spLocks noGrp="1"/>
          </p:cNvSpPr>
          <p:nvPr>
            <p:ph idx="1" hasCustomPrompt="1"/>
          </p:nvPr>
        </p:nvSpPr>
        <p:spPr>
          <a:xfrm>
            <a:off x="609600" y="908720"/>
            <a:ext cx="10972800" cy="5544616"/>
          </a:xfrm>
        </p:spPr>
        <p:txBody>
          <a:bodyPr/>
          <a:lstStyle>
            <a:lvl1pPr marL="342900" indent="-342900">
              <a:buFont typeface="Arial" panose="020B0604020202020204" pitchFamily="34" charset="0"/>
              <a:buChar char="•"/>
              <a:defRPr sz="2800">
                <a:solidFill>
                  <a:schemeClr val="accent4">
                    <a:lumMod val="50000"/>
                  </a:schemeClr>
                </a:solidFill>
                <a:latin typeface="Calibri" panose="020F0502020204030204" pitchFamily="34" charset="0"/>
              </a:defRPr>
            </a:lvl1pPr>
            <a:lvl2pPr marL="742950" indent="-285750">
              <a:buFont typeface="Arial" panose="020B0604020202020204" pitchFamily="34" charset="0"/>
              <a:buChar char="•"/>
              <a:defRPr sz="2400">
                <a:solidFill>
                  <a:schemeClr val="accent4">
                    <a:lumMod val="50000"/>
                  </a:schemeClr>
                </a:solidFill>
                <a:latin typeface="Calibri" panose="020F0502020204030204" pitchFamily="34" charset="0"/>
              </a:defRPr>
            </a:lvl2pPr>
            <a:lvl3pPr>
              <a:defRPr sz="2000">
                <a:solidFill>
                  <a:schemeClr val="accent4">
                    <a:lumMod val="50000"/>
                  </a:schemeClr>
                </a:solidFill>
                <a:latin typeface="Calibri" panose="020F0502020204030204" pitchFamily="34" charset="0"/>
              </a:defRPr>
            </a:lvl3pPr>
            <a:lvl4pPr>
              <a:defRPr>
                <a:solidFill>
                  <a:schemeClr val="accent4">
                    <a:lumMod val="50000"/>
                  </a:schemeClr>
                </a:solidFill>
                <a:latin typeface="Calibri" panose="020F0502020204030204" pitchFamily="34" charset="0"/>
                <a:cs typeface="Calibri" panose="020F0502020204030204" pitchFamily="34" charset="0"/>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texte 4"/>
          <p:cNvSpPr>
            <a:spLocks noGrp="1"/>
          </p:cNvSpPr>
          <p:nvPr>
            <p:ph type="body" sz="quarter" idx="10" hasCustomPrompt="1"/>
          </p:nvPr>
        </p:nvSpPr>
        <p:spPr>
          <a:xfrm>
            <a:off x="3503713" y="6597352"/>
            <a:ext cx="6720417" cy="217488"/>
          </a:xfrm>
        </p:spPr>
        <p:txBody>
          <a:bodyPr>
            <a:noAutofit/>
          </a:bodyPr>
          <a:lstStyle>
            <a:lvl1pPr>
              <a:defRPr sz="1100" b="0">
                <a:solidFill>
                  <a:srgbClr val="4F4D50"/>
                </a:solidFill>
              </a:defRPr>
            </a:lvl1pPr>
          </a:lstStyle>
          <a:p>
            <a:pPr lvl="0"/>
            <a:r>
              <a:rPr lang="fr-FR" dirty="0"/>
              <a:t>TITRE DE PARTIE</a:t>
            </a:r>
          </a:p>
        </p:txBody>
      </p:sp>
    </p:spTree>
    <p:extLst>
      <p:ext uri="{BB962C8B-B14F-4D97-AF65-F5344CB8AC3E}">
        <p14:creationId xmlns:p14="http://schemas.microsoft.com/office/powerpoint/2010/main" val="27149538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626A652-75DA-475F-ACBD-575FDB284E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86" t="4174" r="20542"/>
          <a:stretch/>
        </p:blipFill>
        <p:spPr>
          <a:xfrm>
            <a:off x="11307253" y="22072"/>
            <a:ext cx="698037" cy="1216375"/>
          </a:xfrm>
          <a:prstGeom prst="rect">
            <a:avLst/>
          </a:prstGeom>
        </p:spPr>
      </p:pic>
      <p:sp>
        <p:nvSpPr>
          <p:cNvPr id="3" name="Espace réservé du contenu 2"/>
          <p:cNvSpPr>
            <a:spLocks noGrp="1"/>
          </p:cNvSpPr>
          <p:nvPr>
            <p:ph idx="1"/>
          </p:nvPr>
        </p:nvSpPr>
        <p:spPr>
          <a:xfrm>
            <a:off x="838199" y="1190625"/>
            <a:ext cx="10751269" cy="453695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p:cNvSpPr>
            <a:spLocks noGrp="1"/>
          </p:cNvSpPr>
          <p:nvPr>
            <p:ph type="title"/>
          </p:nvPr>
        </p:nvSpPr>
        <p:spPr>
          <a:xfrm>
            <a:off x="838200" y="365125"/>
            <a:ext cx="10515600" cy="671025"/>
          </a:xfrm>
        </p:spPr>
        <p:txBody>
          <a:bodyPr/>
          <a:lstStyle/>
          <a:p>
            <a:r>
              <a:rPr lang="fr-FR" dirty="0"/>
              <a:t>Modifiez le style du titre</a:t>
            </a:r>
          </a:p>
        </p:txBody>
      </p:sp>
      <p:sp>
        <p:nvSpPr>
          <p:cNvPr id="4" name="Espace réservé de la date 3"/>
          <p:cNvSpPr>
            <a:spLocks noGrp="1"/>
          </p:cNvSpPr>
          <p:nvPr>
            <p:ph type="dt" sz="half" idx="10"/>
          </p:nvPr>
        </p:nvSpPr>
        <p:spPr/>
        <p:txBody>
          <a:bodyPr/>
          <a:lstStyle/>
          <a:p>
            <a:fld id="{A9FE8435-F1BD-49E4-B65C-652210208F41}" type="datetime1">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1186828" y="6348412"/>
            <a:ext cx="733425" cy="365125"/>
          </a:xfrm>
        </p:spPr>
        <p:txBody>
          <a:bodyPr/>
          <a:lstStyle/>
          <a:p>
            <a:fld id="{27C6CCC6-2BE5-4E42-96A4-D1E8E81A3D8E}" type="slidenum">
              <a:rPr lang="fr-FR" smtClean="0"/>
              <a:t>‹N°›</a:t>
            </a:fld>
            <a:endParaRPr lang="fr-FR"/>
          </a:p>
        </p:txBody>
      </p:sp>
      <p:pic>
        <p:nvPicPr>
          <p:cNvPr id="16" name="Image 15">
            <a:extLst>
              <a:ext uri="{FF2B5EF4-FFF2-40B4-BE49-F238E27FC236}">
                <a16:creationId xmlns:a16="http://schemas.microsoft.com/office/drawing/2014/main" id="{EBDA52F2-B9E3-44B8-A679-F54E80FB22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7353" y="1252420"/>
            <a:ext cx="537836" cy="527815"/>
          </a:xfrm>
          <a:prstGeom prst="rect">
            <a:avLst/>
          </a:prstGeom>
        </p:spPr>
      </p:pic>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4CEF128-400A-43C2-8E63-4F3ABE7D0072}" type="datetime1">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71025"/>
          </a:xfr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DCBBBBE-251F-41DC-A79B-59C66AD026F8}" type="datetime1">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671025"/>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0D3839A-24F6-465A-ABAE-8665F1D90DF1}" type="datetime1">
              <a:rPr lang="fr-FR" smtClean="0"/>
              <a:t>17/01/2024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C3FC845-116C-4BA5-AD14-CA133D196AC8}" type="datetime1">
              <a:rPr lang="fr-FR" smtClean="0"/>
              <a:t>17/01/2024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069A76-45BE-49B9-8961-2A69581A5C9A}" type="datetime1">
              <a:rPr lang="fr-FR" smtClean="0"/>
              <a:t>17/01/2024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B4A2D7-F0A9-43D1-8371-189C4499E16B}" type="datetime1">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84B502-E938-4BAD-8ADE-AFF43A2DDFF1}" type="datetime1">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9055F-7D39-4A5F-89CE-6955A65D1B34}" type="datetime1">
              <a:rPr lang="fr-FR" smtClean="0"/>
              <a:t>17/01/2024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
        <p:nvSpPr>
          <p:cNvPr id="7" name="ZoneTexte 6">
            <a:extLst>
              <a:ext uri="{FF2B5EF4-FFF2-40B4-BE49-F238E27FC236}">
                <a16:creationId xmlns:a16="http://schemas.microsoft.com/office/drawing/2014/main" id="{9ED0FB6D-63F4-4F37-A043-2133453B16A8}"/>
              </a:ext>
            </a:extLst>
          </p:cNvPr>
          <p:cNvSpPr txBox="1"/>
          <p:nvPr userDrawn="1"/>
        </p:nvSpPr>
        <p:spPr>
          <a:xfrm>
            <a:off x="8153400" y="6582975"/>
            <a:ext cx="4102278" cy="276999"/>
          </a:xfrm>
          <a:prstGeom prst="rect">
            <a:avLst/>
          </a:prstGeom>
          <a:noFill/>
        </p:spPr>
        <p:txBody>
          <a:bodyPr wrap="none" rtlCol="0">
            <a:spAutoFit/>
          </a:bodyPr>
          <a:lstStyle/>
          <a:p>
            <a:pPr algn="r"/>
            <a:r>
              <a:rPr lang="en-US" sz="1200" dirty="0">
                <a:solidFill>
                  <a:schemeClr val="accent6">
                    <a:lumMod val="50000"/>
                  </a:schemeClr>
                </a:solidFill>
              </a:rPr>
              <a:t>CC BY-SA 2.0 FR, authors: Maxime </a:t>
            </a:r>
            <a:r>
              <a:rPr lang="en-US" sz="1200" dirty="0" err="1">
                <a:solidFill>
                  <a:schemeClr val="accent6">
                    <a:lumMod val="50000"/>
                  </a:schemeClr>
                </a:solidFill>
              </a:rPr>
              <a:t>Pelcat</a:t>
            </a:r>
            <a:r>
              <a:rPr lang="en-US" sz="1200" dirty="0">
                <a:solidFill>
                  <a:schemeClr val="accent6">
                    <a:lumMod val="50000"/>
                  </a:schemeClr>
                </a:solidFill>
              </a:rPr>
              <a:t>, ESOS project</a:t>
            </a: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esos.insa-rennes.f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45.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247386"/>
            <a:ext cx="12192000" cy="971062"/>
          </a:xfrm>
        </p:spPr>
        <p:txBody>
          <a:bodyPr>
            <a:noAutofit/>
          </a:bodyPr>
          <a:lstStyle/>
          <a:p>
            <a:r>
              <a:rPr lang="en-US" sz="4400" b="1" dirty="0"/>
              <a:t>Strategies, Tools and Perspectives for Sustainable Electronics</a:t>
            </a:r>
            <a:endParaRPr lang="fr-FR" sz="4400" b="1" dirty="0"/>
          </a:p>
        </p:txBody>
      </p:sp>
      <p:sp>
        <p:nvSpPr>
          <p:cNvPr id="3" name="Sous-titre 2"/>
          <p:cNvSpPr>
            <a:spLocks noGrp="1"/>
          </p:cNvSpPr>
          <p:nvPr>
            <p:ph type="subTitle" idx="1"/>
          </p:nvPr>
        </p:nvSpPr>
        <p:spPr>
          <a:xfrm>
            <a:off x="1524000" y="2458409"/>
            <a:ext cx="9144000" cy="1031855"/>
          </a:xfrm>
        </p:spPr>
        <p:txBody>
          <a:bodyPr vert="horz" lIns="91440" tIns="45720" rIns="91440" bIns="45720" rtlCol="0" anchor="t">
            <a:normAutofit/>
          </a:bodyPr>
          <a:lstStyle/>
          <a:p>
            <a:r>
              <a:rPr lang="fr-FR" dirty="0">
                <a:cs typeface="Calibri"/>
              </a:rPr>
              <a:t>RAPIDO 2024</a:t>
            </a:r>
          </a:p>
          <a:p>
            <a:r>
              <a:rPr lang="fr-FR" dirty="0">
                <a:cs typeface="Calibri"/>
              </a:rPr>
              <a:t>Maxime </a:t>
            </a:r>
            <a:r>
              <a:rPr lang="fr-FR" dirty="0" err="1">
                <a:cs typeface="Calibri"/>
              </a:rPr>
              <a:t>Pelcat</a:t>
            </a:r>
            <a:r>
              <a:rPr lang="fr-FR" dirty="0">
                <a:cs typeface="Calibri"/>
              </a:rPr>
              <a:t>, INSA Rennes, Univ Rennes, IETR - UMR CNRS 6164</a:t>
            </a:r>
            <a:endParaRPr lang="fr-FR" dirty="0"/>
          </a:p>
        </p:txBody>
      </p:sp>
      <p:pic>
        <p:nvPicPr>
          <p:cNvPr id="7" name="Image 6">
            <a:extLst>
              <a:ext uri="{FF2B5EF4-FFF2-40B4-BE49-F238E27FC236}">
                <a16:creationId xmlns:a16="http://schemas.microsoft.com/office/drawing/2014/main" id="{9FCF0ED2-41D1-4534-B1BD-695194B50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710" y="3987713"/>
            <a:ext cx="1270449" cy="1246776"/>
          </a:xfrm>
          <a:prstGeom prst="rect">
            <a:avLst/>
          </a:prstGeom>
        </p:spPr>
      </p:pic>
      <p:pic>
        <p:nvPicPr>
          <p:cNvPr id="9" name="Image 8">
            <a:extLst>
              <a:ext uri="{FF2B5EF4-FFF2-40B4-BE49-F238E27FC236}">
                <a16:creationId xmlns:a16="http://schemas.microsoft.com/office/drawing/2014/main" id="{3E8BD584-F37D-4DEC-8C85-0AB493BAD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134" y="4037411"/>
            <a:ext cx="3014864" cy="1197078"/>
          </a:xfrm>
          <a:prstGeom prst="rect">
            <a:avLst/>
          </a:prstGeom>
        </p:spPr>
      </p:pic>
      <p:pic>
        <p:nvPicPr>
          <p:cNvPr id="10" name="Image 9">
            <a:extLst>
              <a:ext uri="{FF2B5EF4-FFF2-40B4-BE49-F238E27FC236}">
                <a16:creationId xmlns:a16="http://schemas.microsoft.com/office/drawing/2014/main" id="{B50984DD-967C-4F44-84D0-FEB390298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27" y="3735264"/>
            <a:ext cx="2715774" cy="1801372"/>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p:txBody>
          <a:bodyPr/>
          <a:lstStyle/>
          <a:p>
            <a:r>
              <a:rPr lang="fr-FR" dirty="0"/>
              <a:t>Human GHG </a:t>
            </a:r>
            <a:r>
              <a:rPr lang="fr-FR" dirty="0" err="1"/>
              <a:t>emissions</a:t>
            </a:r>
            <a:r>
              <a:rPr lang="fr-FR" dirty="0"/>
              <a:t> </a:t>
            </a:r>
            <a:r>
              <a:rPr lang="fr-FR" dirty="0" err="1"/>
              <a:t>reach</a:t>
            </a:r>
            <a:r>
              <a:rPr lang="fr-FR" dirty="0"/>
              <a:t> 60Gt/</a:t>
            </a:r>
            <a:r>
              <a:rPr lang="fr-FR" dirty="0" err="1"/>
              <a:t>year</a:t>
            </a:r>
            <a:endParaRPr lang="fr-FR" dirty="0"/>
          </a:p>
          <a:p>
            <a:r>
              <a:rPr lang="en-US" dirty="0"/>
              <a:t>To respect the 1.5°C scenario of the Paris Agreement, emissions must reach 8Gt/year by 2050, i.e. </a:t>
            </a:r>
            <a:r>
              <a:rPr lang="en-US" b="1" dirty="0"/>
              <a:t>a reduction of ~7× by 2050</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a:t>Human </a:t>
            </a:r>
            <a:r>
              <a:rPr lang="fr-FR" dirty="0" err="1"/>
              <a:t>carbon</a:t>
            </a:r>
            <a:r>
              <a:rPr lang="fr-FR" dirty="0"/>
              <a:t> impact</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10</a:t>
            </a:fld>
            <a:endParaRPr lang="fr-FR"/>
          </a:p>
        </p:txBody>
      </p:sp>
      <p:grpSp>
        <p:nvGrpSpPr>
          <p:cNvPr id="8" name="Groupe 7">
            <a:extLst>
              <a:ext uri="{FF2B5EF4-FFF2-40B4-BE49-F238E27FC236}">
                <a16:creationId xmlns:a16="http://schemas.microsoft.com/office/drawing/2014/main" id="{C8BC3188-A832-46D4-B2C4-F27EE4628F54}"/>
              </a:ext>
            </a:extLst>
          </p:cNvPr>
          <p:cNvGrpSpPr/>
          <p:nvPr/>
        </p:nvGrpSpPr>
        <p:grpSpPr>
          <a:xfrm>
            <a:off x="323854" y="2938585"/>
            <a:ext cx="5548386" cy="3071795"/>
            <a:chOff x="547614" y="2878228"/>
            <a:chExt cx="4412980" cy="2443191"/>
          </a:xfrm>
        </p:grpSpPr>
        <p:pic>
          <p:nvPicPr>
            <p:cNvPr id="5" name="Image 4">
              <a:extLst>
                <a:ext uri="{FF2B5EF4-FFF2-40B4-BE49-F238E27FC236}">
                  <a16:creationId xmlns:a16="http://schemas.microsoft.com/office/drawing/2014/main" id="{FB43E478-899E-4041-97BA-C1419A689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24" r="33612" b="43797"/>
            <a:stretch/>
          </p:blipFill>
          <p:spPr>
            <a:xfrm>
              <a:off x="547614" y="2878228"/>
              <a:ext cx="4412980" cy="2443191"/>
            </a:xfrm>
            <a:prstGeom prst="rect">
              <a:avLst/>
            </a:prstGeom>
          </p:spPr>
        </p:pic>
        <p:sp>
          <p:nvSpPr>
            <p:cNvPr id="7" name="Rectangle 6">
              <a:extLst>
                <a:ext uri="{FF2B5EF4-FFF2-40B4-BE49-F238E27FC236}">
                  <a16:creationId xmlns:a16="http://schemas.microsoft.com/office/drawing/2014/main" id="{CEDDC85C-23AD-4F4B-B7F6-17A8325867AA}"/>
                </a:ext>
              </a:extLst>
            </p:cNvPr>
            <p:cNvSpPr/>
            <p:nvPr/>
          </p:nvSpPr>
          <p:spPr>
            <a:xfrm>
              <a:off x="990600" y="4872040"/>
              <a:ext cx="3919536" cy="241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8Gt</a:t>
              </a:r>
              <a:endParaRPr lang="en-US" dirty="0"/>
            </a:p>
          </p:txBody>
        </p:sp>
      </p:grpSp>
      <p:graphicFrame>
        <p:nvGraphicFramePr>
          <p:cNvPr id="11" name="Graphique 10">
            <a:extLst>
              <a:ext uri="{FF2B5EF4-FFF2-40B4-BE49-F238E27FC236}">
                <a16:creationId xmlns:a16="http://schemas.microsoft.com/office/drawing/2014/main" id="{6AA13B6F-3144-449E-86DB-ECC7B003699D}"/>
              </a:ext>
            </a:extLst>
          </p:cNvPr>
          <p:cNvGraphicFramePr/>
          <p:nvPr/>
        </p:nvGraphicFramePr>
        <p:xfrm>
          <a:off x="5824736" y="3283572"/>
          <a:ext cx="4207267" cy="297379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455B87B5-5B0A-43D7-B391-5AECE362EB25}"/>
              </a:ext>
            </a:extLst>
          </p:cNvPr>
          <p:cNvSpPr txBox="1"/>
          <p:nvPr/>
        </p:nvSpPr>
        <p:spPr>
          <a:xfrm>
            <a:off x="10100312" y="5298043"/>
            <a:ext cx="1034642" cy="369332"/>
          </a:xfrm>
          <a:prstGeom prst="rect">
            <a:avLst/>
          </a:prstGeom>
          <a:noFill/>
        </p:spPr>
        <p:txBody>
          <a:bodyPr wrap="none" rtlCol="0">
            <a:spAutoFit/>
          </a:bodyPr>
          <a:lstStyle/>
          <a:p>
            <a:r>
              <a:rPr lang="fr-FR" dirty="0"/>
              <a:t>-7%/</a:t>
            </a:r>
            <a:r>
              <a:rPr lang="fr-FR" dirty="0" err="1"/>
              <a:t>year</a:t>
            </a:r>
            <a:endParaRPr lang="en-US" dirty="0"/>
          </a:p>
        </p:txBody>
      </p:sp>
    </p:spTree>
    <p:extLst>
      <p:ext uri="{BB962C8B-B14F-4D97-AF65-F5344CB8AC3E}">
        <p14:creationId xmlns:p14="http://schemas.microsoft.com/office/powerpoint/2010/main" val="1347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a:t>Human </a:t>
            </a:r>
            <a:r>
              <a:rPr lang="fr-FR" dirty="0" err="1"/>
              <a:t>carbon</a:t>
            </a:r>
            <a:r>
              <a:rPr lang="fr-FR" dirty="0"/>
              <a:t> impact per </a:t>
            </a:r>
            <a:r>
              <a:rPr lang="fr-FR" dirty="0" err="1"/>
              <a:t>sector</a:t>
            </a:r>
            <a:r>
              <a:rPr lang="fr-FR" dirty="0"/>
              <a:t> (in France)</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11</a:t>
            </a:fld>
            <a:endParaRPr lang="fr-FR"/>
          </a:p>
        </p:txBody>
      </p:sp>
      <p:graphicFrame>
        <p:nvGraphicFramePr>
          <p:cNvPr id="10" name="Graphique 9">
            <a:extLst>
              <a:ext uri="{FF2B5EF4-FFF2-40B4-BE49-F238E27FC236}">
                <a16:creationId xmlns:a16="http://schemas.microsoft.com/office/drawing/2014/main" id="{1FD22C17-0043-4453-9ADB-248FC6192BDB}"/>
              </a:ext>
            </a:extLst>
          </p:cNvPr>
          <p:cNvGraphicFramePr/>
          <p:nvPr>
            <p:extLst>
              <p:ext uri="{D42A27DB-BD31-4B8C-83A1-F6EECF244321}">
                <p14:modId xmlns:p14="http://schemas.microsoft.com/office/powerpoint/2010/main" val="3740363070"/>
              </p:ext>
            </p:extLst>
          </p:nvPr>
        </p:nvGraphicFramePr>
        <p:xfrm>
          <a:off x="2032000" y="1112307"/>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6">
            <a:extLst>
              <a:ext uri="{FF2B5EF4-FFF2-40B4-BE49-F238E27FC236}">
                <a16:creationId xmlns:a16="http://schemas.microsoft.com/office/drawing/2014/main" id="{87AE57FD-7667-4241-A009-7FA4AAC6B8CA}"/>
              </a:ext>
            </a:extLst>
          </p:cNvPr>
          <p:cNvSpPr txBox="1"/>
          <p:nvPr/>
        </p:nvSpPr>
        <p:spPr>
          <a:xfrm>
            <a:off x="9011971" y="3726839"/>
            <a:ext cx="3091842" cy="1477328"/>
          </a:xfrm>
          <a:prstGeom prst="rect">
            <a:avLst/>
          </a:prstGeom>
          <a:noFill/>
        </p:spPr>
        <p:txBody>
          <a:bodyPr wrap="square" rtlCol="0">
            <a:spAutoFit/>
          </a:bodyPr>
          <a:lstStyle/>
          <a:p>
            <a:r>
              <a:rPr lang="fr-FR" i="1" dirty="0">
                <a:solidFill>
                  <a:schemeClr val="bg2">
                    <a:lumMod val="50000"/>
                  </a:schemeClr>
                </a:solidFill>
              </a:rPr>
              <a:t>Suivi de la Stratégie Nationale Bas-Carbone</a:t>
            </a:r>
          </a:p>
          <a:p>
            <a:r>
              <a:rPr lang="fr-FR" i="1" dirty="0">
                <a:solidFill>
                  <a:schemeClr val="bg2">
                    <a:lumMod val="50000"/>
                  </a:schemeClr>
                </a:solidFill>
              </a:rPr>
              <a:t>Indicateurs de résultats</a:t>
            </a:r>
          </a:p>
          <a:p>
            <a:r>
              <a:rPr lang="fr-FR" i="1" dirty="0">
                <a:solidFill>
                  <a:schemeClr val="bg2">
                    <a:lumMod val="50000"/>
                  </a:schemeClr>
                </a:solidFill>
              </a:rPr>
              <a:t>Ministère de la Transition Ecologique, 2021</a:t>
            </a:r>
            <a:endParaRPr lang="en-US" i="1" dirty="0">
              <a:solidFill>
                <a:schemeClr val="bg2">
                  <a:lumMod val="50000"/>
                </a:schemeClr>
              </a:solidFill>
            </a:endParaRPr>
          </a:p>
        </p:txBody>
      </p:sp>
    </p:spTree>
    <p:extLst>
      <p:ext uri="{BB962C8B-B14F-4D97-AF65-F5344CB8AC3E}">
        <p14:creationId xmlns:p14="http://schemas.microsoft.com/office/powerpoint/2010/main" val="37636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err="1"/>
              <a:t>Two</a:t>
            </a:r>
            <a:r>
              <a:rPr lang="fr-FR" dirty="0"/>
              <a:t> </a:t>
            </a:r>
            <a:r>
              <a:rPr lang="fr-FR" dirty="0" err="1"/>
              <a:t>strategies</a:t>
            </a:r>
            <a:r>
              <a:rPr lang="fr-FR" dirty="0"/>
              <a:t> to </a:t>
            </a:r>
            <a:r>
              <a:rPr lang="fr-FR" dirty="0" err="1"/>
              <a:t>distribute</a:t>
            </a:r>
            <a:r>
              <a:rPr lang="fr-FR" dirty="0"/>
              <a:t> efforts</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12</a:t>
            </a:fld>
            <a:endParaRPr lang="fr-FR"/>
          </a:p>
        </p:txBody>
      </p:sp>
      <p:pic>
        <p:nvPicPr>
          <p:cNvPr id="14" name="Image 13">
            <a:extLst>
              <a:ext uri="{FF2B5EF4-FFF2-40B4-BE49-F238E27FC236}">
                <a16:creationId xmlns:a16="http://schemas.microsoft.com/office/drawing/2014/main" id="{D7A125B8-80C1-467A-A79D-091B82F1A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8190" y="1252420"/>
            <a:ext cx="537836" cy="527815"/>
          </a:xfrm>
          <a:prstGeom prst="rect">
            <a:avLst/>
          </a:prstGeom>
        </p:spPr>
      </p:pic>
      <p:pic>
        <p:nvPicPr>
          <p:cNvPr id="15" name="Image 14">
            <a:extLst>
              <a:ext uri="{FF2B5EF4-FFF2-40B4-BE49-F238E27FC236}">
                <a16:creationId xmlns:a16="http://schemas.microsoft.com/office/drawing/2014/main" id="{6CFE08F8-CA75-4DE9-8EDA-73DEDA658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8281" y="144463"/>
            <a:ext cx="957654" cy="1046162"/>
          </a:xfrm>
          <a:prstGeom prst="rect">
            <a:avLst/>
          </a:prstGeom>
        </p:spPr>
      </p:pic>
      <p:graphicFrame>
        <p:nvGraphicFramePr>
          <p:cNvPr id="10" name="Graphique 9">
            <a:extLst>
              <a:ext uri="{FF2B5EF4-FFF2-40B4-BE49-F238E27FC236}">
                <a16:creationId xmlns:a16="http://schemas.microsoft.com/office/drawing/2014/main" id="{1FD22C17-0043-4453-9ADB-248FC6192BDB}"/>
              </a:ext>
            </a:extLst>
          </p:cNvPr>
          <p:cNvGraphicFramePr/>
          <p:nvPr>
            <p:extLst>
              <p:ext uri="{D42A27DB-BD31-4B8C-83A1-F6EECF244321}">
                <p14:modId xmlns:p14="http://schemas.microsoft.com/office/powerpoint/2010/main" val="719931976"/>
              </p:ext>
            </p:extLst>
          </p:nvPr>
        </p:nvGraphicFramePr>
        <p:xfrm>
          <a:off x="129049" y="1112307"/>
          <a:ext cx="5703330" cy="5418667"/>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e 1">
            <a:extLst>
              <a:ext uri="{FF2B5EF4-FFF2-40B4-BE49-F238E27FC236}">
                <a16:creationId xmlns:a16="http://schemas.microsoft.com/office/drawing/2014/main" id="{51BDA0BE-6F23-41A4-BECD-093A363461FB}"/>
              </a:ext>
            </a:extLst>
          </p:cNvPr>
          <p:cNvGrpSpPr/>
          <p:nvPr/>
        </p:nvGrpSpPr>
        <p:grpSpPr>
          <a:xfrm>
            <a:off x="5899714" y="1627405"/>
            <a:ext cx="6218254" cy="4388470"/>
            <a:chOff x="5483498" y="1357223"/>
            <a:chExt cx="7677992" cy="5418667"/>
          </a:xfrm>
        </p:grpSpPr>
        <p:graphicFrame>
          <p:nvGraphicFramePr>
            <p:cNvPr id="7" name="Graphique 6">
              <a:extLst>
                <a:ext uri="{FF2B5EF4-FFF2-40B4-BE49-F238E27FC236}">
                  <a16:creationId xmlns:a16="http://schemas.microsoft.com/office/drawing/2014/main" id="{09657597-D30D-49D2-B11B-C9C16E7D8D55}"/>
                </a:ext>
              </a:extLst>
            </p:cNvPr>
            <p:cNvGraphicFramePr/>
            <p:nvPr>
              <p:extLst>
                <p:ext uri="{D42A27DB-BD31-4B8C-83A1-F6EECF244321}">
                  <p14:modId xmlns:p14="http://schemas.microsoft.com/office/powerpoint/2010/main" val="2993310976"/>
                </p:ext>
              </p:extLst>
            </p:nvPr>
          </p:nvGraphicFramePr>
          <p:xfrm>
            <a:off x="5483498" y="1357223"/>
            <a:ext cx="5703330" cy="5418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ique 8">
              <a:extLst>
                <a:ext uri="{FF2B5EF4-FFF2-40B4-BE49-F238E27FC236}">
                  <a16:creationId xmlns:a16="http://schemas.microsoft.com/office/drawing/2014/main" id="{BEC2F3D0-D66A-48CE-83D3-CE4F2B187AE9}"/>
                </a:ext>
              </a:extLst>
            </p:cNvPr>
            <p:cNvGraphicFramePr/>
            <p:nvPr>
              <p:extLst>
                <p:ext uri="{D42A27DB-BD31-4B8C-83A1-F6EECF244321}">
                  <p14:modId xmlns:p14="http://schemas.microsoft.com/office/powerpoint/2010/main" val="1688680813"/>
                </p:ext>
              </p:extLst>
            </p:nvPr>
          </p:nvGraphicFramePr>
          <p:xfrm>
            <a:off x="10994226" y="3099235"/>
            <a:ext cx="2167264" cy="2059093"/>
          </p:xfrm>
          <a:graphic>
            <a:graphicData uri="http://schemas.openxmlformats.org/drawingml/2006/chart">
              <c:chart xmlns:c="http://schemas.openxmlformats.org/drawingml/2006/chart" xmlns:r="http://schemas.openxmlformats.org/officeDocument/2006/relationships" r:id="rId6"/>
            </a:graphicData>
          </a:graphic>
        </p:graphicFrame>
      </p:grpSp>
      <p:cxnSp>
        <p:nvCxnSpPr>
          <p:cNvPr id="6" name="Connecteur droit 5">
            <a:extLst>
              <a:ext uri="{FF2B5EF4-FFF2-40B4-BE49-F238E27FC236}">
                <a16:creationId xmlns:a16="http://schemas.microsoft.com/office/drawing/2014/main" id="{1E40A9FA-0924-4F08-93FE-DE86B1ACAF61}"/>
              </a:ext>
            </a:extLst>
          </p:cNvPr>
          <p:cNvCxnSpPr>
            <a:endCxn id="9" idx="0"/>
          </p:cNvCxnSpPr>
          <p:nvPr/>
        </p:nvCxnSpPr>
        <p:spPr>
          <a:xfrm>
            <a:off x="9094573" y="1842030"/>
            <a:ext cx="2145783" cy="1196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381FABE-0D14-40F0-9A09-A1362C06C79C}"/>
              </a:ext>
            </a:extLst>
          </p:cNvPr>
          <p:cNvCxnSpPr>
            <a:cxnSpLocks/>
            <a:endCxn id="9" idx="2"/>
          </p:cNvCxnSpPr>
          <p:nvPr/>
        </p:nvCxnSpPr>
        <p:spPr>
          <a:xfrm flipV="1">
            <a:off x="9391135" y="4705844"/>
            <a:ext cx="1849221" cy="904124"/>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E7F1A91-8F16-4992-9A28-5A89A04DA013}"/>
              </a:ext>
            </a:extLst>
          </p:cNvPr>
          <p:cNvSpPr txBox="1"/>
          <p:nvPr/>
        </p:nvSpPr>
        <p:spPr>
          <a:xfrm>
            <a:off x="5682343" y="1066107"/>
            <a:ext cx="367408" cy="523220"/>
          </a:xfrm>
          <a:prstGeom prst="rect">
            <a:avLst/>
          </a:prstGeom>
          <a:noFill/>
        </p:spPr>
        <p:txBody>
          <a:bodyPr wrap="none" rtlCol="0">
            <a:spAutoFit/>
          </a:bodyPr>
          <a:lstStyle/>
          <a:p>
            <a:r>
              <a:rPr lang="fr-FR" sz="2800" dirty="0"/>
              <a:t>1</a:t>
            </a:r>
            <a:endParaRPr lang="en-US" sz="2800" dirty="0"/>
          </a:p>
        </p:txBody>
      </p:sp>
      <p:sp>
        <p:nvSpPr>
          <p:cNvPr id="17" name="ZoneTexte 16">
            <a:extLst>
              <a:ext uri="{FF2B5EF4-FFF2-40B4-BE49-F238E27FC236}">
                <a16:creationId xmlns:a16="http://schemas.microsoft.com/office/drawing/2014/main" id="{B11D333B-0C74-4166-8FDE-AC2FAC03F9DD}"/>
              </a:ext>
            </a:extLst>
          </p:cNvPr>
          <p:cNvSpPr txBox="1"/>
          <p:nvPr/>
        </p:nvSpPr>
        <p:spPr>
          <a:xfrm>
            <a:off x="10773830" y="1916908"/>
            <a:ext cx="367408" cy="523220"/>
          </a:xfrm>
          <a:prstGeom prst="rect">
            <a:avLst/>
          </a:prstGeom>
          <a:noFill/>
        </p:spPr>
        <p:txBody>
          <a:bodyPr wrap="none" rtlCol="0">
            <a:spAutoFit/>
          </a:bodyPr>
          <a:lstStyle/>
          <a:p>
            <a:r>
              <a:rPr lang="fr-FR" sz="2800" dirty="0"/>
              <a:t>2</a:t>
            </a:r>
            <a:endParaRPr lang="en-US" sz="2800" dirty="0"/>
          </a:p>
        </p:txBody>
      </p:sp>
    </p:spTree>
    <p:extLst>
      <p:ext uri="{BB962C8B-B14F-4D97-AF65-F5344CB8AC3E}">
        <p14:creationId xmlns:p14="http://schemas.microsoft.com/office/powerpoint/2010/main" val="133014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48445A-6D1A-4099-9C0D-99668E6D43F8}"/>
              </a:ext>
            </a:extLst>
          </p:cNvPr>
          <p:cNvSpPr>
            <a:spLocks noGrp="1"/>
          </p:cNvSpPr>
          <p:nvPr>
            <p:ph type="title"/>
          </p:nvPr>
        </p:nvSpPr>
        <p:spPr/>
        <p:txBody>
          <a:bodyPr/>
          <a:lstStyle/>
          <a:p>
            <a:r>
              <a:rPr lang="fr-FR" dirty="0"/>
              <a:t>How </a:t>
            </a:r>
            <a:r>
              <a:rPr lang="fr-FR" dirty="0" err="1"/>
              <a:t>does</a:t>
            </a:r>
            <a:r>
              <a:rPr lang="fr-FR" dirty="0"/>
              <a:t> </a:t>
            </a:r>
            <a:r>
              <a:rPr lang="fr-FR" dirty="0" err="1"/>
              <a:t>electronics</a:t>
            </a:r>
            <a:r>
              <a:rPr lang="fr-FR" dirty="0"/>
              <a:t> affect </a:t>
            </a:r>
            <a:r>
              <a:rPr lang="fr-FR" dirty="0" err="1"/>
              <a:t>environment</a:t>
            </a:r>
            <a:r>
              <a:rPr lang="fr-FR" dirty="0"/>
              <a:t>?</a:t>
            </a:r>
            <a:endParaRPr lang="en-US" dirty="0"/>
          </a:p>
        </p:txBody>
      </p:sp>
      <p:sp>
        <p:nvSpPr>
          <p:cNvPr id="6" name="Espace réservé du texte 5">
            <a:extLst>
              <a:ext uri="{FF2B5EF4-FFF2-40B4-BE49-F238E27FC236}">
                <a16:creationId xmlns:a16="http://schemas.microsoft.com/office/drawing/2014/main" id="{1CF2BFF2-E41B-49B6-AACC-30B7723577E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3D1D8BF-8898-48E7-83A3-A2C15C579B1F}"/>
              </a:ext>
            </a:extLst>
          </p:cNvPr>
          <p:cNvSpPr>
            <a:spLocks noGrp="1"/>
          </p:cNvSpPr>
          <p:nvPr>
            <p:ph type="sldNum" sz="quarter" idx="12"/>
          </p:nvPr>
        </p:nvSpPr>
        <p:spPr/>
        <p:txBody>
          <a:bodyPr/>
          <a:lstStyle/>
          <a:p>
            <a:fld id="{27C6CCC6-2BE5-4E42-96A4-D1E8E81A3D8E}" type="slidenum">
              <a:rPr lang="fr-FR" smtClean="0"/>
              <a:t>13</a:t>
            </a:fld>
            <a:endParaRPr lang="fr-FR"/>
          </a:p>
        </p:txBody>
      </p:sp>
    </p:spTree>
    <p:extLst>
      <p:ext uri="{BB962C8B-B14F-4D97-AF65-F5344CB8AC3E}">
        <p14:creationId xmlns:p14="http://schemas.microsoft.com/office/powerpoint/2010/main" val="172171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37FB7FA-3AEF-4EF3-B894-6BE4752B59C2}"/>
              </a:ext>
            </a:extLst>
          </p:cNvPr>
          <p:cNvSpPr>
            <a:spLocks noGrp="1"/>
          </p:cNvSpPr>
          <p:nvPr>
            <p:ph idx="1"/>
          </p:nvPr>
        </p:nvSpPr>
        <p:spPr/>
        <p:txBody>
          <a:bodyPr/>
          <a:lstStyle/>
          <a:p>
            <a:r>
              <a:rPr lang="fr-FR" dirty="0"/>
              <a:t>All </a:t>
            </a:r>
            <a:r>
              <a:rPr lang="fr-FR" dirty="0" err="1"/>
              <a:t>energy</a:t>
            </a:r>
            <a:r>
              <a:rPr lang="fr-FR" dirty="0"/>
              <a:t> transitions/shifts </a:t>
            </a:r>
            <a:r>
              <a:rPr lang="fr-FR" dirty="0" err="1"/>
              <a:t>heavily</a:t>
            </a:r>
            <a:r>
              <a:rPr lang="fr-FR" dirty="0"/>
              <a:t> </a:t>
            </a:r>
            <a:r>
              <a:rPr lang="fr-FR" dirty="0" err="1"/>
              <a:t>employ</a:t>
            </a:r>
            <a:r>
              <a:rPr lang="fr-FR" dirty="0"/>
              <a:t> </a:t>
            </a:r>
            <a:r>
              <a:rPr lang="fr-FR" dirty="0" err="1"/>
              <a:t>electronics</a:t>
            </a:r>
            <a:r>
              <a:rPr lang="fr-FR" dirty="0"/>
              <a:t> and </a:t>
            </a:r>
            <a:r>
              <a:rPr lang="fr-FR" dirty="0" err="1"/>
              <a:t>electrical</a:t>
            </a:r>
            <a:r>
              <a:rPr lang="fr-FR" dirty="0"/>
              <a:t> </a:t>
            </a:r>
            <a:r>
              <a:rPr lang="fr-FR" dirty="0" err="1"/>
              <a:t>equipments</a:t>
            </a:r>
            <a:r>
              <a:rPr lang="fr-FR" dirty="0"/>
              <a:t> (EEE)</a:t>
            </a:r>
          </a:p>
          <a:p>
            <a:pPr lvl="1"/>
            <a:r>
              <a:rPr lang="fr-FR" dirty="0"/>
              <a:t>Electric cars, </a:t>
            </a:r>
            <a:r>
              <a:rPr lang="fr-FR" dirty="0" err="1"/>
              <a:t>renewable</a:t>
            </a:r>
            <a:r>
              <a:rPr lang="fr-FR" dirty="0"/>
              <a:t> </a:t>
            </a:r>
            <a:r>
              <a:rPr lang="fr-FR" dirty="0" err="1"/>
              <a:t>energies</a:t>
            </a:r>
            <a:r>
              <a:rPr lang="fr-FR" dirty="0"/>
              <a:t> </a:t>
            </a:r>
            <a:r>
              <a:rPr lang="fr-FR" dirty="0" err="1"/>
              <a:t>from</a:t>
            </a:r>
            <a:r>
              <a:rPr lang="fr-FR" dirty="0"/>
              <a:t> </a:t>
            </a:r>
            <a:r>
              <a:rPr lang="fr-FR" dirty="0" err="1"/>
              <a:t>windmills</a:t>
            </a:r>
            <a:r>
              <a:rPr lang="fr-FR" dirty="0"/>
              <a:t>, </a:t>
            </a:r>
            <a:r>
              <a:rPr lang="fr-FR" dirty="0" err="1"/>
              <a:t>solar</a:t>
            </a:r>
            <a:r>
              <a:rPr lang="fr-FR" dirty="0"/>
              <a:t> panel, h</a:t>
            </a:r>
            <a:r>
              <a:rPr lang="en-US" dirty="0"/>
              <a:t>eat pumps…</a:t>
            </a:r>
          </a:p>
          <a:p>
            <a:r>
              <a:rPr lang="en-US" dirty="0"/>
              <a:t>Energy optimization heavily relies on EEEs</a:t>
            </a:r>
          </a:p>
          <a:p>
            <a:pPr lvl="1"/>
            <a:r>
              <a:rPr lang="en-US" dirty="0"/>
              <a:t>Smart grids, smart buildings, smart cities…</a:t>
            </a:r>
          </a:p>
        </p:txBody>
      </p:sp>
      <p:sp>
        <p:nvSpPr>
          <p:cNvPr id="3" name="Titre 2">
            <a:extLst>
              <a:ext uri="{FF2B5EF4-FFF2-40B4-BE49-F238E27FC236}">
                <a16:creationId xmlns:a16="http://schemas.microsoft.com/office/drawing/2014/main" id="{9EDF08B9-B5B3-475A-A081-8E62DE3EA68E}"/>
              </a:ext>
            </a:extLst>
          </p:cNvPr>
          <p:cNvSpPr>
            <a:spLocks noGrp="1"/>
          </p:cNvSpPr>
          <p:nvPr>
            <p:ph type="title"/>
          </p:nvPr>
        </p:nvSpPr>
        <p:spPr/>
        <p:txBody>
          <a:bodyPr>
            <a:normAutofit fontScale="90000"/>
          </a:bodyPr>
          <a:lstStyle/>
          <a:p>
            <a:r>
              <a:rPr lang="fr-FR" dirty="0"/>
              <a:t>How do EEE help </a:t>
            </a:r>
            <a:r>
              <a:rPr lang="fr-FR" dirty="0" err="1"/>
              <a:t>sustainability</a:t>
            </a:r>
            <a:r>
              <a:rPr lang="fr-FR" dirty="0"/>
              <a:t>?</a:t>
            </a:r>
            <a:endParaRPr lang="en-US" dirty="0"/>
          </a:p>
        </p:txBody>
      </p:sp>
      <p:sp>
        <p:nvSpPr>
          <p:cNvPr id="4" name="Espace réservé du numéro de diapositive 3">
            <a:extLst>
              <a:ext uri="{FF2B5EF4-FFF2-40B4-BE49-F238E27FC236}">
                <a16:creationId xmlns:a16="http://schemas.microsoft.com/office/drawing/2014/main" id="{B7376EC8-27BF-4CBD-86E5-E3FD98BD3E4B}"/>
              </a:ext>
            </a:extLst>
          </p:cNvPr>
          <p:cNvSpPr>
            <a:spLocks noGrp="1"/>
          </p:cNvSpPr>
          <p:nvPr>
            <p:ph type="sldNum" sz="quarter" idx="12"/>
          </p:nvPr>
        </p:nvSpPr>
        <p:spPr/>
        <p:txBody>
          <a:bodyPr/>
          <a:lstStyle/>
          <a:p>
            <a:fld id="{27C6CCC6-2BE5-4E42-96A4-D1E8E81A3D8E}" type="slidenum">
              <a:rPr lang="fr-FR" smtClean="0"/>
              <a:t>14</a:t>
            </a:fld>
            <a:endParaRPr lang="fr-FR"/>
          </a:p>
        </p:txBody>
      </p:sp>
      <p:sp>
        <p:nvSpPr>
          <p:cNvPr id="5" name="ZoneTexte 4">
            <a:extLst>
              <a:ext uri="{FF2B5EF4-FFF2-40B4-BE49-F238E27FC236}">
                <a16:creationId xmlns:a16="http://schemas.microsoft.com/office/drawing/2014/main" id="{7380DBAB-56A5-4F98-9ACA-EA953BEA7062}"/>
              </a:ext>
            </a:extLst>
          </p:cNvPr>
          <p:cNvSpPr txBox="1"/>
          <p:nvPr/>
        </p:nvSpPr>
        <p:spPr>
          <a:xfrm>
            <a:off x="7866348" y="4548093"/>
            <a:ext cx="823549" cy="1569660"/>
          </a:xfrm>
          <a:prstGeom prst="rect">
            <a:avLst/>
          </a:prstGeom>
          <a:noFill/>
        </p:spPr>
        <p:txBody>
          <a:bodyPr wrap="square" rtlCol="0">
            <a:spAutoFit/>
          </a:bodyPr>
          <a:lstStyle/>
          <a:p>
            <a:pPr algn="ctr"/>
            <a:r>
              <a:rPr lang="fr-FR" sz="9600" dirty="0">
                <a:solidFill>
                  <a:srgbClr val="00B050"/>
                </a:solidFill>
              </a:rPr>
              <a:t>+</a:t>
            </a:r>
            <a:endParaRPr lang="en-US" sz="9600" dirty="0">
              <a:solidFill>
                <a:srgbClr val="00B050"/>
              </a:solidFill>
            </a:endParaRPr>
          </a:p>
        </p:txBody>
      </p:sp>
      <p:grpSp>
        <p:nvGrpSpPr>
          <p:cNvPr id="6" name="Groupe 5">
            <a:extLst>
              <a:ext uri="{FF2B5EF4-FFF2-40B4-BE49-F238E27FC236}">
                <a16:creationId xmlns:a16="http://schemas.microsoft.com/office/drawing/2014/main" id="{F38CE2E1-9BB2-42FD-B943-72E5D2AAE110}"/>
              </a:ext>
            </a:extLst>
          </p:cNvPr>
          <p:cNvGrpSpPr/>
          <p:nvPr/>
        </p:nvGrpSpPr>
        <p:grpSpPr>
          <a:xfrm>
            <a:off x="838199" y="3654801"/>
            <a:ext cx="6540677" cy="3032278"/>
            <a:chOff x="755651" y="1620904"/>
            <a:chExt cx="11440748" cy="5303967"/>
          </a:xfrm>
        </p:grpSpPr>
        <p:pic>
          <p:nvPicPr>
            <p:cNvPr id="7" name="Image 6">
              <a:extLst>
                <a:ext uri="{FF2B5EF4-FFF2-40B4-BE49-F238E27FC236}">
                  <a16:creationId xmlns:a16="http://schemas.microsoft.com/office/drawing/2014/main" id="{E6B29FC9-068D-4BBC-8667-FBCF9743A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1620904"/>
              <a:ext cx="4940122" cy="3705092"/>
            </a:xfrm>
            <a:prstGeom prst="rect">
              <a:avLst/>
            </a:prstGeom>
          </p:spPr>
        </p:pic>
        <p:pic>
          <p:nvPicPr>
            <p:cNvPr id="8" name="Image 7">
              <a:extLst>
                <a:ext uri="{FF2B5EF4-FFF2-40B4-BE49-F238E27FC236}">
                  <a16:creationId xmlns:a16="http://schemas.microsoft.com/office/drawing/2014/main" id="{BD900900-12EB-4E13-912E-853E87F1B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900" y="1620905"/>
              <a:ext cx="5556553" cy="3705092"/>
            </a:xfrm>
            <a:prstGeom prst="rect">
              <a:avLst/>
            </a:prstGeom>
          </p:spPr>
        </p:pic>
        <p:sp>
          <p:nvSpPr>
            <p:cNvPr id="9" name="ZoneTexte 8">
              <a:extLst>
                <a:ext uri="{FF2B5EF4-FFF2-40B4-BE49-F238E27FC236}">
                  <a16:creationId xmlns:a16="http://schemas.microsoft.com/office/drawing/2014/main" id="{71523B11-B42B-4D80-B303-C066288F6628}"/>
                </a:ext>
              </a:extLst>
            </p:cNvPr>
            <p:cNvSpPr txBox="1"/>
            <p:nvPr/>
          </p:nvSpPr>
          <p:spPr>
            <a:xfrm rot="16200000">
              <a:off x="4026412" y="4832368"/>
              <a:ext cx="3730058" cy="454947"/>
            </a:xfrm>
            <a:prstGeom prst="rect">
              <a:avLst/>
            </a:prstGeom>
            <a:noFill/>
          </p:spPr>
          <p:txBody>
            <a:bodyPr wrap="square">
              <a:spAutoFit/>
            </a:bodyPr>
            <a:lstStyle/>
            <a:p>
              <a:pPr algn="r"/>
              <a:r>
                <a:rPr lang="en-US" sz="800" dirty="0"/>
                <a:t>CC 3.0 </a:t>
              </a:r>
              <a:r>
                <a:rPr lang="en-US" sz="800" dirty="0" err="1"/>
                <a:t>ChristofferRiemer</a:t>
              </a:r>
              <a:endParaRPr lang="en-US" sz="800" dirty="0"/>
            </a:p>
          </p:txBody>
        </p:sp>
        <p:sp>
          <p:nvSpPr>
            <p:cNvPr id="10" name="ZoneTexte 9">
              <a:extLst>
                <a:ext uri="{FF2B5EF4-FFF2-40B4-BE49-F238E27FC236}">
                  <a16:creationId xmlns:a16="http://schemas.microsoft.com/office/drawing/2014/main" id="{B8F950F3-64C1-42CB-88E9-31CAA988B7FA}"/>
                </a:ext>
              </a:extLst>
            </p:cNvPr>
            <p:cNvSpPr txBox="1"/>
            <p:nvPr/>
          </p:nvSpPr>
          <p:spPr>
            <a:xfrm rot="16200000">
              <a:off x="10755747" y="4777397"/>
              <a:ext cx="2426358" cy="454947"/>
            </a:xfrm>
            <a:prstGeom prst="rect">
              <a:avLst/>
            </a:prstGeom>
            <a:noFill/>
          </p:spPr>
          <p:txBody>
            <a:bodyPr wrap="square" rtlCol="0">
              <a:spAutoFit/>
            </a:bodyPr>
            <a:lstStyle/>
            <a:p>
              <a:pPr algn="r"/>
              <a:r>
                <a:rPr lang="en-US" sz="800" dirty="0"/>
                <a:t>CC SA </a:t>
              </a:r>
              <a:r>
                <a:rPr lang="en-US" sz="800" dirty="0" err="1"/>
                <a:t>Kritzolina</a:t>
              </a:r>
              <a:endParaRPr lang="en-US" sz="800" dirty="0"/>
            </a:p>
          </p:txBody>
        </p:sp>
      </p:grpSp>
    </p:spTree>
    <p:extLst>
      <p:ext uri="{BB962C8B-B14F-4D97-AF65-F5344CB8AC3E}">
        <p14:creationId xmlns:p14="http://schemas.microsoft.com/office/powerpoint/2010/main" val="176859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6C91009-1D7D-4574-9DBF-88B851EC0639}"/>
              </a:ext>
            </a:extLst>
          </p:cNvPr>
          <p:cNvSpPr>
            <a:spLocks noGrp="1"/>
          </p:cNvSpPr>
          <p:nvPr>
            <p:ph idx="1"/>
          </p:nvPr>
        </p:nvSpPr>
        <p:spPr/>
        <p:txBody>
          <a:bodyPr/>
          <a:lstStyle/>
          <a:p>
            <a:pPr marL="0" indent="0">
              <a:buNone/>
            </a:pPr>
            <a:r>
              <a:rPr lang="fr-FR" dirty="0"/>
              <a:t>(</a:t>
            </a:r>
            <a:r>
              <a:rPr lang="fr-FR" dirty="0" err="1"/>
              <a:t>focusing</a:t>
            </a:r>
            <a:r>
              <a:rPr lang="fr-FR" dirty="0"/>
              <a:t> on </a:t>
            </a:r>
            <a:r>
              <a:rPr lang="fr-FR" dirty="0" err="1"/>
              <a:t>environmental</a:t>
            </a:r>
            <a:r>
              <a:rPr lang="fr-FR" dirty="0"/>
              <a:t> impacts)</a:t>
            </a:r>
          </a:p>
          <a:p>
            <a:r>
              <a:rPr lang="fr-FR" dirty="0"/>
              <a:t>Production of </a:t>
            </a:r>
            <a:r>
              <a:rPr lang="fr-FR" dirty="0" err="1"/>
              <a:t>EEEs</a:t>
            </a:r>
            <a:endParaRPr lang="fr-FR" dirty="0"/>
          </a:p>
          <a:p>
            <a:pPr lvl="1"/>
            <a:r>
              <a:rPr lang="fr-FR" dirty="0" err="1"/>
              <a:t>Requires</a:t>
            </a:r>
            <a:r>
              <a:rPr lang="fr-FR" dirty="0"/>
              <a:t> rare </a:t>
            </a:r>
            <a:r>
              <a:rPr lang="fr-FR" dirty="0" err="1"/>
              <a:t>material</a:t>
            </a:r>
            <a:r>
              <a:rPr lang="fr-FR" dirty="0"/>
              <a:t> (</a:t>
            </a:r>
            <a:r>
              <a:rPr lang="fr-FR" dirty="0" err="1"/>
              <a:t>abiotic</a:t>
            </a:r>
            <a:r>
              <a:rPr lang="fr-FR" dirty="0"/>
              <a:t> </a:t>
            </a:r>
            <a:r>
              <a:rPr lang="fr-FR" dirty="0" err="1"/>
              <a:t>resource</a:t>
            </a:r>
            <a:r>
              <a:rPr lang="fr-FR" dirty="0"/>
              <a:t> </a:t>
            </a:r>
            <a:r>
              <a:rPr lang="fr-FR" dirty="0" err="1"/>
              <a:t>depletion</a:t>
            </a:r>
            <a:r>
              <a:rPr lang="fr-FR" dirty="0"/>
              <a:t>)</a:t>
            </a:r>
          </a:p>
          <a:p>
            <a:pPr lvl="1"/>
            <a:r>
              <a:rPr lang="fr-FR" dirty="0" err="1"/>
              <a:t>Emits</a:t>
            </a:r>
            <a:r>
              <a:rPr lang="fr-FR" dirty="0"/>
              <a:t> </a:t>
            </a:r>
            <a:r>
              <a:rPr lang="fr-FR" dirty="0" err="1"/>
              <a:t>greenhouse</a:t>
            </a:r>
            <a:r>
              <a:rPr lang="fr-FR" dirty="0"/>
              <a:t> </a:t>
            </a:r>
            <a:r>
              <a:rPr lang="fr-FR" dirty="0" err="1"/>
              <a:t>gases</a:t>
            </a:r>
            <a:endParaRPr lang="fr-FR" dirty="0"/>
          </a:p>
          <a:p>
            <a:pPr lvl="1"/>
            <a:r>
              <a:rPr lang="fr-FR" dirty="0" err="1"/>
              <a:t>Requires</a:t>
            </a:r>
            <a:r>
              <a:rPr lang="fr-FR" dirty="0"/>
              <a:t> </a:t>
            </a:r>
            <a:r>
              <a:rPr lang="fr-FR" dirty="0" err="1"/>
              <a:t>much</a:t>
            </a:r>
            <a:r>
              <a:rPr lang="fr-FR" dirty="0"/>
              <a:t> water</a:t>
            </a:r>
          </a:p>
          <a:p>
            <a:r>
              <a:rPr lang="fr-FR" dirty="0"/>
              <a:t>Usage of </a:t>
            </a:r>
            <a:r>
              <a:rPr lang="fr-FR" dirty="0" err="1"/>
              <a:t>EEEs</a:t>
            </a:r>
            <a:endParaRPr lang="fr-FR" dirty="0"/>
          </a:p>
          <a:p>
            <a:pPr lvl="1"/>
            <a:r>
              <a:rPr lang="fr-FR" dirty="0" err="1"/>
              <a:t>Requires</a:t>
            </a:r>
            <a:r>
              <a:rPr lang="fr-FR" dirty="0"/>
              <a:t> </a:t>
            </a:r>
            <a:r>
              <a:rPr lang="fr-FR" dirty="0" err="1"/>
              <a:t>energy</a:t>
            </a:r>
            <a:endParaRPr lang="fr-FR" dirty="0"/>
          </a:p>
          <a:p>
            <a:r>
              <a:rPr lang="fr-FR" dirty="0"/>
              <a:t>End-of-life of </a:t>
            </a:r>
            <a:r>
              <a:rPr lang="fr-FR" dirty="0" err="1"/>
              <a:t>EEEs</a:t>
            </a:r>
            <a:endParaRPr lang="fr-FR" dirty="0"/>
          </a:p>
          <a:p>
            <a:pPr lvl="1"/>
            <a:r>
              <a:rPr lang="fr-FR" dirty="0" err="1"/>
              <a:t>Emits</a:t>
            </a:r>
            <a:r>
              <a:rPr lang="fr-FR" dirty="0"/>
              <a:t> about no </a:t>
            </a:r>
            <a:r>
              <a:rPr lang="fr-FR" dirty="0" err="1"/>
              <a:t>greenhouse</a:t>
            </a:r>
            <a:r>
              <a:rPr lang="fr-FR" dirty="0"/>
              <a:t> </a:t>
            </a:r>
            <a:r>
              <a:rPr lang="fr-FR" dirty="0" err="1"/>
              <a:t>gases</a:t>
            </a:r>
            <a:endParaRPr lang="fr-FR" dirty="0"/>
          </a:p>
          <a:p>
            <a:pPr lvl="1"/>
            <a:r>
              <a:rPr lang="fr-FR" dirty="0" err="1"/>
              <a:t>Emits</a:t>
            </a:r>
            <a:r>
              <a:rPr lang="fr-FR" dirty="0"/>
              <a:t> e-</a:t>
            </a:r>
            <a:r>
              <a:rPr lang="fr-FR" dirty="0" err="1"/>
              <a:t>wastes</a:t>
            </a:r>
            <a:r>
              <a:rPr lang="en-US" dirty="0"/>
              <a:t> that pollute water and soils</a:t>
            </a:r>
            <a:endParaRPr lang="fr-FR" dirty="0"/>
          </a:p>
        </p:txBody>
      </p:sp>
      <p:sp>
        <p:nvSpPr>
          <p:cNvPr id="3" name="Titre 2">
            <a:extLst>
              <a:ext uri="{FF2B5EF4-FFF2-40B4-BE49-F238E27FC236}">
                <a16:creationId xmlns:a16="http://schemas.microsoft.com/office/drawing/2014/main" id="{46000EF9-5083-44A5-A40E-BEF9C3C96F57}"/>
              </a:ext>
            </a:extLst>
          </p:cNvPr>
          <p:cNvSpPr>
            <a:spLocks noGrp="1"/>
          </p:cNvSpPr>
          <p:nvPr>
            <p:ph type="title"/>
          </p:nvPr>
        </p:nvSpPr>
        <p:spPr/>
        <p:txBody>
          <a:bodyPr>
            <a:normAutofit fontScale="90000"/>
          </a:bodyPr>
          <a:lstStyle/>
          <a:p>
            <a:r>
              <a:rPr lang="fr-FR" dirty="0"/>
              <a:t>How do EEE </a:t>
            </a:r>
            <a:r>
              <a:rPr lang="fr-FR" dirty="0" err="1"/>
              <a:t>hinder</a:t>
            </a:r>
            <a:r>
              <a:rPr lang="fr-FR" dirty="0"/>
              <a:t> </a:t>
            </a:r>
            <a:r>
              <a:rPr lang="fr-FR" dirty="0" err="1"/>
              <a:t>sustainability</a:t>
            </a:r>
            <a:r>
              <a:rPr lang="fr-FR" dirty="0"/>
              <a:t>?</a:t>
            </a:r>
            <a:endParaRPr lang="en-US" dirty="0"/>
          </a:p>
        </p:txBody>
      </p:sp>
      <p:sp>
        <p:nvSpPr>
          <p:cNvPr id="4" name="Espace réservé du numéro de diapositive 3">
            <a:extLst>
              <a:ext uri="{FF2B5EF4-FFF2-40B4-BE49-F238E27FC236}">
                <a16:creationId xmlns:a16="http://schemas.microsoft.com/office/drawing/2014/main" id="{8E034052-7343-469A-85E9-7A2E05F2A0AC}"/>
              </a:ext>
            </a:extLst>
          </p:cNvPr>
          <p:cNvSpPr>
            <a:spLocks noGrp="1"/>
          </p:cNvSpPr>
          <p:nvPr>
            <p:ph type="sldNum" sz="quarter" idx="12"/>
          </p:nvPr>
        </p:nvSpPr>
        <p:spPr/>
        <p:txBody>
          <a:bodyPr/>
          <a:lstStyle/>
          <a:p>
            <a:fld id="{27C6CCC6-2BE5-4E42-96A4-D1E8E81A3D8E}" type="slidenum">
              <a:rPr lang="fr-FR" smtClean="0"/>
              <a:t>15</a:t>
            </a:fld>
            <a:endParaRPr lang="fr-FR"/>
          </a:p>
        </p:txBody>
      </p:sp>
      <p:sp>
        <p:nvSpPr>
          <p:cNvPr id="5" name="ZoneTexte 4">
            <a:extLst>
              <a:ext uri="{FF2B5EF4-FFF2-40B4-BE49-F238E27FC236}">
                <a16:creationId xmlns:a16="http://schemas.microsoft.com/office/drawing/2014/main" id="{C1DA8637-FB3B-4A3A-9946-F75B26D79F57}"/>
              </a:ext>
            </a:extLst>
          </p:cNvPr>
          <p:cNvSpPr txBox="1"/>
          <p:nvPr/>
        </p:nvSpPr>
        <p:spPr>
          <a:xfrm>
            <a:off x="9332413" y="869945"/>
            <a:ext cx="561372" cy="1569660"/>
          </a:xfrm>
          <a:prstGeom prst="rect">
            <a:avLst/>
          </a:prstGeom>
          <a:noFill/>
        </p:spPr>
        <p:txBody>
          <a:bodyPr wrap="none" rtlCol="0">
            <a:spAutoFit/>
          </a:bodyPr>
          <a:lstStyle/>
          <a:p>
            <a:pPr algn="ctr"/>
            <a:r>
              <a:rPr lang="fr-FR" sz="9600" dirty="0">
                <a:solidFill>
                  <a:srgbClr val="FF0000"/>
                </a:solidFill>
              </a:rPr>
              <a:t>-</a:t>
            </a:r>
            <a:endParaRPr lang="en-US" sz="9600" dirty="0">
              <a:solidFill>
                <a:srgbClr val="FF0000"/>
              </a:solidFill>
            </a:endParaRPr>
          </a:p>
        </p:txBody>
      </p:sp>
      <p:grpSp>
        <p:nvGrpSpPr>
          <p:cNvPr id="7" name="Groupe 6">
            <a:extLst>
              <a:ext uri="{FF2B5EF4-FFF2-40B4-BE49-F238E27FC236}">
                <a16:creationId xmlns:a16="http://schemas.microsoft.com/office/drawing/2014/main" id="{3C4674B3-7E72-4C42-A4F1-B752EC1657B1}"/>
              </a:ext>
            </a:extLst>
          </p:cNvPr>
          <p:cNvGrpSpPr/>
          <p:nvPr/>
        </p:nvGrpSpPr>
        <p:grpSpPr>
          <a:xfrm rot="5400000">
            <a:off x="-992914" y="3530467"/>
            <a:ext cx="3200500" cy="461726"/>
            <a:chOff x="773723" y="1654775"/>
            <a:chExt cx="3200500" cy="461726"/>
          </a:xfrm>
        </p:grpSpPr>
        <p:sp>
          <p:nvSpPr>
            <p:cNvPr id="8" name="Flèche : pentagone 7">
              <a:extLst>
                <a:ext uri="{FF2B5EF4-FFF2-40B4-BE49-F238E27FC236}">
                  <a16:creationId xmlns:a16="http://schemas.microsoft.com/office/drawing/2014/main" id="{450B22C4-359F-4F16-B6C3-A593CFF1BFA3}"/>
                </a:ext>
              </a:extLst>
            </p:cNvPr>
            <p:cNvSpPr/>
            <p:nvPr/>
          </p:nvSpPr>
          <p:spPr>
            <a:xfrm>
              <a:off x="773723" y="1654775"/>
              <a:ext cx="1172308" cy="46172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chevron 8">
              <a:extLst>
                <a:ext uri="{FF2B5EF4-FFF2-40B4-BE49-F238E27FC236}">
                  <a16:creationId xmlns:a16="http://schemas.microsoft.com/office/drawing/2014/main" id="{51B88987-2653-44EA-9824-73CAD478D9C9}"/>
                </a:ext>
              </a:extLst>
            </p:cNvPr>
            <p:cNvSpPr/>
            <p:nvPr/>
          </p:nvSpPr>
          <p:spPr>
            <a:xfrm>
              <a:off x="1908289" y="1654775"/>
              <a:ext cx="1032967" cy="461726"/>
            </a:xfrm>
            <a:prstGeom prst="chevr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 name="Flèche : chevron 9">
              <a:extLst>
                <a:ext uri="{FF2B5EF4-FFF2-40B4-BE49-F238E27FC236}">
                  <a16:creationId xmlns:a16="http://schemas.microsoft.com/office/drawing/2014/main" id="{A923C162-7176-488A-B4AF-2F6446A7BC66}"/>
                </a:ext>
              </a:extLst>
            </p:cNvPr>
            <p:cNvSpPr/>
            <p:nvPr/>
          </p:nvSpPr>
          <p:spPr>
            <a:xfrm>
              <a:off x="2941256" y="1654775"/>
              <a:ext cx="1032967" cy="461726"/>
            </a:xfrm>
            <a:prstGeom prst="chevron">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pic>
        <p:nvPicPr>
          <p:cNvPr id="11" name="Image 10">
            <a:extLst>
              <a:ext uri="{FF2B5EF4-FFF2-40B4-BE49-F238E27FC236}">
                <a16:creationId xmlns:a16="http://schemas.microsoft.com/office/drawing/2014/main" id="{0F308B18-2454-4CF7-9565-65211F804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8" y="5459907"/>
            <a:ext cx="1032968" cy="1032968"/>
          </a:xfrm>
          <a:prstGeom prst="rect">
            <a:avLst/>
          </a:prstGeom>
        </p:spPr>
      </p:pic>
      <p:sp>
        <p:nvSpPr>
          <p:cNvPr id="12" name="ZoneTexte 11">
            <a:extLst>
              <a:ext uri="{FF2B5EF4-FFF2-40B4-BE49-F238E27FC236}">
                <a16:creationId xmlns:a16="http://schemas.microsoft.com/office/drawing/2014/main" id="{D118D22A-E90F-4E93-B4AC-12C643D0D853}"/>
              </a:ext>
            </a:extLst>
          </p:cNvPr>
          <p:cNvSpPr txBox="1"/>
          <p:nvPr/>
        </p:nvSpPr>
        <p:spPr>
          <a:xfrm rot="16200000">
            <a:off x="740220" y="6055442"/>
            <a:ext cx="757592" cy="276999"/>
          </a:xfrm>
          <a:prstGeom prst="rect">
            <a:avLst/>
          </a:prstGeom>
          <a:noFill/>
        </p:spPr>
        <p:txBody>
          <a:bodyPr wrap="square" rtlCol="0">
            <a:spAutoFit/>
          </a:bodyPr>
          <a:lstStyle/>
          <a:p>
            <a:pPr algn="r"/>
            <a:r>
              <a:rPr lang="en-US" sz="600" dirty="0"/>
              <a:t>Author: </a:t>
            </a:r>
            <a:r>
              <a:rPr lang="en-US" sz="600" dirty="0" err="1"/>
              <a:t>Laconicon</a:t>
            </a:r>
            <a:endParaRPr lang="en-US" sz="600" dirty="0"/>
          </a:p>
          <a:p>
            <a:pPr algn="r"/>
            <a:endParaRPr lang="en-US" sz="600" dirty="0"/>
          </a:p>
        </p:txBody>
      </p:sp>
    </p:spTree>
    <p:extLst>
      <p:ext uri="{BB962C8B-B14F-4D97-AF65-F5344CB8AC3E}">
        <p14:creationId xmlns:p14="http://schemas.microsoft.com/office/powerpoint/2010/main" val="384074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p:txBody>
          <a:bodyPr/>
          <a:lstStyle/>
          <a:p>
            <a:r>
              <a:rPr lang="en-US" dirty="0"/>
              <a:t>85% of a cell phone's GHG emissions come from manufacturing</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err="1"/>
              <a:t>Semiconductors</a:t>
            </a:r>
            <a:r>
              <a:rPr lang="fr-FR" dirty="0"/>
              <a:t> and GHG </a:t>
            </a:r>
            <a:r>
              <a:rPr lang="fr-FR" dirty="0" err="1"/>
              <a:t>emissions</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16</a:t>
            </a:fld>
            <a:endParaRPr lang="fr-FR"/>
          </a:p>
        </p:txBody>
      </p:sp>
      <p:grpSp>
        <p:nvGrpSpPr>
          <p:cNvPr id="5" name="Groupe 4">
            <a:extLst>
              <a:ext uri="{FF2B5EF4-FFF2-40B4-BE49-F238E27FC236}">
                <a16:creationId xmlns:a16="http://schemas.microsoft.com/office/drawing/2014/main" id="{0B5B6C10-6877-4E69-BA40-0E8CC1C9C846}"/>
              </a:ext>
            </a:extLst>
          </p:cNvPr>
          <p:cNvGrpSpPr/>
          <p:nvPr/>
        </p:nvGrpSpPr>
        <p:grpSpPr>
          <a:xfrm>
            <a:off x="499152" y="1668873"/>
            <a:ext cx="6641388" cy="4970102"/>
            <a:chOff x="838199" y="1648325"/>
            <a:chExt cx="5952068" cy="4454247"/>
          </a:xfrm>
        </p:grpSpPr>
        <p:grpSp>
          <p:nvGrpSpPr>
            <p:cNvPr id="8" name="Groupe 7">
              <a:extLst>
                <a:ext uri="{FF2B5EF4-FFF2-40B4-BE49-F238E27FC236}">
                  <a16:creationId xmlns:a16="http://schemas.microsoft.com/office/drawing/2014/main" id="{5A444361-60DE-42A8-AC68-63160066F180}"/>
                </a:ext>
              </a:extLst>
            </p:cNvPr>
            <p:cNvGrpSpPr/>
            <p:nvPr/>
          </p:nvGrpSpPr>
          <p:grpSpPr>
            <a:xfrm>
              <a:off x="838199" y="1648325"/>
              <a:ext cx="5952068" cy="4454247"/>
              <a:chOff x="124015" y="625590"/>
              <a:chExt cx="3487258" cy="2609699"/>
            </a:xfrm>
          </p:grpSpPr>
          <p:pic>
            <p:nvPicPr>
              <p:cNvPr id="9" name="Image 8">
                <a:extLst>
                  <a:ext uri="{FF2B5EF4-FFF2-40B4-BE49-F238E27FC236}">
                    <a16:creationId xmlns:a16="http://schemas.microsoft.com/office/drawing/2014/main" id="{D851CF20-6D1C-4CCC-80B8-46A3A218F4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1813"/>
              <a:stretch/>
            </p:blipFill>
            <p:spPr>
              <a:xfrm>
                <a:off x="124015" y="625590"/>
                <a:ext cx="3487258" cy="1591830"/>
              </a:xfrm>
              <a:prstGeom prst="rect">
                <a:avLst/>
              </a:prstGeom>
            </p:spPr>
          </p:pic>
          <p:pic>
            <p:nvPicPr>
              <p:cNvPr id="10" name="Image 9">
                <a:extLst>
                  <a:ext uri="{FF2B5EF4-FFF2-40B4-BE49-F238E27FC236}">
                    <a16:creationId xmlns:a16="http://schemas.microsoft.com/office/drawing/2014/main" id="{8D6ED6DA-7588-440D-BA6D-6434963D6C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758"/>
              <a:stretch/>
            </p:blipFill>
            <p:spPr>
              <a:xfrm>
                <a:off x="124015" y="2266418"/>
                <a:ext cx="3487258" cy="968871"/>
              </a:xfrm>
              <a:prstGeom prst="rect">
                <a:avLst/>
              </a:prstGeom>
            </p:spPr>
          </p:pic>
        </p:grpSp>
        <p:sp>
          <p:nvSpPr>
            <p:cNvPr id="11" name="Flèche : haut 10">
              <a:extLst>
                <a:ext uri="{FF2B5EF4-FFF2-40B4-BE49-F238E27FC236}">
                  <a16:creationId xmlns:a16="http://schemas.microsoft.com/office/drawing/2014/main" id="{B260F194-1982-4F08-BA25-1B4F7AF0A0C6}"/>
                </a:ext>
              </a:extLst>
            </p:cNvPr>
            <p:cNvSpPr/>
            <p:nvPr/>
          </p:nvSpPr>
          <p:spPr>
            <a:xfrm>
              <a:off x="2453632" y="5029202"/>
              <a:ext cx="144379" cy="18047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ZoneTexte 11">
            <a:extLst>
              <a:ext uri="{FF2B5EF4-FFF2-40B4-BE49-F238E27FC236}">
                <a16:creationId xmlns:a16="http://schemas.microsoft.com/office/drawing/2014/main" id="{651E2E54-6F06-47B9-871F-2611DEE52C46}"/>
              </a:ext>
            </a:extLst>
          </p:cNvPr>
          <p:cNvSpPr txBox="1"/>
          <p:nvPr/>
        </p:nvSpPr>
        <p:spPr>
          <a:xfrm>
            <a:off x="7397025" y="2828835"/>
            <a:ext cx="4192443" cy="1200329"/>
          </a:xfrm>
          <a:prstGeom prst="rect">
            <a:avLst/>
          </a:prstGeom>
          <a:noFill/>
        </p:spPr>
        <p:txBody>
          <a:bodyPr wrap="square" rtlCol="0">
            <a:spAutoFit/>
          </a:bodyPr>
          <a:lstStyle/>
          <a:p>
            <a:r>
              <a:rPr lang="en-US" i="1" dirty="0">
                <a:solidFill>
                  <a:schemeClr val="bg2">
                    <a:lumMod val="50000"/>
                  </a:schemeClr>
                </a:solidFill>
              </a:rPr>
              <a:t>Gupta, U., Kim, Y. G., Lee, S., </a:t>
            </a:r>
            <a:r>
              <a:rPr lang="en-US" i="1" dirty="0" err="1">
                <a:solidFill>
                  <a:schemeClr val="bg2">
                    <a:lumMod val="50000"/>
                  </a:schemeClr>
                </a:solidFill>
              </a:rPr>
              <a:t>Tse</a:t>
            </a:r>
            <a:r>
              <a:rPr lang="en-US" i="1" dirty="0">
                <a:solidFill>
                  <a:schemeClr val="bg2">
                    <a:lumMod val="50000"/>
                  </a:schemeClr>
                </a:solidFill>
              </a:rPr>
              <a:t>, J., Lee, H. H. S., Wei, G. Y., ... &amp; Wu, C. J. (2022). </a:t>
            </a:r>
          </a:p>
          <a:p>
            <a:r>
              <a:rPr lang="en-US" i="1" dirty="0">
                <a:solidFill>
                  <a:schemeClr val="bg2">
                    <a:lumMod val="50000"/>
                  </a:schemeClr>
                </a:solidFill>
              </a:rPr>
              <a:t>Chasing carbon: The elusive environmental footprint of computing. IEEE Micro.</a:t>
            </a:r>
          </a:p>
        </p:txBody>
      </p:sp>
    </p:spTree>
    <p:extLst>
      <p:ext uri="{BB962C8B-B14F-4D97-AF65-F5344CB8AC3E}">
        <p14:creationId xmlns:p14="http://schemas.microsoft.com/office/powerpoint/2010/main" val="410236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884D4C9-74B1-447E-B7FB-FF7C3A54D974}"/>
              </a:ext>
            </a:extLst>
          </p:cNvPr>
          <p:cNvSpPr>
            <a:spLocks noGrp="1"/>
          </p:cNvSpPr>
          <p:nvPr>
            <p:ph type="title"/>
          </p:nvPr>
        </p:nvSpPr>
        <p:spPr/>
        <p:txBody>
          <a:bodyPr>
            <a:normAutofit fontScale="90000"/>
          </a:bodyPr>
          <a:lstStyle/>
          <a:p>
            <a:r>
              <a:rPr lang="fr-FR" dirty="0" err="1"/>
              <a:t>Absolute</a:t>
            </a:r>
            <a:r>
              <a:rPr lang="fr-FR" dirty="0"/>
              <a:t> </a:t>
            </a:r>
            <a:r>
              <a:rPr lang="fr-FR" dirty="0" err="1"/>
              <a:t>carbon</a:t>
            </a:r>
            <a:r>
              <a:rPr lang="fr-FR" dirty="0"/>
              <a:t> </a:t>
            </a:r>
            <a:r>
              <a:rPr lang="fr-FR" dirty="0" err="1"/>
              <a:t>emissions</a:t>
            </a:r>
            <a:r>
              <a:rPr lang="fr-FR" dirty="0"/>
              <a:t> of </a:t>
            </a:r>
            <a:r>
              <a:rPr lang="fr-FR" dirty="0" err="1"/>
              <a:t>devices</a:t>
            </a:r>
            <a:endParaRPr lang="en-US" dirty="0"/>
          </a:p>
        </p:txBody>
      </p:sp>
      <p:sp>
        <p:nvSpPr>
          <p:cNvPr id="4" name="Espace réservé du numéro de diapositive 3">
            <a:extLst>
              <a:ext uri="{FF2B5EF4-FFF2-40B4-BE49-F238E27FC236}">
                <a16:creationId xmlns:a16="http://schemas.microsoft.com/office/drawing/2014/main" id="{8A62E85D-4CA4-43F1-B0D8-03ACD065CC1A}"/>
              </a:ext>
            </a:extLst>
          </p:cNvPr>
          <p:cNvSpPr>
            <a:spLocks noGrp="1"/>
          </p:cNvSpPr>
          <p:nvPr>
            <p:ph type="sldNum" sz="quarter" idx="12"/>
          </p:nvPr>
        </p:nvSpPr>
        <p:spPr/>
        <p:txBody>
          <a:bodyPr/>
          <a:lstStyle/>
          <a:p>
            <a:fld id="{27C6CCC6-2BE5-4E42-96A4-D1E8E81A3D8E}" type="slidenum">
              <a:rPr lang="fr-FR" smtClean="0"/>
              <a:t>17</a:t>
            </a:fld>
            <a:endParaRPr lang="fr-FR"/>
          </a:p>
        </p:txBody>
      </p:sp>
      <p:pic>
        <p:nvPicPr>
          <p:cNvPr id="5" name="Image 4">
            <a:extLst>
              <a:ext uri="{FF2B5EF4-FFF2-40B4-BE49-F238E27FC236}">
                <a16:creationId xmlns:a16="http://schemas.microsoft.com/office/drawing/2014/main" id="{D03AA208-C073-4986-A973-583165DC3D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686"/>
          <a:stretch/>
        </p:blipFill>
        <p:spPr>
          <a:xfrm>
            <a:off x="353383" y="1270688"/>
            <a:ext cx="7125195" cy="5222187"/>
          </a:xfrm>
          <a:prstGeom prst="rect">
            <a:avLst/>
          </a:prstGeom>
        </p:spPr>
      </p:pic>
      <p:sp>
        <p:nvSpPr>
          <p:cNvPr id="7" name="ZoneTexte 6">
            <a:extLst>
              <a:ext uri="{FF2B5EF4-FFF2-40B4-BE49-F238E27FC236}">
                <a16:creationId xmlns:a16="http://schemas.microsoft.com/office/drawing/2014/main" id="{ADD97D94-63B7-4E53-9676-4128E294680F}"/>
              </a:ext>
            </a:extLst>
          </p:cNvPr>
          <p:cNvSpPr txBox="1"/>
          <p:nvPr/>
        </p:nvSpPr>
        <p:spPr>
          <a:xfrm>
            <a:off x="7646174" y="2607346"/>
            <a:ext cx="4192443" cy="1200329"/>
          </a:xfrm>
          <a:prstGeom prst="rect">
            <a:avLst/>
          </a:prstGeom>
          <a:noFill/>
        </p:spPr>
        <p:txBody>
          <a:bodyPr wrap="square" rtlCol="0">
            <a:spAutoFit/>
          </a:bodyPr>
          <a:lstStyle/>
          <a:p>
            <a:r>
              <a:rPr lang="en-US" i="1" dirty="0">
                <a:solidFill>
                  <a:schemeClr val="bg2">
                    <a:lumMod val="50000"/>
                  </a:schemeClr>
                </a:solidFill>
              </a:rPr>
              <a:t>Gupta, U., Kim, Y. G., Lee, S., </a:t>
            </a:r>
            <a:r>
              <a:rPr lang="en-US" i="1" dirty="0" err="1">
                <a:solidFill>
                  <a:schemeClr val="bg2">
                    <a:lumMod val="50000"/>
                  </a:schemeClr>
                </a:solidFill>
              </a:rPr>
              <a:t>Tse</a:t>
            </a:r>
            <a:r>
              <a:rPr lang="en-US" i="1" dirty="0">
                <a:solidFill>
                  <a:schemeClr val="bg2">
                    <a:lumMod val="50000"/>
                  </a:schemeClr>
                </a:solidFill>
              </a:rPr>
              <a:t>, J., Lee, H. H. S., Wei, G. Y., ... &amp; Wu, C. J. (2022). </a:t>
            </a:r>
          </a:p>
          <a:p>
            <a:r>
              <a:rPr lang="en-US" i="1" dirty="0">
                <a:solidFill>
                  <a:schemeClr val="bg2">
                    <a:lumMod val="50000"/>
                  </a:schemeClr>
                </a:solidFill>
              </a:rPr>
              <a:t>Chasing carbon: The elusive environmental footprint of computing. IEEE Micro.</a:t>
            </a:r>
          </a:p>
        </p:txBody>
      </p:sp>
    </p:spTree>
    <p:extLst>
      <p:ext uri="{BB962C8B-B14F-4D97-AF65-F5344CB8AC3E}">
        <p14:creationId xmlns:p14="http://schemas.microsoft.com/office/powerpoint/2010/main" val="256782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p:txBody>
          <a:bodyPr/>
          <a:lstStyle/>
          <a:p>
            <a:r>
              <a:rPr lang="en-US" dirty="0"/>
              <a:t>The manufacture of integrated circuits is the primary cause of cell phone emissions</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err="1"/>
              <a:t>Semiconductors</a:t>
            </a:r>
            <a:r>
              <a:rPr lang="fr-FR" dirty="0"/>
              <a:t> and GHG </a:t>
            </a:r>
            <a:r>
              <a:rPr lang="fr-FR" dirty="0" err="1"/>
              <a:t>emissions</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18</a:t>
            </a:fld>
            <a:endParaRPr lang="fr-FR"/>
          </a:p>
        </p:txBody>
      </p:sp>
      <p:sp>
        <p:nvSpPr>
          <p:cNvPr id="12" name="ZoneTexte 11">
            <a:extLst>
              <a:ext uri="{FF2B5EF4-FFF2-40B4-BE49-F238E27FC236}">
                <a16:creationId xmlns:a16="http://schemas.microsoft.com/office/drawing/2014/main" id="{651E2E54-6F06-47B9-871F-2611DEE52C46}"/>
              </a:ext>
            </a:extLst>
          </p:cNvPr>
          <p:cNvSpPr txBox="1"/>
          <p:nvPr/>
        </p:nvSpPr>
        <p:spPr>
          <a:xfrm>
            <a:off x="7999557" y="2873384"/>
            <a:ext cx="4192443" cy="1477328"/>
          </a:xfrm>
          <a:prstGeom prst="rect">
            <a:avLst/>
          </a:prstGeom>
          <a:noFill/>
        </p:spPr>
        <p:txBody>
          <a:bodyPr wrap="square" rtlCol="0">
            <a:spAutoFit/>
          </a:bodyPr>
          <a:lstStyle/>
          <a:p>
            <a:r>
              <a:rPr lang="en-US" i="1" dirty="0">
                <a:solidFill>
                  <a:schemeClr val="bg2">
                    <a:lumMod val="50000"/>
                  </a:schemeClr>
                </a:solidFill>
              </a:rPr>
              <a:t>Louis-Philippe, P. V. C., </a:t>
            </a:r>
            <a:r>
              <a:rPr lang="en-US" i="1" dirty="0" err="1">
                <a:solidFill>
                  <a:schemeClr val="bg2">
                    <a:lumMod val="50000"/>
                  </a:schemeClr>
                </a:solidFill>
              </a:rPr>
              <a:t>Jacquemotte</a:t>
            </a:r>
            <a:r>
              <a:rPr lang="en-US" i="1" dirty="0">
                <a:solidFill>
                  <a:schemeClr val="bg2">
                    <a:lumMod val="50000"/>
                  </a:schemeClr>
                </a:solidFill>
              </a:rPr>
              <a:t>, Q. E., &amp; </a:t>
            </a:r>
            <a:r>
              <a:rPr lang="en-US" i="1" dirty="0" err="1">
                <a:solidFill>
                  <a:schemeClr val="bg2">
                    <a:lumMod val="50000"/>
                  </a:schemeClr>
                </a:solidFill>
              </a:rPr>
              <a:t>Hilty</a:t>
            </a:r>
            <a:r>
              <a:rPr lang="en-US" i="1" dirty="0">
                <a:solidFill>
                  <a:schemeClr val="bg2">
                    <a:lumMod val="50000"/>
                  </a:schemeClr>
                </a:solidFill>
              </a:rPr>
              <a:t>, L. M. (2020). Sources of variation in life cycle assessments of smartphones and tablet computers. Environmental Impact Assessment Review, 84</a:t>
            </a:r>
          </a:p>
        </p:txBody>
      </p:sp>
      <p:pic>
        <p:nvPicPr>
          <p:cNvPr id="6" name="Image 5">
            <a:extLst>
              <a:ext uri="{FF2B5EF4-FFF2-40B4-BE49-F238E27FC236}">
                <a16:creationId xmlns:a16="http://schemas.microsoft.com/office/drawing/2014/main" id="{05538ED4-8AA1-4EB6-B3A0-B71484790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9075"/>
            <a:ext cx="8023936" cy="2765592"/>
          </a:xfrm>
          <a:prstGeom prst="rect">
            <a:avLst/>
          </a:prstGeom>
        </p:spPr>
      </p:pic>
    </p:spTree>
    <p:extLst>
      <p:ext uri="{BB962C8B-B14F-4D97-AF65-F5344CB8AC3E}">
        <p14:creationId xmlns:p14="http://schemas.microsoft.com/office/powerpoint/2010/main" val="288104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9756DD4-736F-4E6A-B908-DEF8701380A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2406"/>
          <a:stretch/>
        </p:blipFill>
        <p:spPr>
          <a:xfrm>
            <a:off x="304474" y="1269631"/>
            <a:ext cx="2366807" cy="4787863"/>
          </a:xfrm>
        </p:spPr>
      </p:pic>
      <p:sp>
        <p:nvSpPr>
          <p:cNvPr id="3" name="Titre 2">
            <a:extLst>
              <a:ext uri="{FF2B5EF4-FFF2-40B4-BE49-F238E27FC236}">
                <a16:creationId xmlns:a16="http://schemas.microsoft.com/office/drawing/2014/main" id="{930C96AF-CC4A-4A41-9617-146AB89CCCB1}"/>
              </a:ext>
            </a:extLst>
          </p:cNvPr>
          <p:cNvSpPr>
            <a:spLocks noGrp="1"/>
          </p:cNvSpPr>
          <p:nvPr>
            <p:ph type="title"/>
          </p:nvPr>
        </p:nvSpPr>
        <p:spPr/>
        <p:txBody>
          <a:bodyPr>
            <a:normAutofit fontScale="90000"/>
          </a:bodyPr>
          <a:lstStyle/>
          <a:p>
            <a:r>
              <a:rPr lang="fr-FR" dirty="0" err="1"/>
              <a:t>Semiconductors</a:t>
            </a:r>
            <a:r>
              <a:rPr lang="fr-FR" dirty="0"/>
              <a:t> and GHG </a:t>
            </a:r>
            <a:r>
              <a:rPr lang="fr-FR" dirty="0" err="1"/>
              <a:t>emissions</a:t>
            </a:r>
            <a:endParaRPr lang="en-US" dirty="0"/>
          </a:p>
        </p:txBody>
      </p:sp>
      <p:sp>
        <p:nvSpPr>
          <p:cNvPr id="4" name="Espace réservé du numéro de diapositive 3">
            <a:extLst>
              <a:ext uri="{FF2B5EF4-FFF2-40B4-BE49-F238E27FC236}">
                <a16:creationId xmlns:a16="http://schemas.microsoft.com/office/drawing/2014/main" id="{7DBF4BD0-8D9E-4827-BD7A-FC264003529B}"/>
              </a:ext>
            </a:extLst>
          </p:cNvPr>
          <p:cNvSpPr>
            <a:spLocks noGrp="1"/>
          </p:cNvSpPr>
          <p:nvPr>
            <p:ph type="sldNum" sz="quarter" idx="12"/>
          </p:nvPr>
        </p:nvSpPr>
        <p:spPr/>
        <p:txBody>
          <a:bodyPr/>
          <a:lstStyle/>
          <a:p>
            <a:fld id="{27C6CCC6-2BE5-4E42-96A4-D1E8E81A3D8E}" type="slidenum">
              <a:rPr lang="fr-FR" smtClean="0"/>
              <a:t>19</a:t>
            </a:fld>
            <a:endParaRPr lang="fr-FR"/>
          </a:p>
        </p:txBody>
      </p:sp>
      <p:pic>
        <p:nvPicPr>
          <p:cNvPr id="7" name="Espace réservé du contenu 5">
            <a:extLst>
              <a:ext uri="{FF2B5EF4-FFF2-40B4-BE49-F238E27FC236}">
                <a16:creationId xmlns:a16="http://schemas.microsoft.com/office/drawing/2014/main" id="{51D43843-572C-49EB-801B-378A00BD56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282"/>
          <a:stretch/>
        </p:blipFill>
        <p:spPr>
          <a:xfrm>
            <a:off x="2984317" y="1269630"/>
            <a:ext cx="2136771" cy="4787863"/>
          </a:xfrm>
          <a:prstGeom prst="rect">
            <a:avLst/>
          </a:prstGeom>
        </p:spPr>
      </p:pic>
      <p:sp>
        <p:nvSpPr>
          <p:cNvPr id="8" name="Espace réservé du contenu 1">
            <a:extLst>
              <a:ext uri="{FF2B5EF4-FFF2-40B4-BE49-F238E27FC236}">
                <a16:creationId xmlns:a16="http://schemas.microsoft.com/office/drawing/2014/main" id="{034324FA-8DCE-47E0-B456-09D07F4C1858}"/>
              </a:ext>
            </a:extLst>
          </p:cNvPr>
          <p:cNvSpPr txBox="1">
            <a:spLocks/>
          </p:cNvSpPr>
          <p:nvPr/>
        </p:nvSpPr>
        <p:spPr>
          <a:xfrm>
            <a:off x="5434124" y="1190625"/>
            <a:ext cx="6155344" cy="48668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Scope 1 </a:t>
            </a:r>
            <a:r>
              <a:rPr lang="fr-FR" dirty="0" err="1"/>
              <a:t>emissions</a:t>
            </a:r>
            <a:r>
              <a:rPr lang="fr-FR" dirty="0"/>
              <a:t>: F-</a:t>
            </a:r>
            <a:r>
              <a:rPr lang="fr-FR" dirty="0" err="1"/>
              <a:t>gases</a:t>
            </a:r>
            <a:endParaRPr lang="fr-FR" dirty="0"/>
          </a:p>
          <a:p>
            <a:pPr lvl="1"/>
            <a:r>
              <a:rPr lang="fr-FR" dirty="0"/>
              <a:t>F-</a:t>
            </a:r>
            <a:r>
              <a:rPr lang="fr-FR" dirty="0" err="1"/>
              <a:t>gases</a:t>
            </a:r>
            <a:r>
              <a:rPr lang="fr-FR" dirty="0"/>
              <a:t> are </a:t>
            </a:r>
            <a:r>
              <a:rPr lang="fr-FR" dirty="0" err="1"/>
              <a:t>used</a:t>
            </a:r>
            <a:r>
              <a:rPr lang="fr-FR" dirty="0"/>
              <a:t> for </a:t>
            </a:r>
            <a:r>
              <a:rPr lang="fr-FR" dirty="0" err="1"/>
              <a:t>cleaning</a:t>
            </a:r>
            <a:r>
              <a:rPr lang="fr-FR" dirty="0"/>
              <a:t> and </a:t>
            </a:r>
            <a:r>
              <a:rPr lang="fr-FR" dirty="0" err="1"/>
              <a:t>etching</a:t>
            </a:r>
            <a:r>
              <a:rPr lang="fr-FR" dirty="0"/>
              <a:t>, as </a:t>
            </a:r>
            <a:r>
              <a:rPr lang="fr-FR" dirty="0" err="1"/>
              <a:t>well</a:t>
            </a:r>
            <a:r>
              <a:rPr lang="fr-FR" dirty="0"/>
              <a:t> as for </a:t>
            </a:r>
            <a:r>
              <a:rPr lang="fr-FR" dirty="0" err="1"/>
              <a:t>heat</a:t>
            </a:r>
            <a:r>
              <a:rPr lang="fr-FR" dirty="0"/>
              <a:t> </a:t>
            </a:r>
            <a:r>
              <a:rPr lang="fr-FR" dirty="0" err="1"/>
              <a:t>pumps</a:t>
            </a:r>
            <a:r>
              <a:rPr lang="fr-FR" dirty="0"/>
              <a:t> and </a:t>
            </a:r>
            <a:r>
              <a:rPr lang="fr-FR" dirty="0" err="1"/>
              <a:t>refrigerants</a:t>
            </a:r>
            <a:endParaRPr lang="fr-FR" dirty="0"/>
          </a:p>
          <a:p>
            <a:pPr lvl="1"/>
            <a:r>
              <a:rPr lang="fr-FR" dirty="0"/>
              <a:t>1kg of SF</a:t>
            </a:r>
            <a:r>
              <a:rPr lang="fr-FR" baseline="-25000" dirty="0"/>
              <a:t>6</a:t>
            </a:r>
            <a:r>
              <a:rPr lang="fr-FR" dirty="0"/>
              <a:t> </a:t>
            </a:r>
            <a:r>
              <a:rPr lang="fr-FR" dirty="0">
                <a:sym typeface="Wingdings" panose="05000000000000000000" pitchFamily="2" charset="2"/>
              </a:rPr>
              <a:t> 23 tons of CO</a:t>
            </a:r>
            <a:r>
              <a:rPr lang="fr-FR" baseline="-25000" dirty="0">
                <a:sym typeface="Wingdings" panose="05000000000000000000" pitchFamily="2" charset="2"/>
              </a:rPr>
              <a:t>2</a:t>
            </a:r>
            <a:r>
              <a:rPr lang="fr-FR" dirty="0">
                <a:sym typeface="Wingdings" panose="05000000000000000000" pitchFamily="2" charset="2"/>
              </a:rPr>
              <a:t>, and </a:t>
            </a:r>
            <a:r>
              <a:rPr lang="fr-FR" dirty="0" err="1">
                <a:sym typeface="Wingdings" panose="05000000000000000000" pitchFamily="2" charset="2"/>
              </a:rPr>
              <a:t>lasts</a:t>
            </a:r>
            <a:r>
              <a:rPr lang="fr-FR" dirty="0">
                <a:sym typeface="Wingdings" panose="05000000000000000000" pitchFamily="2" charset="2"/>
              </a:rPr>
              <a:t> 3200 </a:t>
            </a:r>
            <a:r>
              <a:rPr lang="fr-FR" dirty="0" err="1">
                <a:sym typeface="Wingdings" panose="05000000000000000000" pitchFamily="2" charset="2"/>
              </a:rPr>
              <a:t>years</a:t>
            </a:r>
            <a:r>
              <a:rPr lang="fr-FR" dirty="0">
                <a:sym typeface="Wingdings" panose="05000000000000000000" pitchFamily="2" charset="2"/>
              </a:rPr>
              <a:t> in the </a:t>
            </a:r>
            <a:r>
              <a:rPr lang="fr-FR" dirty="0" err="1">
                <a:sym typeface="Wingdings" panose="05000000000000000000" pitchFamily="2" charset="2"/>
              </a:rPr>
              <a:t>atmosphere</a:t>
            </a:r>
            <a:endParaRPr lang="fr-FR" baseline="-25000" dirty="0"/>
          </a:p>
          <a:p>
            <a:endParaRPr lang="fr-FR" dirty="0"/>
          </a:p>
          <a:p>
            <a:endParaRPr lang="fr-FR" dirty="0"/>
          </a:p>
          <a:p>
            <a:pPr marL="0" indent="0">
              <a:buNone/>
            </a:pPr>
            <a:endParaRPr lang="fr-FR" dirty="0"/>
          </a:p>
          <a:p>
            <a:pPr marL="0" indent="0">
              <a:buNone/>
            </a:pPr>
            <a:endParaRPr lang="fr-FR" dirty="0"/>
          </a:p>
          <a:p>
            <a:r>
              <a:rPr lang="fr-FR" b="1" dirty="0"/>
              <a:t>Scope 2 </a:t>
            </a:r>
            <a:r>
              <a:rPr lang="fr-FR" dirty="0" err="1"/>
              <a:t>emissions</a:t>
            </a:r>
            <a:r>
              <a:rPr lang="fr-FR" dirty="0"/>
              <a:t>: </a:t>
            </a:r>
            <a:r>
              <a:rPr lang="fr-FR" dirty="0" err="1"/>
              <a:t>electricity</a:t>
            </a:r>
            <a:endParaRPr lang="fr-FR" dirty="0"/>
          </a:p>
          <a:p>
            <a:pPr lvl="1"/>
            <a:r>
              <a:rPr lang="fr-FR" dirty="0" err="1"/>
              <a:t>From</a:t>
            </a:r>
            <a:r>
              <a:rPr lang="fr-FR" dirty="0"/>
              <a:t> 60g CO</a:t>
            </a:r>
            <a:r>
              <a:rPr lang="fr-FR" baseline="-25000" dirty="0"/>
              <a:t>2</a:t>
            </a:r>
            <a:r>
              <a:rPr lang="fr-FR" dirty="0"/>
              <a:t>e/kWh to 1kg CO</a:t>
            </a:r>
            <a:r>
              <a:rPr lang="fr-FR" baseline="-25000" dirty="0"/>
              <a:t>2</a:t>
            </a:r>
            <a:r>
              <a:rPr lang="fr-FR" dirty="0"/>
              <a:t>e/kWh</a:t>
            </a:r>
          </a:p>
        </p:txBody>
      </p:sp>
      <p:sp>
        <p:nvSpPr>
          <p:cNvPr id="9" name="ZoneTexte 8">
            <a:extLst>
              <a:ext uri="{FF2B5EF4-FFF2-40B4-BE49-F238E27FC236}">
                <a16:creationId xmlns:a16="http://schemas.microsoft.com/office/drawing/2014/main" id="{6BBB502D-34BA-4AAA-92D0-55D0C7E90421}"/>
              </a:ext>
            </a:extLst>
          </p:cNvPr>
          <p:cNvSpPr txBox="1"/>
          <p:nvPr/>
        </p:nvSpPr>
        <p:spPr>
          <a:xfrm>
            <a:off x="6290063" y="2852978"/>
            <a:ext cx="4443466" cy="1477328"/>
          </a:xfrm>
          <a:prstGeom prst="rect">
            <a:avLst/>
          </a:prstGeom>
          <a:noFill/>
        </p:spPr>
        <p:txBody>
          <a:bodyPr wrap="square" rtlCol="0">
            <a:spAutoFit/>
          </a:bodyPr>
          <a:lstStyle/>
          <a:p>
            <a:r>
              <a:rPr lang="en-US" i="1" dirty="0" err="1">
                <a:solidFill>
                  <a:schemeClr val="bg2">
                    <a:lumMod val="50000"/>
                  </a:schemeClr>
                </a:solidFill>
              </a:rPr>
              <a:t>Bartos</a:t>
            </a:r>
            <a:r>
              <a:rPr lang="en-US" i="1" dirty="0">
                <a:solidFill>
                  <a:schemeClr val="bg2">
                    <a:lumMod val="50000"/>
                  </a:schemeClr>
                </a:solidFill>
              </a:rPr>
              <a:t>, S. C., &amp; Burton, C. S. (2002). PFC, HFC, NF3, and SF6 emissions from semiconductor manufacturing. Good Practice Guidance and Uncertainty Management in National Greenhouse Gas Inventories, 1-13.</a:t>
            </a:r>
          </a:p>
        </p:txBody>
      </p:sp>
    </p:spTree>
    <p:extLst>
      <p:ext uri="{BB962C8B-B14F-4D97-AF65-F5344CB8AC3E}">
        <p14:creationId xmlns:p14="http://schemas.microsoft.com/office/powerpoint/2010/main" val="236652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4ED40CC-4390-4813-8B93-9282A772D7BA}"/>
              </a:ext>
            </a:extLst>
          </p:cNvPr>
          <p:cNvSpPr>
            <a:spLocks noGrp="1"/>
          </p:cNvSpPr>
          <p:nvPr>
            <p:ph idx="1"/>
          </p:nvPr>
        </p:nvSpPr>
        <p:spPr/>
        <p:txBody>
          <a:bodyPr/>
          <a:lstStyle/>
          <a:p>
            <a:r>
              <a:rPr lang="fr-FR" dirty="0" err="1"/>
              <a:t>What</a:t>
            </a:r>
            <a:r>
              <a:rPr lang="fr-FR" dirty="0"/>
              <a:t> </a:t>
            </a:r>
            <a:r>
              <a:rPr lang="fr-FR" dirty="0" err="1"/>
              <a:t>is</a:t>
            </a:r>
            <a:r>
              <a:rPr lang="fr-FR" dirty="0"/>
              <a:t> the </a:t>
            </a:r>
            <a:r>
              <a:rPr lang="fr-FR" dirty="0" err="1"/>
              <a:t>electronics</a:t>
            </a:r>
            <a:r>
              <a:rPr lang="fr-FR" dirty="0"/>
              <a:t> </a:t>
            </a:r>
            <a:r>
              <a:rPr lang="fr-FR" dirty="0" err="1"/>
              <a:t>market</a:t>
            </a:r>
            <a:r>
              <a:rPr lang="fr-FR" dirty="0"/>
              <a:t>?</a:t>
            </a:r>
          </a:p>
          <a:p>
            <a:r>
              <a:rPr lang="fr-FR" dirty="0" err="1"/>
              <a:t>What</a:t>
            </a:r>
            <a:r>
              <a:rPr lang="fr-FR" dirty="0"/>
              <a:t> are the </a:t>
            </a:r>
            <a:r>
              <a:rPr lang="fr-FR" dirty="0" err="1"/>
              <a:t>sustainability</a:t>
            </a:r>
            <a:r>
              <a:rPr lang="fr-FR" dirty="0"/>
              <a:t> challenges? (focus on </a:t>
            </a:r>
            <a:r>
              <a:rPr lang="fr-FR" dirty="0" err="1"/>
              <a:t>environment</a:t>
            </a:r>
            <a:r>
              <a:rPr lang="fr-FR" dirty="0"/>
              <a:t>)</a:t>
            </a:r>
          </a:p>
          <a:p>
            <a:r>
              <a:rPr lang="fr-FR" dirty="0"/>
              <a:t>How </a:t>
            </a:r>
            <a:r>
              <a:rPr lang="fr-FR" dirty="0" err="1"/>
              <a:t>does</a:t>
            </a:r>
            <a:r>
              <a:rPr lang="fr-FR" dirty="0"/>
              <a:t> </a:t>
            </a:r>
            <a:r>
              <a:rPr lang="fr-FR" dirty="0" err="1"/>
              <a:t>electronics</a:t>
            </a:r>
            <a:r>
              <a:rPr lang="fr-FR" dirty="0"/>
              <a:t> affect </a:t>
            </a:r>
            <a:r>
              <a:rPr lang="fr-FR" dirty="0" err="1"/>
              <a:t>environment</a:t>
            </a:r>
            <a:r>
              <a:rPr lang="fr-FR" dirty="0"/>
              <a:t>? (focus on </a:t>
            </a:r>
            <a:r>
              <a:rPr lang="fr-FR" dirty="0" err="1"/>
              <a:t>climate</a:t>
            </a:r>
            <a:r>
              <a:rPr lang="fr-FR" dirty="0"/>
              <a:t>)</a:t>
            </a:r>
          </a:p>
          <a:p>
            <a:r>
              <a:rPr lang="fr-FR" dirty="0"/>
              <a:t>How can </a:t>
            </a:r>
            <a:r>
              <a:rPr lang="fr-FR" dirty="0" err="1"/>
              <a:t>we</a:t>
            </a:r>
            <a:r>
              <a:rPr lang="fr-FR" dirty="0"/>
              <a:t> </a:t>
            </a:r>
            <a:r>
              <a:rPr lang="fr-FR" dirty="0" err="1"/>
              <a:t>act</a:t>
            </a:r>
            <a:r>
              <a:rPr lang="fr-FR" dirty="0"/>
              <a:t> </a:t>
            </a:r>
            <a:r>
              <a:rPr lang="fr-FR" dirty="0" err="1"/>
              <a:t>towards</a:t>
            </a:r>
            <a:r>
              <a:rPr lang="fr-FR" dirty="0"/>
              <a:t> </a:t>
            </a:r>
            <a:r>
              <a:rPr lang="fr-FR" dirty="0" err="1"/>
              <a:t>sustainable</a:t>
            </a:r>
            <a:r>
              <a:rPr lang="fr-FR" dirty="0"/>
              <a:t> </a:t>
            </a:r>
            <a:r>
              <a:rPr lang="fr-FR" dirty="0" err="1"/>
              <a:t>electronics</a:t>
            </a:r>
            <a:r>
              <a:rPr lang="fr-FR" dirty="0"/>
              <a:t>?</a:t>
            </a:r>
          </a:p>
        </p:txBody>
      </p:sp>
      <p:sp>
        <p:nvSpPr>
          <p:cNvPr id="3" name="Titre 2">
            <a:extLst>
              <a:ext uri="{FF2B5EF4-FFF2-40B4-BE49-F238E27FC236}">
                <a16:creationId xmlns:a16="http://schemas.microsoft.com/office/drawing/2014/main" id="{FFA9B1D1-86B2-4A58-BC41-62D50CE76F9C}"/>
              </a:ext>
            </a:extLst>
          </p:cNvPr>
          <p:cNvSpPr>
            <a:spLocks noGrp="1"/>
          </p:cNvSpPr>
          <p:nvPr>
            <p:ph type="title"/>
          </p:nvPr>
        </p:nvSpPr>
        <p:spPr/>
        <p:txBody>
          <a:bodyPr>
            <a:normAutofit fontScale="90000"/>
          </a:bodyPr>
          <a:lstStyle/>
          <a:p>
            <a:r>
              <a:rPr lang="fr-FR" dirty="0"/>
              <a:t>Scope</a:t>
            </a:r>
            <a:endParaRPr lang="en-US" dirty="0"/>
          </a:p>
        </p:txBody>
      </p:sp>
      <p:sp>
        <p:nvSpPr>
          <p:cNvPr id="4" name="Espace réservé du numéro de diapositive 3">
            <a:extLst>
              <a:ext uri="{FF2B5EF4-FFF2-40B4-BE49-F238E27FC236}">
                <a16:creationId xmlns:a16="http://schemas.microsoft.com/office/drawing/2014/main" id="{D6C91991-D215-4F0E-9ECD-3B8001FD2324}"/>
              </a:ext>
            </a:extLst>
          </p:cNvPr>
          <p:cNvSpPr>
            <a:spLocks noGrp="1"/>
          </p:cNvSpPr>
          <p:nvPr>
            <p:ph type="sldNum" sz="quarter" idx="12"/>
          </p:nvPr>
        </p:nvSpPr>
        <p:spPr/>
        <p:txBody>
          <a:bodyPr/>
          <a:lstStyle/>
          <a:p>
            <a:fld id="{27C6CCC6-2BE5-4E42-96A4-D1E8E81A3D8E}" type="slidenum">
              <a:rPr lang="fr-FR" smtClean="0"/>
              <a:t>2</a:t>
            </a:fld>
            <a:endParaRPr lang="fr-FR"/>
          </a:p>
        </p:txBody>
      </p:sp>
    </p:spTree>
    <p:extLst>
      <p:ext uri="{BB962C8B-B14F-4D97-AF65-F5344CB8AC3E}">
        <p14:creationId xmlns:p14="http://schemas.microsoft.com/office/powerpoint/2010/main" val="117593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DA77DACE-A592-4FA0-B133-5EB17FBFEA68}"/>
              </a:ext>
            </a:extLst>
          </p:cNvPr>
          <p:cNvSpPr>
            <a:spLocks noGrp="1"/>
          </p:cNvSpPr>
          <p:nvPr>
            <p:ph idx="1"/>
          </p:nvPr>
        </p:nvSpPr>
        <p:spPr>
          <a:xfrm>
            <a:off x="838200" y="1190625"/>
            <a:ext cx="6418066" cy="5302250"/>
          </a:xfrm>
        </p:spPr>
        <p:txBody>
          <a:bodyPr>
            <a:normAutofit fontScale="92500" lnSpcReduction="10000"/>
          </a:bodyPr>
          <a:lstStyle/>
          <a:p>
            <a:r>
              <a:rPr lang="fr-FR" dirty="0"/>
              <a:t>Scope 3 </a:t>
            </a:r>
            <a:r>
              <a:rPr lang="fr-FR" b="1" dirty="0" err="1"/>
              <a:t>upstream</a:t>
            </a:r>
            <a:r>
              <a:rPr lang="fr-FR" dirty="0"/>
              <a:t> </a:t>
            </a:r>
            <a:r>
              <a:rPr lang="fr-FR" dirty="0" err="1"/>
              <a:t>emissions</a:t>
            </a:r>
            <a:endParaRPr lang="fr-FR" dirty="0"/>
          </a:p>
          <a:p>
            <a:pPr lvl="1"/>
            <a:r>
              <a:rPr lang="fr-FR" dirty="0"/>
              <a:t>Mining </a:t>
            </a:r>
            <a:r>
              <a:rPr lang="fr-FR" dirty="0" err="1"/>
              <a:t>materials</a:t>
            </a:r>
            <a:endParaRPr lang="fr-FR" dirty="0"/>
          </a:p>
          <a:p>
            <a:pPr lvl="1"/>
            <a:r>
              <a:rPr lang="fr-FR" dirty="0" err="1"/>
              <a:t>Smelting</a:t>
            </a:r>
            <a:endParaRPr lang="fr-FR" dirty="0"/>
          </a:p>
          <a:p>
            <a:pPr lvl="1"/>
            <a:r>
              <a:rPr lang="fr-FR" dirty="0" err="1"/>
              <a:t>Refining</a:t>
            </a:r>
            <a:endParaRPr lang="fr-FR" dirty="0"/>
          </a:p>
          <a:p>
            <a:pPr lvl="2"/>
            <a:r>
              <a:rPr lang="fr-FR" dirty="0"/>
              <a:t>High </a:t>
            </a:r>
            <a:r>
              <a:rPr lang="fr-FR" dirty="0" err="1"/>
              <a:t>temperature</a:t>
            </a:r>
            <a:r>
              <a:rPr lang="fr-FR" dirty="0"/>
              <a:t> </a:t>
            </a:r>
            <a:r>
              <a:rPr lang="fr-FR" dirty="0" err="1"/>
              <a:t>processes</a:t>
            </a:r>
            <a:r>
              <a:rPr lang="fr-FR" dirty="0"/>
              <a:t> for wafer production: </a:t>
            </a:r>
            <a:r>
              <a:rPr lang="fr-FR" dirty="0" err="1"/>
              <a:t>reducing</a:t>
            </a:r>
            <a:r>
              <a:rPr lang="fr-FR" dirty="0"/>
              <a:t> </a:t>
            </a:r>
            <a:r>
              <a:rPr lang="fr-FR" dirty="0" err="1"/>
              <a:t>silicon</a:t>
            </a:r>
            <a:r>
              <a:rPr lang="fr-FR" dirty="0"/>
              <a:t> </a:t>
            </a:r>
            <a:r>
              <a:rPr lang="fr-FR" dirty="0" err="1"/>
              <a:t>from</a:t>
            </a:r>
            <a:r>
              <a:rPr lang="fr-FR" dirty="0"/>
              <a:t> SiO2, </a:t>
            </a:r>
            <a:r>
              <a:rPr lang="fr-FR" dirty="0" err="1"/>
              <a:t>purifying</a:t>
            </a:r>
            <a:r>
              <a:rPr lang="fr-FR" dirty="0"/>
              <a:t> </a:t>
            </a:r>
            <a:r>
              <a:rPr lang="fr-FR" dirty="0" err="1"/>
              <a:t>silicon</a:t>
            </a:r>
            <a:r>
              <a:rPr lang="fr-FR" dirty="0"/>
              <a:t>, building single </a:t>
            </a:r>
            <a:r>
              <a:rPr lang="fr-FR" dirty="0" err="1"/>
              <a:t>crystal</a:t>
            </a:r>
            <a:r>
              <a:rPr lang="fr-FR" dirty="0"/>
              <a:t> </a:t>
            </a:r>
            <a:r>
              <a:rPr lang="fr-FR" dirty="0" err="1"/>
              <a:t>silicon</a:t>
            </a:r>
            <a:r>
              <a:rPr lang="fr-FR" dirty="0"/>
              <a:t> </a:t>
            </a:r>
            <a:r>
              <a:rPr lang="fr-FR" dirty="0" err="1"/>
              <a:t>ingots</a:t>
            </a:r>
            <a:endParaRPr lang="fr-FR" dirty="0"/>
          </a:p>
          <a:p>
            <a:pPr lvl="2"/>
            <a:endParaRPr lang="fr-FR" dirty="0"/>
          </a:p>
          <a:p>
            <a:r>
              <a:rPr lang="fr-FR" dirty="0"/>
              <a:t>Scope 3 </a:t>
            </a:r>
            <a:r>
              <a:rPr lang="fr-FR" b="1" dirty="0" err="1"/>
              <a:t>downstream</a:t>
            </a:r>
            <a:r>
              <a:rPr lang="fr-FR" dirty="0"/>
              <a:t> </a:t>
            </a:r>
            <a:r>
              <a:rPr lang="fr-FR" dirty="0" err="1"/>
              <a:t>emissions</a:t>
            </a:r>
            <a:endParaRPr lang="fr-FR" dirty="0"/>
          </a:p>
          <a:p>
            <a:pPr lvl="1"/>
            <a:r>
              <a:rPr lang="fr-FR" dirty="0" err="1"/>
              <a:t>Transporting</a:t>
            </a:r>
            <a:r>
              <a:rPr lang="fr-FR" dirty="0"/>
              <a:t> </a:t>
            </a:r>
            <a:r>
              <a:rPr lang="fr-FR" dirty="0" err="1"/>
              <a:t>products</a:t>
            </a:r>
            <a:endParaRPr lang="fr-FR" dirty="0"/>
          </a:p>
          <a:p>
            <a:pPr lvl="1"/>
            <a:r>
              <a:rPr lang="fr-FR" dirty="0" err="1"/>
              <a:t>Using</a:t>
            </a:r>
            <a:r>
              <a:rPr lang="fr-FR" dirty="0"/>
              <a:t> </a:t>
            </a:r>
            <a:r>
              <a:rPr lang="fr-FR" dirty="0" err="1"/>
              <a:t>products</a:t>
            </a:r>
            <a:endParaRPr lang="fr-FR" dirty="0"/>
          </a:p>
          <a:p>
            <a:pPr lvl="1"/>
            <a:r>
              <a:rPr lang="fr-FR" dirty="0"/>
              <a:t>End-of-life</a:t>
            </a:r>
          </a:p>
          <a:p>
            <a:pPr lvl="1"/>
            <a:endParaRPr lang="fr-FR" dirty="0"/>
          </a:p>
          <a:p>
            <a:r>
              <a:rPr lang="fr-FR" dirty="0"/>
              <a:t>Impacts of </a:t>
            </a:r>
            <a:r>
              <a:rPr lang="fr-FR" dirty="0" err="1"/>
              <a:t>electronics</a:t>
            </a:r>
            <a:r>
              <a:rPr lang="fr-FR" dirty="0"/>
              <a:t> are </a:t>
            </a:r>
            <a:r>
              <a:rPr lang="fr-FR" dirty="0" err="1"/>
              <a:t>increasingly</a:t>
            </a:r>
            <a:r>
              <a:rPr lang="fr-FR" dirty="0"/>
              <a:t> </a:t>
            </a:r>
            <a:r>
              <a:rPr lang="fr-FR" dirty="0" err="1"/>
              <a:t>well</a:t>
            </a:r>
            <a:r>
              <a:rPr lang="fr-FR" dirty="0"/>
              <a:t> </a:t>
            </a:r>
            <a:r>
              <a:rPr lang="fr-FR" dirty="0" err="1"/>
              <a:t>understood</a:t>
            </a:r>
            <a:endParaRPr lang="fr-FR" dirty="0"/>
          </a:p>
          <a:p>
            <a:endParaRPr lang="en-US" dirty="0"/>
          </a:p>
        </p:txBody>
      </p:sp>
      <p:sp>
        <p:nvSpPr>
          <p:cNvPr id="3" name="Titre 2">
            <a:extLst>
              <a:ext uri="{FF2B5EF4-FFF2-40B4-BE49-F238E27FC236}">
                <a16:creationId xmlns:a16="http://schemas.microsoft.com/office/drawing/2014/main" id="{930C96AF-CC4A-4A41-9617-146AB89CCCB1}"/>
              </a:ext>
            </a:extLst>
          </p:cNvPr>
          <p:cNvSpPr>
            <a:spLocks noGrp="1"/>
          </p:cNvSpPr>
          <p:nvPr>
            <p:ph type="title"/>
          </p:nvPr>
        </p:nvSpPr>
        <p:spPr/>
        <p:txBody>
          <a:bodyPr>
            <a:normAutofit fontScale="90000"/>
          </a:bodyPr>
          <a:lstStyle/>
          <a:p>
            <a:r>
              <a:rPr lang="fr-FR" dirty="0" err="1"/>
              <a:t>Semiconductors</a:t>
            </a:r>
            <a:r>
              <a:rPr lang="fr-FR" dirty="0"/>
              <a:t> and GHG </a:t>
            </a:r>
            <a:r>
              <a:rPr lang="fr-FR" dirty="0" err="1"/>
              <a:t>emissions</a:t>
            </a:r>
            <a:endParaRPr lang="en-US" dirty="0"/>
          </a:p>
        </p:txBody>
      </p:sp>
      <p:sp>
        <p:nvSpPr>
          <p:cNvPr id="4" name="Espace réservé du numéro de diapositive 3">
            <a:extLst>
              <a:ext uri="{FF2B5EF4-FFF2-40B4-BE49-F238E27FC236}">
                <a16:creationId xmlns:a16="http://schemas.microsoft.com/office/drawing/2014/main" id="{7DBF4BD0-8D9E-4827-BD7A-FC264003529B}"/>
              </a:ext>
            </a:extLst>
          </p:cNvPr>
          <p:cNvSpPr>
            <a:spLocks noGrp="1"/>
          </p:cNvSpPr>
          <p:nvPr>
            <p:ph type="sldNum" sz="quarter" idx="12"/>
          </p:nvPr>
        </p:nvSpPr>
        <p:spPr/>
        <p:txBody>
          <a:bodyPr/>
          <a:lstStyle/>
          <a:p>
            <a:fld id="{27C6CCC6-2BE5-4E42-96A4-D1E8E81A3D8E}" type="slidenum">
              <a:rPr lang="fr-FR" smtClean="0"/>
              <a:t>20</a:t>
            </a:fld>
            <a:endParaRPr lang="fr-FR"/>
          </a:p>
        </p:txBody>
      </p:sp>
      <p:sp>
        <p:nvSpPr>
          <p:cNvPr id="9" name="ZoneTexte 8">
            <a:extLst>
              <a:ext uri="{FF2B5EF4-FFF2-40B4-BE49-F238E27FC236}">
                <a16:creationId xmlns:a16="http://schemas.microsoft.com/office/drawing/2014/main" id="{6BBB502D-34BA-4AAA-92D0-55D0C7E90421}"/>
              </a:ext>
            </a:extLst>
          </p:cNvPr>
          <p:cNvSpPr txBox="1"/>
          <p:nvPr/>
        </p:nvSpPr>
        <p:spPr>
          <a:xfrm>
            <a:off x="7517665" y="5569545"/>
            <a:ext cx="4443466" cy="923330"/>
          </a:xfrm>
          <a:prstGeom prst="rect">
            <a:avLst/>
          </a:prstGeom>
          <a:noFill/>
        </p:spPr>
        <p:txBody>
          <a:bodyPr wrap="square" rtlCol="0">
            <a:spAutoFit/>
          </a:bodyPr>
          <a:lstStyle/>
          <a:p>
            <a:r>
              <a:rPr lang="en-US" i="1" dirty="0">
                <a:solidFill>
                  <a:schemeClr val="bg2">
                    <a:lumMod val="50000"/>
                  </a:schemeClr>
                </a:solidFill>
              </a:rPr>
              <a:t>Greenhouse Gas Protocol, World Resources Institute, Revised edition, 2015</a:t>
            </a:r>
          </a:p>
          <a:p>
            <a:endParaRPr lang="en-US" i="1" dirty="0">
              <a:solidFill>
                <a:schemeClr val="bg2">
                  <a:lumMod val="50000"/>
                </a:schemeClr>
              </a:solidFill>
            </a:endParaRPr>
          </a:p>
        </p:txBody>
      </p:sp>
      <p:pic>
        <p:nvPicPr>
          <p:cNvPr id="10" name="Image 9">
            <a:extLst>
              <a:ext uri="{FF2B5EF4-FFF2-40B4-BE49-F238E27FC236}">
                <a16:creationId xmlns:a16="http://schemas.microsoft.com/office/drawing/2014/main" id="{4978F886-EC47-4236-9EA5-A773BF277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665" y="1964829"/>
            <a:ext cx="507593" cy="507593"/>
          </a:xfrm>
          <a:prstGeom prst="rect">
            <a:avLst/>
          </a:prstGeom>
        </p:spPr>
      </p:pic>
      <p:pic>
        <p:nvPicPr>
          <p:cNvPr id="14" name="Image 13">
            <a:extLst>
              <a:ext uri="{FF2B5EF4-FFF2-40B4-BE49-F238E27FC236}">
                <a16:creationId xmlns:a16="http://schemas.microsoft.com/office/drawing/2014/main" id="{26F14E68-EA32-46D2-9A4A-8CFEA3702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439" y="1190625"/>
            <a:ext cx="656946" cy="656946"/>
          </a:xfrm>
          <a:prstGeom prst="rect">
            <a:avLst/>
          </a:prstGeom>
        </p:spPr>
      </p:pic>
      <p:pic>
        <p:nvPicPr>
          <p:cNvPr id="15" name="Image 14">
            <a:extLst>
              <a:ext uri="{FF2B5EF4-FFF2-40B4-BE49-F238E27FC236}">
                <a16:creationId xmlns:a16="http://schemas.microsoft.com/office/drawing/2014/main" id="{67166695-1575-4204-B381-0D51EC7763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977" y="3461677"/>
            <a:ext cx="656970" cy="656970"/>
          </a:xfrm>
          <a:prstGeom prst="rect">
            <a:avLst/>
          </a:prstGeom>
        </p:spPr>
      </p:pic>
      <p:pic>
        <p:nvPicPr>
          <p:cNvPr id="16" name="Image 15">
            <a:extLst>
              <a:ext uri="{FF2B5EF4-FFF2-40B4-BE49-F238E27FC236}">
                <a16:creationId xmlns:a16="http://schemas.microsoft.com/office/drawing/2014/main" id="{5AF91EA5-A7C2-468F-A3FE-9A9CCE554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2963" y="2583347"/>
            <a:ext cx="743824" cy="743824"/>
          </a:xfrm>
          <a:prstGeom prst="rect">
            <a:avLst/>
          </a:prstGeom>
        </p:spPr>
      </p:pic>
      <p:pic>
        <p:nvPicPr>
          <p:cNvPr id="17" name="Image 16">
            <a:extLst>
              <a:ext uri="{FF2B5EF4-FFF2-40B4-BE49-F238E27FC236}">
                <a16:creationId xmlns:a16="http://schemas.microsoft.com/office/drawing/2014/main" id="{6DE9D99D-7243-4363-A8BA-2C183804E6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2977" y="4194622"/>
            <a:ext cx="661408" cy="661408"/>
          </a:xfrm>
          <a:prstGeom prst="rect">
            <a:avLst/>
          </a:prstGeom>
        </p:spPr>
      </p:pic>
      <p:sp>
        <p:nvSpPr>
          <p:cNvPr id="18" name="ZoneTexte 17">
            <a:extLst>
              <a:ext uri="{FF2B5EF4-FFF2-40B4-BE49-F238E27FC236}">
                <a16:creationId xmlns:a16="http://schemas.microsoft.com/office/drawing/2014/main" id="{AF96E4BC-E0FE-4F48-953E-2CF727725C26}"/>
              </a:ext>
            </a:extLst>
          </p:cNvPr>
          <p:cNvSpPr txBox="1"/>
          <p:nvPr/>
        </p:nvSpPr>
        <p:spPr>
          <a:xfrm>
            <a:off x="8099947" y="4340660"/>
            <a:ext cx="725968" cy="369332"/>
          </a:xfrm>
          <a:prstGeom prst="rect">
            <a:avLst/>
          </a:prstGeom>
          <a:noFill/>
        </p:spPr>
        <p:txBody>
          <a:bodyPr wrap="none" rtlCol="0">
            <a:spAutoFit/>
          </a:bodyPr>
          <a:lstStyle/>
          <a:p>
            <a:r>
              <a:rPr lang="fr-FR" dirty="0">
                <a:solidFill>
                  <a:srgbClr val="000000"/>
                </a:solidFill>
              </a:rPr>
              <a:t>Client</a:t>
            </a:r>
            <a:endParaRPr lang="en-US" dirty="0">
              <a:solidFill>
                <a:srgbClr val="000000"/>
              </a:solidFill>
            </a:endParaRPr>
          </a:p>
        </p:txBody>
      </p:sp>
      <p:grpSp>
        <p:nvGrpSpPr>
          <p:cNvPr id="5" name="Groupe 4">
            <a:extLst>
              <a:ext uri="{FF2B5EF4-FFF2-40B4-BE49-F238E27FC236}">
                <a16:creationId xmlns:a16="http://schemas.microsoft.com/office/drawing/2014/main" id="{5AB6D55D-A5E0-4E31-B1C3-956AC2E6592C}"/>
              </a:ext>
            </a:extLst>
          </p:cNvPr>
          <p:cNvGrpSpPr/>
          <p:nvPr/>
        </p:nvGrpSpPr>
        <p:grpSpPr>
          <a:xfrm>
            <a:off x="8858884" y="2032913"/>
            <a:ext cx="2020019" cy="1100868"/>
            <a:chOff x="8825915" y="2222205"/>
            <a:chExt cx="2020019" cy="1100868"/>
          </a:xfrm>
        </p:grpSpPr>
        <p:pic>
          <p:nvPicPr>
            <p:cNvPr id="8" name="Image 7">
              <a:extLst>
                <a:ext uri="{FF2B5EF4-FFF2-40B4-BE49-F238E27FC236}">
                  <a16:creationId xmlns:a16="http://schemas.microsoft.com/office/drawing/2014/main" id="{0430CAEB-5F82-4DA0-B3E2-35D3050A06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8964" y="2437158"/>
              <a:ext cx="656970" cy="656970"/>
            </a:xfrm>
            <a:prstGeom prst="rect">
              <a:avLst/>
            </a:prstGeom>
          </p:spPr>
        </p:pic>
        <p:pic>
          <p:nvPicPr>
            <p:cNvPr id="11" name="Image 10">
              <a:extLst>
                <a:ext uri="{FF2B5EF4-FFF2-40B4-BE49-F238E27FC236}">
                  <a16:creationId xmlns:a16="http://schemas.microsoft.com/office/drawing/2014/main" id="{6647ECF6-4DFE-481F-8C71-E611AF7922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7420" y="2498299"/>
              <a:ext cx="534691" cy="534691"/>
            </a:xfrm>
            <a:prstGeom prst="rect">
              <a:avLst/>
            </a:prstGeom>
          </p:spPr>
        </p:pic>
        <p:pic>
          <p:nvPicPr>
            <p:cNvPr id="13" name="Image 12">
              <a:extLst>
                <a:ext uri="{FF2B5EF4-FFF2-40B4-BE49-F238E27FC236}">
                  <a16:creationId xmlns:a16="http://schemas.microsoft.com/office/drawing/2014/main" id="{6B95B937-747A-4D52-A81E-61D24B4139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7181" y="2535072"/>
              <a:ext cx="461142" cy="461142"/>
            </a:xfrm>
            <a:prstGeom prst="rect">
              <a:avLst/>
            </a:prstGeom>
          </p:spPr>
        </p:pic>
        <p:sp>
          <p:nvSpPr>
            <p:cNvPr id="2" name="Rectangle 1">
              <a:extLst>
                <a:ext uri="{FF2B5EF4-FFF2-40B4-BE49-F238E27FC236}">
                  <a16:creationId xmlns:a16="http://schemas.microsoft.com/office/drawing/2014/main" id="{DD1FEBA1-7AEE-43A6-A32E-BE26FA7ECC43}"/>
                </a:ext>
              </a:extLst>
            </p:cNvPr>
            <p:cNvSpPr/>
            <p:nvPr/>
          </p:nvSpPr>
          <p:spPr>
            <a:xfrm>
              <a:off x="8825915" y="2222205"/>
              <a:ext cx="2020019" cy="110086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lèche : virage 18">
            <a:extLst>
              <a:ext uri="{FF2B5EF4-FFF2-40B4-BE49-F238E27FC236}">
                <a16:creationId xmlns:a16="http://schemas.microsoft.com/office/drawing/2014/main" id="{43A7B186-3559-4171-941C-5287CC6321A9}"/>
              </a:ext>
            </a:extLst>
          </p:cNvPr>
          <p:cNvSpPr/>
          <p:nvPr/>
        </p:nvSpPr>
        <p:spPr>
          <a:xfrm flipV="1">
            <a:off x="8250917" y="1705180"/>
            <a:ext cx="507593" cy="829892"/>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èche : virage 19">
            <a:extLst>
              <a:ext uri="{FF2B5EF4-FFF2-40B4-BE49-F238E27FC236}">
                <a16:creationId xmlns:a16="http://schemas.microsoft.com/office/drawing/2014/main" id="{7606D36A-9745-4040-8462-AEDE65C4EC3F}"/>
              </a:ext>
            </a:extLst>
          </p:cNvPr>
          <p:cNvSpPr/>
          <p:nvPr/>
        </p:nvSpPr>
        <p:spPr>
          <a:xfrm rot="5400000" flipV="1">
            <a:off x="7653553" y="3219236"/>
            <a:ext cx="1631891" cy="485706"/>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393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a:xfrm>
            <a:off x="838199" y="1190625"/>
            <a:ext cx="10348629" cy="4536954"/>
          </a:xfrm>
        </p:spPr>
        <p:txBody>
          <a:bodyPr/>
          <a:lstStyle/>
          <a:p>
            <a:r>
              <a:rPr lang="en-US" dirty="0"/>
              <a:t>The manufacture of integrated circuits emitted 76Mt CO2eq </a:t>
            </a:r>
            <a:r>
              <a:rPr lang="en-US" b="1" dirty="0"/>
              <a:t>in 2021, an increase of 13% compared to 2020.</a:t>
            </a:r>
          </a:p>
          <a:p>
            <a:r>
              <a:rPr lang="en-US" dirty="0"/>
              <a:t>The current study excludes Scope 3.</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err="1"/>
              <a:t>Semiconductors</a:t>
            </a:r>
            <a:r>
              <a:rPr lang="fr-FR" dirty="0"/>
              <a:t> and GHG </a:t>
            </a:r>
            <a:r>
              <a:rPr lang="fr-FR" dirty="0" err="1"/>
              <a:t>emissions</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21</a:t>
            </a:fld>
            <a:endParaRPr lang="fr-FR"/>
          </a:p>
        </p:txBody>
      </p:sp>
      <p:sp>
        <p:nvSpPr>
          <p:cNvPr id="12" name="ZoneTexte 11">
            <a:extLst>
              <a:ext uri="{FF2B5EF4-FFF2-40B4-BE49-F238E27FC236}">
                <a16:creationId xmlns:a16="http://schemas.microsoft.com/office/drawing/2014/main" id="{651E2E54-6F06-47B9-871F-2611DEE52C46}"/>
              </a:ext>
            </a:extLst>
          </p:cNvPr>
          <p:cNvSpPr txBox="1"/>
          <p:nvPr/>
        </p:nvSpPr>
        <p:spPr>
          <a:xfrm>
            <a:off x="7727810" y="3164199"/>
            <a:ext cx="4192443" cy="923330"/>
          </a:xfrm>
          <a:prstGeom prst="rect">
            <a:avLst/>
          </a:prstGeom>
          <a:noFill/>
        </p:spPr>
        <p:txBody>
          <a:bodyPr wrap="square" rtlCol="0">
            <a:spAutoFit/>
          </a:bodyPr>
          <a:lstStyle/>
          <a:p>
            <a:r>
              <a:rPr lang="en-US" i="1" dirty="0">
                <a:solidFill>
                  <a:schemeClr val="bg2">
                    <a:lumMod val="50000"/>
                  </a:schemeClr>
                </a:solidFill>
              </a:rPr>
              <a:t>Maxime </a:t>
            </a:r>
            <a:r>
              <a:rPr lang="en-US" i="1" dirty="0" err="1">
                <a:solidFill>
                  <a:schemeClr val="bg2">
                    <a:lumMod val="50000"/>
                  </a:schemeClr>
                </a:solidFill>
              </a:rPr>
              <a:t>Pelcat</a:t>
            </a:r>
            <a:r>
              <a:rPr lang="en-US" i="1" dirty="0">
                <a:solidFill>
                  <a:schemeClr val="bg2">
                    <a:lumMod val="50000"/>
                  </a:schemeClr>
                </a:solidFill>
              </a:rPr>
              <a:t>. GHG emissions of semiconductor manufacturing in 2021. Research Report. 2023. ⟨hal-04112708⟩</a:t>
            </a:r>
          </a:p>
        </p:txBody>
      </p:sp>
      <p:pic>
        <p:nvPicPr>
          <p:cNvPr id="7" name="Image 6">
            <a:extLst>
              <a:ext uri="{FF2B5EF4-FFF2-40B4-BE49-F238E27FC236}">
                <a16:creationId xmlns:a16="http://schemas.microsoft.com/office/drawing/2014/main" id="{34C1B119-E22D-472E-8CBC-981E73435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896161"/>
            <a:ext cx="6513095" cy="1459407"/>
          </a:xfrm>
          <a:prstGeom prst="rect">
            <a:avLst/>
          </a:prstGeom>
        </p:spPr>
      </p:pic>
    </p:spTree>
    <p:extLst>
      <p:ext uri="{BB962C8B-B14F-4D97-AF65-F5344CB8AC3E}">
        <p14:creationId xmlns:p14="http://schemas.microsoft.com/office/powerpoint/2010/main" val="370151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E02129B-9E2E-4BA9-86CD-CE0C1DD301A9}"/>
              </a:ext>
            </a:extLst>
          </p:cNvPr>
          <p:cNvSpPr>
            <a:spLocks noGrp="1"/>
          </p:cNvSpPr>
          <p:nvPr>
            <p:ph type="title"/>
          </p:nvPr>
        </p:nvSpPr>
        <p:spPr/>
        <p:txBody>
          <a:bodyPr>
            <a:normAutofit fontScale="90000"/>
          </a:bodyPr>
          <a:lstStyle/>
          <a:p>
            <a:r>
              <a:rPr lang="fr-FR" dirty="0" err="1"/>
              <a:t>Semiconductor</a:t>
            </a:r>
            <a:r>
              <a:rPr lang="fr-FR" dirty="0"/>
              <a:t> </a:t>
            </a:r>
            <a:r>
              <a:rPr lang="fr-FR" dirty="0" err="1"/>
              <a:t>industry</a:t>
            </a:r>
            <a:r>
              <a:rPr lang="fr-FR" dirty="0"/>
              <a:t> revenue </a:t>
            </a:r>
            <a:endParaRPr lang="en-US" dirty="0"/>
          </a:p>
        </p:txBody>
      </p:sp>
      <p:sp>
        <p:nvSpPr>
          <p:cNvPr id="4" name="Espace réservé du numéro de diapositive 3">
            <a:extLst>
              <a:ext uri="{FF2B5EF4-FFF2-40B4-BE49-F238E27FC236}">
                <a16:creationId xmlns:a16="http://schemas.microsoft.com/office/drawing/2014/main" id="{37B609FE-5DCD-421E-BFF2-A26748C31E30}"/>
              </a:ext>
            </a:extLst>
          </p:cNvPr>
          <p:cNvSpPr>
            <a:spLocks noGrp="1"/>
          </p:cNvSpPr>
          <p:nvPr>
            <p:ph type="sldNum" sz="quarter" idx="12"/>
          </p:nvPr>
        </p:nvSpPr>
        <p:spPr/>
        <p:txBody>
          <a:bodyPr/>
          <a:lstStyle/>
          <a:p>
            <a:fld id="{27C6CCC6-2BE5-4E42-96A4-D1E8E81A3D8E}" type="slidenum">
              <a:rPr lang="fr-FR" smtClean="0"/>
              <a:t>22</a:t>
            </a:fld>
            <a:endParaRPr lang="fr-FR"/>
          </a:p>
        </p:txBody>
      </p:sp>
      <p:graphicFrame>
        <p:nvGraphicFramePr>
          <p:cNvPr id="5" name="Graphique 4">
            <a:extLst>
              <a:ext uri="{FF2B5EF4-FFF2-40B4-BE49-F238E27FC236}">
                <a16:creationId xmlns:a16="http://schemas.microsoft.com/office/drawing/2014/main" id="{0157A5C1-544D-42BC-85BC-33A346CB388C}"/>
              </a:ext>
            </a:extLst>
          </p:cNvPr>
          <p:cNvGraphicFramePr>
            <a:graphicFrameLocks/>
          </p:cNvGraphicFramePr>
          <p:nvPr>
            <p:extLst>
              <p:ext uri="{D42A27DB-BD31-4B8C-83A1-F6EECF244321}">
                <p14:modId xmlns:p14="http://schemas.microsoft.com/office/powerpoint/2010/main" val="713873113"/>
              </p:ext>
            </p:extLst>
          </p:nvPr>
        </p:nvGraphicFramePr>
        <p:xfrm>
          <a:off x="339047" y="2260315"/>
          <a:ext cx="7935931" cy="36576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a:extLst>
              <a:ext uri="{FF2B5EF4-FFF2-40B4-BE49-F238E27FC236}">
                <a16:creationId xmlns:a16="http://schemas.microsoft.com/office/drawing/2014/main" id="{0C783D2D-29CA-4BA9-8164-7C78F8B257A3}"/>
              </a:ext>
            </a:extLst>
          </p:cNvPr>
          <p:cNvCxnSpPr>
            <a:cxnSpLocks/>
          </p:cNvCxnSpPr>
          <p:nvPr/>
        </p:nvCxnSpPr>
        <p:spPr>
          <a:xfrm flipV="1">
            <a:off x="8003569" y="1654139"/>
            <a:ext cx="3102795" cy="1227764"/>
          </a:xfrm>
          <a:prstGeom prst="line">
            <a:avLst/>
          </a:prstGeom>
          <a:ln w="101600" cap="rnd">
            <a:prstDash val="sysDot"/>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689D24B-8511-4221-828C-5EE2C5796271}"/>
              </a:ext>
            </a:extLst>
          </p:cNvPr>
          <p:cNvSpPr txBox="1"/>
          <p:nvPr/>
        </p:nvSpPr>
        <p:spPr>
          <a:xfrm>
            <a:off x="10703048" y="5453734"/>
            <a:ext cx="806631" cy="461665"/>
          </a:xfrm>
          <a:prstGeom prst="rect">
            <a:avLst/>
          </a:prstGeom>
          <a:noFill/>
        </p:spPr>
        <p:txBody>
          <a:bodyPr wrap="none" rtlCol="0">
            <a:spAutoFit/>
          </a:bodyPr>
          <a:lstStyle/>
          <a:p>
            <a:r>
              <a:rPr lang="fr-FR" sz="2400" b="1" dirty="0">
                <a:solidFill>
                  <a:srgbClr val="C00000"/>
                </a:solidFill>
              </a:rPr>
              <a:t>2030</a:t>
            </a:r>
            <a:endParaRPr lang="en-US" sz="2400" b="1" dirty="0">
              <a:solidFill>
                <a:srgbClr val="C00000"/>
              </a:solidFill>
            </a:endParaRPr>
          </a:p>
        </p:txBody>
      </p:sp>
      <p:sp>
        <p:nvSpPr>
          <p:cNvPr id="13" name="ZoneTexte 12">
            <a:extLst>
              <a:ext uri="{FF2B5EF4-FFF2-40B4-BE49-F238E27FC236}">
                <a16:creationId xmlns:a16="http://schemas.microsoft.com/office/drawing/2014/main" id="{CF80854A-6E51-4237-B504-71B5DDE58F6D}"/>
              </a:ext>
            </a:extLst>
          </p:cNvPr>
          <p:cNvSpPr txBox="1"/>
          <p:nvPr/>
        </p:nvSpPr>
        <p:spPr>
          <a:xfrm>
            <a:off x="97452" y="1411493"/>
            <a:ext cx="1481496" cy="461665"/>
          </a:xfrm>
          <a:prstGeom prst="rect">
            <a:avLst/>
          </a:prstGeom>
          <a:noFill/>
        </p:spPr>
        <p:txBody>
          <a:bodyPr wrap="none" rtlCol="0">
            <a:spAutoFit/>
          </a:bodyPr>
          <a:lstStyle/>
          <a:p>
            <a:r>
              <a:rPr lang="fr-FR" sz="2400" b="1" dirty="0">
                <a:solidFill>
                  <a:srgbClr val="C00000"/>
                </a:solidFill>
              </a:rPr>
              <a:t>1 trillion $</a:t>
            </a:r>
            <a:endParaRPr lang="en-US" sz="2400" b="1" dirty="0">
              <a:solidFill>
                <a:srgbClr val="C00000"/>
              </a:solidFill>
            </a:endParaRPr>
          </a:p>
        </p:txBody>
      </p:sp>
      <p:sp>
        <p:nvSpPr>
          <p:cNvPr id="15" name="ZoneTexte 14">
            <a:extLst>
              <a:ext uri="{FF2B5EF4-FFF2-40B4-BE49-F238E27FC236}">
                <a16:creationId xmlns:a16="http://schemas.microsoft.com/office/drawing/2014/main" id="{E3E12A3E-AA4F-4D59-BD33-DBA9C59F92E4}"/>
              </a:ext>
            </a:extLst>
          </p:cNvPr>
          <p:cNvSpPr txBox="1"/>
          <p:nvPr/>
        </p:nvSpPr>
        <p:spPr>
          <a:xfrm>
            <a:off x="10343289" y="6129802"/>
            <a:ext cx="1848711" cy="369332"/>
          </a:xfrm>
          <a:prstGeom prst="rect">
            <a:avLst/>
          </a:prstGeom>
          <a:noFill/>
        </p:spPr>
        <p:txBody>
          <a:bodyPr wrap="none" rtlCol="0">
            <a:spAutoFit/>
          </a:bodyPr>
          <a:lstStyle/>
          <a:p>
            <a:r>
              <a:rPr lang="fr-FR" dirty="0"/>
              <a:t>Numbers: </a:t>
            </a:r>
            <a:r>
              <a:rPr lang="fr-FR" dirty="0" err="1"/>
              <a:t>Statista</a:t>
            </a:r>
            <a:endParaRPr lang="en-US" dirty="0"/>
          </a:p>
        </p:txBody>
      </p:sp>
      <p:cxnSp>
        <p:nvCxnSpPr>
          <p:cNvPr id="6" name="Connecteur droit avec flèche 5">
            <a:extLst>
              <a:ext uri="{FF2B5EF4-FFF2-40B4-BE49-F238E27FC236}">
                <a16:creationId xmlns:a16="http://schemas.microsoft.com/office/drawing/2014/main" id="{68CBE7A4-27C8-4C9A-B9C4-767D7E965468}"/>
              </a:ext>
            </a:extLst>
          </p:cNvPr>
          <p:cNvCxnSpPr/>
          <p:nvPr/>
        </p:nvCxnSpPr>
        <p:spPr>
          <a:xfrm flipV="1">
            <a:off x="513708" y="1891139"/>
            <a:ext cx="0" cy="5561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7AFA6E8B-CE08-46D0-BBE8-9E004F11FE0E}"/>
              </a:ext>
            </a:extLst>
          </p:cNvPr>
          <p:cNvCxnSpPr>
            <a:cxnSpLocks/>
          </p:cNvCxnSpPr>
          <p:nvPr/>
        </p:nvCxnSpPr>
        <p:spPr>
          <a:xfrm rot="5400000" flipV="1">
            <a:off x="10228562" y="5406512"/>
            <a:ext cx="0" cy="5561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558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5529139" cy="3834667"/>
          </a:xfrm>
        </p:spPr>
        <p:txBody>
          <a:bodyPr/>
          <a:lstStyle/>
          <a:p>
            <a:r>
              <a:rPr lang="en-US" dirty="0"/>
              <a:t>E-waste</a:t>
            </a:r>
          </a:p>
          <a:p>
            <a:pPr lvl="1"/>
            <a:r>
              <a:rPr lang="en-US" dirty="0"/>
              <a:t>One of the fastest-growing waste categories, </a:t>
            </a:r>
            <a:r>
              <a:rPr lang="en-US" b="1" dirty="0"/>
              <a:t>growing at a rate of 3–5% per year</a:t>
            </a:r>
            <a:r>
              <a:rPr lang="en-US" dirty="0">
                <a:solidFill>
                  <a:schemeClr val="accent5"/>
                </a:solidFill>
              </a:rPr>
              <a:t>  </a:t>
            </a:r>
            <a:r>
              <a:rPr lang="en-US" dirty="0">
                <a:solidFill>
                  <a:schemeClr val="tx1">
                    <a:lumMod val="50000"/>
                  </a:schemeClr>
                </a:solidFill>
                <a:sym typeface="Wingdings" panose="05000000000000000000" pitchFamily="2" charset="2"/>
              </a:rPr>
              <a:t> includes </a:t>
            </a:r>
            <a:r>
              <a:rPr lang="en-US" i="1" dirty="0">
                <a:solidFill>
                  <a:schemeClr val="tx1">
                    <a:lumMod val="50000"/>
                  </a:schemeClr>
                </a:solidFill>
                <a:sym typeface="Wingdings" panose="05000000000000000000" pitchFamily="2" charset="2"/>
              </a:rPr>
              <a:t>product housing</a:t>
            </a:r>
            <a:endParaRPr lang="en-US" i="1" dirty="0">
              <a:solidFill>
                <a:schemeClr val="tx1">
                  <a:lumMod val="50000"/>
                </a:schemeClr>
              </a:solidFill>
            </a:endParaRPr>
          </a:p>
          <a:p>
            <a:pPr lvl="1"/>
            <a:r>
              <a:rPr lang="en-US" dirty="0"/>
              <a:t>In 2016, 44.7 million tons of e-waste were generated in the world , 6.1 kg per person; in 2019: 53.6 million tons </a:t>
            </a:r>
          </a:p>
          <a:p>
            <a:pPr lvl="1"/>
            <a:r>
              <a:rPr lang="en-US" dirty="0"/>
              <a:t>“Only </a:t>
            </a:r>
            <a:r>
              <a:rPr lang="en-US" b="1" dirty="0"/>
              <a:t>17.4 per cent of 2019’s e-waste was collected and recycled</a:t>
            </a:r>
            <a:r>
              <a:rPr lang="en-US" dirty="0"/>
              <a:t>.” Global E-waste Monitor 2020</a:t>
            </a:r>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a:t>EEE-</a:t>
            </a:r>
            <a:r>
              <a:rPr lang="fr-FR" dirty="0" err="1"/>
              <a:t>generated</a:t>
            </a:r>
            <a:r>
              <a:rPr lang="fr-FR" dirty="0"/>
              <a:t> </a:t>
            </a:r>
            <a:r>
              <a:rPr lang="fr-FR" dirty="0" err="1"/>
              <a:t>waste</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23</a:t>
            </a:fld>
            <a:endParaRPr lang="fr-FR"/>
          </a:p>
        </p:txBody>
      </p:sp>
      <p:sp>
        <p:nvSpPr>
          <p:cNvPr id="15" name="Rectangle 14">
            <a:extLst>
              <a:ext uri="{FF2B5EF4-FFF2-40B4-BE49-F238E27FC236}">
                <a16:creationId xmlns:a16="http://schemas.microsoft.com/office/drawing/2014/main" id="{6173C904-B9F5-49DE-AD0A-950603C81BD1}"/>
              </a:ext>
            </a:extLst>
          </p:cNvPr>
          <p:cNvSpPr/>
          <p:nvPr/>
        </p:nvSpPr>
        <p:spPr>
          <a:xfrm>
            <a:off x="10864516" y="469232"/>
            <a:ext cx="489284" cy="866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F2A5F0-8872-41B3-8311-7637B932FCEE}"/>
              </a:ext>
            </a:extLst>
          </p:cNvPr>
          <p:cNvSpPr/>
          <p:nvPr/>
        </p:nvSpPr>
        <p:spPr>
          <a:xfrm>
            <a:off x="10378442" y="178529"/>
            <a:ext cx="873303" cy="119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E257AF44-78B8-4792-B96A-CB19AF36F475}"/>
              </a:ext>
            </a:extLst>
          </p:cNvPr>
          <p:cNvPicPr>
            <a:picLocks noChangeAspect="1"/>
          </p:cNvPicPr>
          <p:nvPr/>
        </p:nvPicPr>
        <p:blipFill>
          <a:blip r:embed="rId2"/>
          <a:stretch>
            <a:fillRect/>
          </a:stretch>
        </p:blipFill>
        <p:spPr>
          <a:xfrm>
            <a:off x="6595327" y="1674901"/>
            <a:ext cx="4269189" cy="2920545"/>
          </a:xfrm>
          <a:prstGeom prst="rect">
            <a:avLst/>
          </a:prstGeom>
        </p:spPr>
      </p:pic>
      <p:sp>
        <p:nvSpPr>
          <p:cNvPr id="9" name="ZoneTexte 8">
            <a:extLst>
              <a:ext uri="{FF2B5EF4-FFF2-40B4-BE49-F238E27FC236}">
                <a16:creationId xmlns:a16="http://schemas.microsoft.com/office/drawing/2014/main" id="{87C828A4-2B51-4B3E-A9D2-E7E0D8A60FE2}"/>
              </a:ext>
            </a:extLst>
          </p:cNvPr>
          <p:cNvSpPr txBox="1"/>
          <p:nvPr/>
        </p:nvSpPr>
        <p:spPr>
          <a:xfrm rot="16200000">
            <a:off x="9968438" y="2570979"/>
            <a:ext cx="1976823" cy="184666"/>
          </a:xfrm>
          <a:prstGeom prst="rect">
            <a:avLst/>
          </a:prstGeom>
          <a:noFill/>
        </p:spPr>
        <p:txBody>
          <a:bodyPr wrap="none" rtlCol="0">
            <a:spAutoFit/>
          </a:bodyPr>
          <a:lstStyle/>
          <a:p>
            <a:pPr algn="r"/>
            <a:r>
              <a:rPr lang="en-US" sz="600" dirty="0"/>
              <a:t>CC BY-NC 3.0 IGO - © UNU/UNITAR and ITU, 2020</a:t>
            </a:r>
          </a:p>
        </p:txBody>
      </p:sp>
      <p:sp>
        <p:nvSpPr>
          <p:cNvPr id="10" name="ZoneTexte 9">
            <a:extLst>
              <a:ext uri="{FF2B5EF4-FFF2-40B4-BE49-F238E27FC236}">
                <a16:creationId xmlns:a16="http://schemas.microsoft.com/office/drawing/2014/main" id="{632A40D9-2125-416E-A6D7-9CE90C0518B5}"/>
              </a:ext>
            </a:extLst>
          </p:cNvPr>
          <p:cNvSpPr txBox="1"/>
          <p:nvPr/>
        </p:nvSpPr>
        <p:spPr>
          <a:xfrm>
            <a:off x="2268651" y="4965195"/>
            <a:ext cx="8653352" cy="1200329"/>
          </a:xfrm>
          <a:prstGeom prst="rect">
            <a:avLst/>
          </a:prstGeom>
          <a:noFill/>
        </p:spPr>
        <p:txBody>
          <a:bodyPr wrap="square" rtlCol="0">
            <a:spAutoFit/>
          </a:bodyPr>
          <a:lstStyle/>
          <a:p>
            <a:r>
              <a:rPr lang="en-US" i="1" dirty="0" err="1">
                <a:solidFill>
                  <a:schemeClr val="bg2">
                    <a:lumMod val="50000"/>
                  </a:schemeClr>
                </a:solidFill>
              </a:rPr>
              <a:t>Ilankoon</a:t>
            </a:r>
            <a:r>
              <a:rPr lang="en-US" i="1" dirty="0">
                <a:solidFill>
                  <a:schemeClr val="bg2">
                    <a:lumMod val="50000"/>
                  </a:schemeClr>
                </a:solidFill>
              </a:rPr>
              <a:t>, I. M. S. K., </a:t>
            </a:r>
            <a:r>
              <a:rPr lang="en-US" i="1" dirty="0" err="1">
                <a:solidFill>
                  <a:schemeClr val="bg2">
                    <a:lumMod val="50000"/>
                  </a:schemeClr>
                </a:solidFill>
              </a:rPr>
              <a:t>Ghorbani</a:t>
            </a:r>
            <a:r>
              <a:rPr lang="en-US" i="1" dirty="0">
                <a:solidFill>
                  <a:schemeClr val="bg2">
                    <a:lumMod val="50000"/>
                  </a:schemeClr>
                </a:solidFill>
              </a:rPr>
              <a:t>, Y., Chong, M. N., Herath, G., </a:t>
            </a:r>
            <a:r>
              <a:rPr lang="en-US" i="1" dirty="0" err="1">
                <a:solidFill>
                  <a:schemeClr val="bg2">
                    <a:lumMod val="50000"/>
                  </a:schemeClr>
                </a:solidFill>
              </a:rPr>
              <a:t>Moyo</a:t>
            </a:r>
            <a:r>
              <a:rPr lang="en-US" i="1" dirty="0">
                <a:solidFill>
                  <a:schemeClr val="bg2">
                    <a:lumMod val="50000"/>
                  </a:schemeClr>
                </a:solidFill>
              </a:rPr>
              <a:t>, T., &amp; Petersen, J. (2018). </a:t>
            </a:r>
          </a:p>
          <a:p>
            <a:r>
              <a:rPr lang="en-US" i="1" dirty="0">
                <a:solidFill>
                  <a:schemeClr val="bg2">
                    <a:lumMod val="50000"/>
                  </a:schemeClr>
                </a:solidFill>
              </a:rPr>
              <a:t>E-waste in the international context – A review of trade flows, regulations, hazards, </a:t>
            </a:r>
          </a:p>
          <a:p>
            <a:r>
              <a:rPr lang="en-US" i="1" dirty="0">
                <a:solidFill>
                  <a:schemeClr val="bg2">
                    <a:lumMod val="50000"/>
                  </a:schemeClr>
                </a:solidFill>
              </a:rPr>
              <a:t>waste management strategies and technologies for value recovery. Waste Management, 82, 258-275.</a:t>
            </a:r>
          </a:p>
        </p:txBody>
      </p:sp>
      <p:pic>
        <p:nvPicPr>
          <p:cNvPr id="11" name="Image 10">
            <a:extLst>
              <a:ext uri="{FF2B5EF4-FFF2-40B4-BE49-F238E27FC236}">
                <a16:creationId xmlns:a16="http://schemas.microsoft.com/office/drawing/2014/main" id="{69A9B4A1-6CB3-42F2-A68D-2256E2C5F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8190" y="1252420"/>
            <a:ext cx="537836" cy="527815"/>
          </a:xfrm>
          <a:prstGeom prst="rect">
            <a:avLst/>
          </a:prstGeom>
        </p:spPr>
      </p:pic>
      <p:pic>
        <p:nvPicPr>
          <p:cNvPr id="12" name="Image 11">
            <a:extLst>
              <a:ext uri="{FF2B5EF4-FFF2-40B4-BE49-F238E27FC236}">
                <a16:creationId xmlns:a16="http://schemas.microsoft.com/office/drawing/2014/main" id="{00854F41-8DCD-454E-9989-78B9AAC0C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8281" y="144463"/>
            <a:ext cx="957654" cy="1046162"/>
          </a:xfrm>
          <a:prstGeom prst="rect">
            <a:avLst/>
          </a:prstGeom>
        </p:spPr>
      </p:pic>
    </p:spTree>
    <p:extLst>
      <p:ext uri="{BB962C8B-B14F-4D97-AF65-F5344CB8AC3E}">
        <p14:creationId xmlns:p14="http://schemas.microsoft.com/office/powerpoint/2010/main" val="362949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48445A-6D1A-4099-9C0D-99668E6D43F8}"/>
              </a:ext>
            </a:extLst>
          </p:cNvPr>
          <p:cNvSpPr>
            <a:spLocks noGrp="1"/>
          </p:cNvSpPr>
          <p:nvPr>
            <p:ph type="title"/>
          </p:nvPr>
        </p:nvSpPr>
        <p:spPr/>
        <p:txBody>
          <a:bodyPr/>
          <a:lstStyle/>
          <a:p>
            <a:r>
              <a:rPr lang="fr-FR" dirty="0"/>
              <a:t>How can </a:t>
            </a:r>
            <a:r>
              <a:rPr lang="fr-FR" dirty="0" err="1"/>
              <a:t>we</a:t>
            </a:r>
            <a:r>
              <a:rPr lang="fr-FR" dirty="0"/>
              <a:t> </a:t>
            </a:r>
            <a:r>
              <a:rPr lang="fr-FR" dirty="0" err="1"/>
              <a:t>act</a:t>
            </a:r>
            <a:r>
              <a:rPr lang="fr-FR" dirty="0"/>
              <a:t>?</a:t>
            </a:r>
            <a:endParaRPr lang="en-US" dirty="0"/>
          </a:p>
        </p:txBody>
      </p:sp>
      <p:sp>
        <p:nvSpPr>
          <p:cNvPr id="6" name="Espace réservé du texte 5">
            <a:extLst>
              <a:ext uri="{FF2B5EF4-FFF2-40B4-BE49-F238E27FC236}">
                <a16:creationId xmlns:a16="http://schemas.microsoft.com/office/drawing/2014/main" id="{1CF2BFF2-E41B-49B6-AACC-30B7723577E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3D1D8BF-8898-48E7-83A3-A2C15C579B1F}"/>
              </a:ext>
            </a:extLst>
          </p:cNvPr>
          <p:cNvSpPr>
            <a:spLocks noGrp="1"/>
          </p:cNvSpPr>
          <p:nvPr>
            <p:ph type="sldNum" sz="quarter" idx="12"/>
          </p:nvPr>
        </p:nvSpPr>
        <p:spPr/>
        <p:txBody>
          <a:bodyPr/>
          <a:lstStyle/>
          <a:p>
            <a:fld id="{27C6CCC6-2BE5-4E42-96A4-D1E8E81A3D8E}" type="slidenum">
              <a:rPr lang="fr-FR" smtClean="0"/>
              <a:t>24</a:t>
            </a:fld>
            <a:endParaRPr lang="fr-FR"/>
          </a:p>
        </p:txBody>
      </p:sp>
    </p:spTree>
    <p:extLst>
      <p:ext uri="{BB962C8B-B14F-4D97-AF65-F5344CB8AC3E}">
        <p14:creationId xmlns:p14="http://schemas.microsoft.com/office/powerpoint/2010/main" val="307779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DA47B178-385A-4BFF-98C5-F7119AD7688A}"/>
              </a:ext>
            </a:extLst>
          </p:cNvPr>
          <p:cNvSpPr>
            <a:spLocks noGrp="1"/>
          </p:cNvSpPr>
          <p:nvPr>
            <p:ph idx="1"/>
          </p:nvPr>
        </p:nvSpPr>
        <p:spPr>
          <a:xfrm>
            <a:off x="838200" y="1190625"/>
            <a:ext cx="6566173" cy="4536954"/>
          </a:xfrm>
        </p:spPr>
        <p:txBody>
          <a:bodyPr/>
          <a:lstStyle/>
          <a:p>
            <a:r>
              <a:rPr lang="en-US" dirty="0"/>
              <a:t>Sustainable electronics is electronics that</a:t>
            </a:r>
          </a:p>
          <a:p>
            <a:pPr lvl="1"/>
            <a:r>
              <a:rPr lang="en-US" dirty="0"/>
              <a:t>meets the needs of present generations without compromising the ability of future generations to meet their own needs.</a:t>
            </a:r>
          </a:p>
          <a:p>
            <a:pPr lvl="1"/>
            <a:r>
              <a:rPr lang="en-US" dirty="0"/>
              <a:t>Brundtland report – “Our Common Future”, the United Nations, 1987</a:t>
            </a:r>
          </a:p>
          <a:p>
            <a:pPr lvl="1"/>
            <a:endParaRPr lang="en-US" dirty="0"/>
          </a:p>
          <a:p>
            <a:r>
              <a:rPr lang="en-US" dirty="0"/>
              <a:t>3 </a:t>
            </a:r>
            <a:r>
              <a:rPr lang="en-US" dirty="0" err="1"/>
              <a:t>pilars</a:t>
            </a:r>
            <a:endParaRPr lang="en-US" dirty="0"/>
          </a:p>
          <a:p>
            <a:pPr lvl="1"/>
            <a:r>
              <a:rPr lang="en-US" dirty="0"/>
              <a:t>Environmental</a:t>
            </a:r>
          </a:p>
          <a:p>
            <a:pPr lvl="1"/>
            <a:r>
              <a:rPr lang="en-US" dirty="0"/>
              <a:t>Social</a:t>
            </a:r>
          </a:p>
          <a:p>
            <a:pPr lvl="1"/>
            <a:r>
              <a:rPr lang="en-US" dirty="0"/>
              <a:t>Economic</a:t>
            </a:r>
          </a:p>
          <a:p>
            <a:endParaRPr lang="en-US" dirty="0"/>
          </a:p>
        </p:txBody>
      </p:sp>
      <p:sp>
        <p:nvSpPr>
          <p:cNvPr id="5" name="Titre 4">
            <a:extLst>
              <a:ext uri="{FF2B5EF4-FFF2-40B4-BE49-F238E27FC236}">
                <a16:creationId xmlns:a16="http://schemas.microsoft.com/office/drawing/2014/main" id="{F155692F-AEE0-4BF3-B009-314143D38E45}"/>
              </a:ext>
            </a:extLst>
          </p:cNvPr>
          <p:cNvSpPr>
            <a:spLocks noGrp="1"/>
          </p:cNvSpPr>
          <p:nvPr>
            <p:ph type="title"/>
          </p:nvPr>
        </p:nvSpPr>
        <p:spPr/>
        <p:txBody>
          <a:bodyPr>
            <a:normAutofit fontScale="90000"/>
          </a:bodyPr>
          <a:lstStyle/>
          <a:p>
            <a:r>
              <a:rPr lang="fr-FR" dirty="0" err="1"/>
              <a:t>What</a:t>
            </a:r>
            <a:r>
              <a:rPr lang="fr-FR" dirty="0"/>
              <a:t> </a:t>
            </a:r>
            <a:r>
              <a:rPr lang="fr-FR" dirty="0" err="1"/>
              <a:t>is</a:t>
            </a:r>
            <a:r>
              <a:rPr lang="fr-FR" dirty="0"/>
              <a:t> </a:t>
            </a:r>
            <a:r>
              <a:rPr lang="fr-FR" dirty="0" err="1"/>
              <a:t>sustainable</a:t>
            </a:r>
            <a:r>
              <a:rPr lang="fr-FR" dirty="0"/>
              <a:t> </a:t>
            </a:r>
            <a:r>
              <a:rPr lang="fr-FR" dirty="0" err="1"/>
              <a:t>electronics</a:t>
            </a:r>
            <a:r>
              <a:rPr lang="fr-FR" dirty="0"/>
              <a:t>? </a:t>
            </a:r>
            <a:endParaRPr lang="en-US" dirty="0"/>
          </a:p>
        </p:txBody>
      </p:sp>
      <p:sp>
        <p:nvSpPr>
          <p:cNvPr id="4" name="Espace réservé du numéro de diapositive 3">
            <a:extLst>
              <a:ext uri="{FF2B5EF4-FFF2-40B4-BE49-F238E27FC236}">
                <a16:creationId xmlns:a16="http://schemas.microsoft.com/office/drawing/2014/main" id="{4C6F4270-0B57-49B2-8300-63BE9E291B3A}"/>
              </a:ext>
            </a:extLst>
          </p:cNvPr>
          <p:cNvSpPr>
            <a:spLocks noGrp="1"/>
          </p:cNvSpPr>
          <p:nvPr>
            <p:ph type="sldNum" sz="quarter" idx="12"/>
          </p:nvPr>
        </p:nvSpPr>
        <p:spPr/>
        <p:txBody>
          <a:bodyPr/>
          <a:lstStyle/>
          <a:p>
            <a:fld id="{27C6CCC6-2BE5-4E42-96A4-D1E8E81A3D8E}" type="slidenum">
              <a:rPr lang="fr-FR" smtClean="0"/>
              <a:t>25</a:t>
            </a:fld>
            <a:endParaRPr lang="fr-FR"/>
          </a:p>
        </p:txBody>
      </p:sp>
      <p:pic>
        <p:nvPicPr>
          <p:cNvPr id="7" name="Image 6">
            <a:extLst>
              <a:ext uri="{FF2B5EF4-FFF2-40B4-BE49-F238E27FC236}">
                <a16:creationId xmlns:a16="http://schemas.microsoft.com/office/drawing/2014/main" id="{CEBA66E2-55C9-4D5D-B011-E5AD98376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267" y="1214010"/>
            <a:ext cx="6671733" cy="5055923"/>
          </a:xfrm>
          <a:prstGeom prst="rect">
            <a:avLst/>
          </a:prstGeom>
        </p:spPr>
      </p:pic>
      <p:sp>
        <p:nvSpPr>
          <p:cNvPr id="8" name="ZoneTexte 7">
            <a:extLst>
              <a:ext uri="{FF2B5EF4-FFF2-40B4-BE49-F238E27FC236}">
                <a16:creationId xmlns:a16="http://schemas.microsoft.com/office/drawing/2014/main" id="{4FD74D7A-3888-4121-96F6-515D34D2959B}"/>
              </a:ext>
            </a:extLst>
          </p:cNvPr>
          <p:cNvSpPr txBox="1"/>
          <p:nvPr/>
        </p:nvSpPr>
        <p:spPr>
          <a:xfrm>
            <a:off x="5520267" y="6163746"/>
            <a:ext cx="1884106" cy="369332"/>
          </a:xfrm>
          <a:prstGeom prst="rect">
            <a:avLst/>
          </a:prstGeom>
          <a:noFill/>
        </p:spPr>
        <p:txBody>
          <a:bodyPr wrap="none" rtlCol="0">
            <a:spAutoFit/>
          </a:bodyPr>
          <a:lstStyle/>
          <a:p>
            <a:r>
              <a:rPr lang="fr-FR" dirty="0" err="1"/>
              <a:t>Maslow’s</a:t>
            </a:r>
            <a:r>
              <a:rPr lang="fr-FR" dirty="0"/>
              <a:t> </a:t>
            </a:r>
            <a:r>
              <a:rPr lang="fr-FR" dirty="0" err="1"/>
              <a:t>pyramid</a:t>
            </a:r>
            <a:endParaRPr lang="en-US" dirty="0"/>
          </a:p>
        </p:txBody>
      </p:sp>
    </p:spTree>
    <p:extLst>
      <p:ext uri="{BB962C8B-B14F-4D97-AF65-F5344CB8AC3E}">
        <p14:creationId xmlns:p14="http://schemas.microsoft.com/office/powerpoint/2010/main" val="119104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4953583" cy="4536954"/>
          </a:xfrm>
        </p:spPr>
        <p:txBody>
          <a:bodyPr>
            <a:normAutofit fontScale="85000" lnSpcReduction="20000"/>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a:p>
            <a:pPr marL="0" indent="0">
              <a:buNone/>
            </a:pPr>
            <a:r>
              <a:rPr lang="fr-FR" dirty="0"/>
              <a:t>and all </a:t>
            </a:r>
            <a:r>
              <a:rPr lang="fr-FR" dirty="0" err="1"/>
              <a:t>these</a:t>
            </a:r>
            <a:r>
              <a:rPr lang="fr-FR" dirty="0"/>
              <a:t> at </a:t>
            </a:r>
            <a:r>
              <a:rPr lang="fr-FR" dirty="0" err="1"/>
              <a:t>scale</a:t>
            </a:r>
            <a:r>
              <a:rPr lang="fr-FR" dirty="0"/>
              <a:t>, </a:t>
            </a:r>
            <a:r>
              <a:rPr lang="fr-FR" dirty="0" err="1"/>
              <a:t>with</a:t>
            </a:r>
            <a:r>
              <a:rPr lang="fr-FR" dirty="0"/>
              <a:t> a </a:t>
            </a:r>
            <a:r>
              <a:rPr lang="fr-FR" b="1" dirty="0" err="1"/>
              <a:t>valid</a:t>
            </a:r>
            <a:r>
              <a:rPr lang="fr-FR" b="1" dirty="0"/>
              <a:t> business model</a:t>
            </a:r>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26</a:t>
            </a:fld>
            <a:endParaRPr lang="fr-FR"/>
          </a:p>
        </p:txBody>
      </p:sp>
      <p:pic>
        <p:nvPicPr>
          <p:cNvPr id="8" name="Image 7">
            <a:extLst>
              <a:ext uri="{FF2B5EF4-FFF2-40B4-BE49-F238E27FC236}">
                <a16:creationId xmlns:a16="http://schemas.microsoft.com/office/drawing/2014/main" id="{E64205DE-FEDF-44D2-AE71-7C3AE9A5C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07"/>
          <a:stretch/>
        </p:blipFill>
        <p:spPr>
          <a:xfrm>
            <a:off x="6096001" y="1"/>
            <a:ext cx="6096000" cy="6679224"/>
          </a:xfrm>
          <a:prstGeom prst="rect">
            <a:avLst/>
          </a:prstGeom>
        </p:spPr>
      </p:pic>
    </p:spTree>
    <p:extLst>
      <p:ext uri="{BB962C8B-B14F-4D97-AF65-F5344CB8AC3E}">
        <p14:creationId xmlns:p14="http://schemas.microsoft.com/office/powerpoint/2010/main" val="329634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pPr marL="514350" indent="-514350">
              <a:buFont typeface="+mj-lt"/>
              <a:buAutoNum type="arabicPeriod"/>
            </a:pPr>
            <a:r>
              <a:rPr lang="fr-FR" b="1" dirty="0">
                <a:solidFill>
                  <a:srgbClr val="2EAD64"/>
                </a:solidFill>
              </a:rPr>
              <a:t>Life cycle </a:t>
            </a:r>
            <a:r>
              <a:rPr lang="fr-FR" b="1" dirty="0" err="1">
                <a:solidFill>
                  <a:srgbClr val="2EAD64"/>
                </a:solidFill>
              </a:rPr>
              <a:t>analysis</a:t>
            </a:r>
            <a:r>
              <a:rPr lang="fr-FR" b="1" dirty="0">
                <a:solidFill>
                  <a:srgbClr val="C00000"/>
                </a:solidFill>
              </a:rPr>
              <a:t> </a:t>
            </a:r>
            <a:r>
              <a:rPr lang="fr-FR" dirty="0"/>
              <a:t>of </a:t>
            </a:r>
            <a:r>
              <a:rPr lang="fr-FR" dirty="0" err="1"/>
              <a:t>products</a:t>
            </a:r>
            <a:r>
              <a:rPr lang="fr-FR" dirty="0"/>
              <a:t> and services</a:t>
            </a:r>
          </a:p>
          <a:p>
            <a:pPr marL="514350" indent="-514350">
              <a:buFont typeface="+mj-lt"/>
              <a:buAutoNum type="arabicPeriod"/>
            </a:pPr>
            <a:r>
              <a:rPr lang="fr-FR" b="1" dirty="0"/>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27</a:t>
            </a:fld>
            <a:endParaRPr lang="fr-FR"/>
          </a:p>
        </p:txBody>
      </p:sp>
    </p:spTree>
    <p:extLst>
      <p:ext uri="{BB962C8B-B14F-4D97-AF65-F5344CB8AC3E}">
        <p14:creationId xmlns:p14="http://schemas.microsoft.com/office/powerpoint/2010/main" val="2709280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33A28-2A61-431F-ACF8-8A9D336AC5E5}"/>
              </a:ext>
            </a:extLst>
          </p:cNvPr>
          <p:cNvSpPr>
            <a:spLocks noGrp="1"/>
          </p:cNvSpPr>
          <p:nvPr>
            <p:ph type="title"/>
          </p:nvPr>
        </p:nvSpPr>
        <p:spPr/>
        <p:txBody>
          <a:bodyPr>
            <a:normAutofit fontScale="90000"/>
          </a:bodyPr>
          <a:lstStyle/>
          <a:p>
            <a:r>
              <a:rPr lang="fr-FR" dirty="0" err="1"/>
              <a:t>From</a:t>
            </a:r>
            <a:r>
              <a:rPr lang="fr-FR" dirty="0"/>
              <a:t> Local </a:t>
            </a:r>
            <a:r>
              <a:rPr lang="fr-FR" dirty="0" err="1"/>
              <a:t>Decisions</a:t>
            </a:r>
            <a:r>
              <a:rPr lang="fr-FR" dirty="0"/>
              <a:t> to Global Impacts</a:t>
            </a:r>
            <a:endParaRPr lang="en-US" dirty="0"/>
          </a:p>
        </p:txBody>
      </p:sp>
      <p:sp>
        <p:nvSpPr>
          <p:cNvPr id="3" name="Espace réservé du numéro de diapositive 2">
            <a:extLst>
              <a:ext uri="{FF2B5EF4-FFF2-40B4-BE49-F238E27FC236}">
                <a16:creationId xmlns:a16="http://schemas.microsoft.com/office/drawing/2014/main" id="{C892FF10-6072-49A1-AA2C-280311DB1D00}"/>
              </a:ext>
            </a:extLst>
          </p:cNvPr>
          <p:cNvSpPr>
            <a:spLocks noGrp="1"/>
          </p:cNvSpPr>
          <p:nvPr>
            <p:ph type="sldNum" sz="quarter" idx="12"/>
          </p:nvPr>
        </p:nvSpPr>
        <p:spPr/>
        <p:txBody>
          <a:bodyPr/>
          <a:lstStyle/>
          <a:p>
            <a:fld id="{27C6CCC6-2BE5-4E42-96A4-D1E8E81A3D8E}" type="slidenum">
              <a:rPr lang="fr-FR" smtClean="0"/>
              <a:t>28</a:t>
            </a:fld>
            <a:endParaRPr lang="fr-FR"/>
          </a:p>
        </p:txBody>
      </p:sp>
      <p:sp>
        <p:nvSpPr>
          <p:cNvPr id="4" name="Rectangle 3">
            <a:extLst>
              <a:ext uri="{FF2B5EF4-FFF2-40B4-BE49-F238E27FC236}">
                <a16:creationId xmlns:a16="http://schemas.microsoft.com/office/drawing/2014/main" id="{FD946804-01FE-4CFD-91EE-00F45C726639}"/>
              </a:ext>
            </a:extLst>
          </p:cNvPr>
          <p:cNvSpPr/>
          <p:nvPr/>
        </p:nvSpPr>
        <p:spPr>
          <a:xfrm>
            <a:off x="203200"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Communication</a:t>
            </a:r>
            <a:endParaRPr lang="en-US" dirty="0"/>
          </a:p>
        </p:txBody>
      </p:sp>
      <p:sp>
        <p:nvSpPr>
          <p:cNvPr id="5" name="Rectangle 4">
            <a:extLst>
              <a:ext uri="{FF2B5EF4-FFF2-40B4-BE49-F238E27FC236}">
                <a16:creationId xmlns:a16="http://schemas.microsoft.com/office/drawing/2014/main" id="{659F8248-ED96-400F-91AB-A08A42A93B89}"/>
              </a:ext>
            </a:extLst>
          </p:cNvPr>
          <p:cNvSpPr/>
          <p:nvPr/>
        </p:nvSpPr>
        <p:spPr>
          <a:xfrm>
            <a:off x="1819042"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Transport</a:t>
            </a:r>
            <a:endParaRPr lang="en-US" dirty="0"/>
          </a:p>
        </p:txBody>
      </p:sp>
      <p:sp>
        <p:nvSpPr>
          <p:cNvPr id="6" name="Rectangle 5">
            <a:extLst>
              <a:ext uri="{FF2B5EF4-FFF2-40B4-BE49-F238E27FC236}">
                <a16:creationId xmlns:a16="http://schemas.microsoft.com/office/drawing/2014/main" id="{68837799-B173-47E7-A637-C6A1FBC30499}"/>
              </a:ext>
            </a:extLst>
          </p:cNvPr>
          <p:cNvSpPr/>
          <p:nvPr/>
        </p:nvSpPr>
        <p:spPr>
          <a:xfrm>
            <a:off x="3434884"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Healthcare</a:t>
            </a:r>
            <a:endParaRPr lang="en-US" dirty="0"/>
          </a:p>
        </p:txBody>
      </p:sp>
      <p:sp>
        <p:nvSpPr>
          <p:cNvPr id="7" name="Rectangle 6">
            <a:extLst>
              <a:ext uri="{FF2B5EF4-FFF2-40B4-BE49-F238E27FC236}">
                <a16:creationId xmlns:a16="http://schemas.microsoft.com/office/drawing/2014/main" id="{7BDC33C1-D1DC-4D17-BD38-D6D2A4183743}"/>
              </a:ext>
            </a:extLst>
          </p:cNvPr>
          <p:cNvSpPr/>
          <p:nvPr/>
        </p:nvSpPr>
        <p:spPr>
          <a:xfrm>
            <a:off x="5050726"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Defense</a:t>
            </a:r>
            <a:endParaRPr lang="en-US" dirty="0"/>
          </a:p>
        </p:txBody>
      </p:sp>
      <p:sp>
        <p:nvSpPr>
          <p:cNvPr id="8" name="Rectangle 7">
            <a:extLst>
              <a:ext uri="{FF2B5EF4-FFF2-40B4-BE49-F238E27FC236}">
                <a16:creationId xmlns:a16="http://schemas.microsoft.com/office/drawing/2014/main" id="{DEA0CC1A-B9D9-4E81-9067-2B1346BE6388}"/>
              </a:ext>
            </a:extLst>
          </p:cNvPr>
          <p:cNvSpPr/>
          <p:nvPr/>
        </p:nvSpPr>
        <p:spPr>
          <a:xfrm>
            <a:off x="6666568"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Industry</a:t>
            </a:r>
            <a:endParaRPr lang="en-US" dirty="0"/>
          </a:p>
        </p:txBody>
      </p:sp>
      <p:sp>
        <p:nvSpPr>
          <p:cNvPr id="9" name="Rectangle 8">
            <a:extLst>
              <a:ext uri="{FF2B5EF4-FFF2-40B4-BE49-F238E27FC236}">
                <a16:creationId xmlns:a16="http://schemas.microsoft.com/office/drawing/2014/main" id="{1BCBA3E8-C704-4B76-9AF7-F1DCC81C3019}"/>
              </a:ext>
            </a:extLst>
          </p:cNvPr>
          <p:cNvSpPr/>
          <p:nvPr/>
        </p:nvSpPr>
        <p:spPr>
          <a:xfrm>
            <a:off x="8282410"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Energy</a:t>
            </a:r>
            <a:endParaRPr lang="en-US" dirty="0"/>
          </a:p>
        </p:txBody>
      </p:sp>
      <p:sp>
        <p:nvSpPr>
          <p:cNvPr id="11" name="Rectangle 10">
            <a:extLst>
              <a:ext uri="{FF2B5EF4-FFF2-40B4-BE49-F238E27FC236}">
                <a16:creationId xmlns:a16="http://schemas.microsoft.com/office/drawing/2014/main" id="{40143105-03AF-4A74-ACF5-0CD1A65874A6}"/>
              </a:ext>
            </a:extLst>
          </p:cNvPr>
          <p:cNvSpPr/>
          <p:nvPr/>
        </p:nvSpPr>
        <p:spPr>
          <a:xfrm>
            <a:off x="9898252"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Agriculture</a:t>
            </a:r>
            <a:endParaRPr lang="en-US" dirty="0"/>
          </a:p>
        </p:txBody>
      </p:sp>
      <p:sp>
        <p:nvSpPr>
          <p:cNvPr id="12" name="ZoneTexte 11">
            <a:extLst>
              <a:ext uri="{FF2B5EF4-FFF2-40B4-BE49-F238E27FC236}">
                <a16:creationId xmlns:a16="http://schemas.microsoft.com/office/drawing/2014/main" id="{11BEFC62-C827-4BDB-9425-D0F0DABA4848}"/>
              </a:ext>
            </a:extLst>
          </p:cNvPr>
          <p:cNvSpPr txBox="1"/>
          <p:nvPr/>
        </p:nvSpPr>
        <p:spPr>
          <a:xfrm>
            <a:off x="11514094" y="5762109"/>
            <a:ext cx="343364" cy="369332"/>
          </a:xfrm>
          <a:prstGeom prst="rect">
            <a:avLst/>
          </a:prstGeom>
          <a:noFill/>
        </p:spPr>
        <p:txBody>
          <a:bodyPr wrap="none" rtlCol="0">
            <a:spAutoFit/>
          </a:bodyPr>
          <a:lstStyle/>
          <a:p>
            <a:r>
              <a:rPr lang="fr-FR" dirty="0"/>
              <a:t>…</a:t>
            </a:r>
            <a:endParaRPr lang="en-US" dirty="0"/>
          </a:p>
        </p:txBody>
      </p:sp>
      <p:sp>
        <p:nvSpPr>
          <p:cNvPr id="13" name="Rectangle 12">
            <a:extLst>
              <a:ext uri="{FF2B5EF4-FFF2-40B4-BE49-F238E27FC236}">
                <a16:creationId xmlns:a16="http://schemas.microsoft.com/office/drawing/2014/main" id="{36ADCC9B-0046-4540-A342-8326BD3C2314}"/>
              </a:ext>
            </a:extLst>
          </p:cNvPr>
          <p:cNvSpPr/>
          <p:nvPr/>
        </p:nvSpPr>
        <p:spPr>
          <a:xfrm>
            <a:off x="203200" y="3623733"/>
            <a:ext cx="11149309" cy="8191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Human </a:t>
            </a:r>
            <a:r>
              <a:rPr lang="fr-FR" dirty="0" err="1"/>
              <a:t>greenhouse</a:t>
            </a:r>
            <a:r>
              <a:rPr lang="fr-FR" dirty="0"/>
              <a:t> </a:t>
            </a:r>
            <a:r>
              <a:rPr lang="fr-FR" dirty="0" err="1"/>
              <a:t>gas</a:t>
            </a:r>
            <a:r>
              <a:rPr lang="fr-FR" dirty="0"/>
              <a:t> </a:t>
            </a:r>
            <a:r>
              <a:rPr lang="fr-FR" dirty="0" err="1"/>
              <a:t>emissions</a:t>
            </a:r>
            <a:endParaRPr lang="en-US" dirty="0"/>
          </a:p>
        </p:txBody>
      </p:sp>
      <p:sp>
        <p:nvSpPr>
          <p:cNvPr id="14" name="Rectangle 13">
            <a:extLst>
              <a:ext uri="{FF2B5EF4-FFF2-40B4-BE49-F238E27FC236}">
                <a16:creationId xmlns:a16="http://schemas.microsoft.com/office/drawing/2014/main" id="{1B1A4DA7-C49A-47FC-B4ED-EBFBA5AF8F59}"/>
              </a:ext>
            </a:extLst>
          </p:cNvPr>
          <p:cNvSpPr/>
          <p:nvPr/>
        </p:nvSpPr>
        <p:spPr>
          <a:xfrm>
            <a:off x="203200" y="1666875"/>
            <a:ext cx="11149309"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Global </a:t>
            </a:r>
            <a:r>
              <a:rPr lang="fr-FR" dirty="0" err="1"/>
              <a:t>Warming</a:t>
            </a:r>
            <a:endParaRPr lang="en-US" dirty="0"/>
          </a:p>
        </p:txBody>
      </p:sp>
      <p:sp>
        <p:nvSpPr>
          <p:cNvPr id="15" name="Flèche : bas 14">
            <a:extLst>
              <a:ext uri="{FF2B5EF4-FFF2-40B4-BE49-F238E27FC236}">
                <a16:creationId xmlns:a16="http://schemas.microsoft.com/office/drawing/2014/main" id="{95522CA7-03F7-4F97-A5CB-5D5A1C685ECC}"/>
              </a:ext>
            </a:extLst>
          </p:cNvPr>
          <p:cNvSpPr/>
          <p:nvPr/>
        </p:nvSpPr>
        <p:spPr>
          <a:xfrm rot="10800000">
            <a:off x="5232399" y="2720444"/>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id="{5993109C-4A47-4E1B-9F50-6C9A3F8FE8AE}"/>
              </a:ext>
            </a:extLst>
          </p:cNvPr>
          <p:cNvSpPr txBox="1"/>
          <p:nvPr/>
        </p:nvSpPr>
        <p:spPr>
          <a:xfrm>
            <a:off x="6472833" y="2891909"/>
            <a:ext cx="4375878" cy="369332"/>
          </a:xfrm>
          <a:prstGeom prst="rect">
            <a:avLst/>
          </a:prstGeom>
          <a:noFill/>
        </p:spPr>
        <p:txBody>
          <a:bodyPr wrap="none" rtlCol="0">
            <a:spAutoFit/>
          </a:bodyPr>
          <a:lstStyle/>
          <a:p>
            <a:r>
              <a:rPr lang="fr-FR" dirty="0" err="1"/>
              <a:t>Causality</a:t>
            </a:r>
            <a:r>
              <a:rPr lang="fr-FR" dirty="0"/>
              <a:t> </a:t>
            </a:r>
            <a:r>
              <a:rPr lang="fr-FR" dirty="0" err="1"/>
              <a:t>established</a:t>
            </a:r>
            <a:r>
              <a:rPr lang="fr-FR" dirty="0"/>
              <a:t>  and </a:t>
            </a:r>
            <a:r>
              <a:rPr lang="fr-FR" dirty="0" err="1"/>
              <a:t>quantified</a:t>
            </a:r>
            <a:r>
              <a:rPr lang="fr-FR" dirty="0"/>
              <a:t> by IPCC</a:t>
            </a:r>
            <a:endParaRPr lang="en-US" dirty="0"/>
          </a:p>
        </p:txBody>
      </p:sp>
    </p:spTree>
    <p:extLst>
      <p:ext uri="{BB962C8B-B14F-4D97-AF65-F5344CB8AC3E}">
        <p14:creationId xmlns:p14="http://schemas.microsoft.com/office/powerpoint/2010/main" val="57714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33A28-2A61-431F-ACF8-8A9D336AC5E5}"/>
              </a:ext>
            </a:extLst>
          </p:cNvPr>
          <p:cNvSpPr>
            <a:spLocks noGrp="1"/>
          </p:cNvSpPr>
          <p:nvPr>
            <p:ph type="title"/>
          </p:nvPr>
        </p:nvSpPr>
        <p:spPr/>
        <p:txBody>
          <a:bodyPr>
            <a:normAutofit fontScale="90000"/>
          </a:bodyPr>
          <a:lstStyle/>
          <a:p>
            <a:r>
              <a:rPr lang="fr-FR" dirty="0" err="1"/>
              <a:t>From</a:t>
            </a:r>
            <a:r>
              <a:rPr lang="fr-FR" dirty="0"/>
              <a:t> Local </a:t>
            </a:r>
            <a:r>
              <a:rPr lang="fr-FR" dirty="0" err="1"/>
              <a:t>Decisions</a:t>
            </a:r>
            <a:r>
              <a:rPr lang="fr-FR" dirty="0"/>
              <a:t> to Global Impacts</a:t>
            </a:r>
            <a:endParaRPr lang="en-US" dirty="0"/>
          </a:p>
        </p:txBody>
      </p:sp>
      <p:sp>
        <p:nvSpPr>
          <p:cNvPr id="3" name="Espace réservé du numéro de diapositive 2">
            <a:extLst>
              <a:ext uri="{FF2B5EF4-FFF2-40B4-BE49-F238E27FC236}">
                <a16:creationId xmlns:a16="http://schemas.microsoft.com/office/drawing/2014/main" id="{C892FF10-6072-49A1-AA2C-280311DB1D00}"/>
              </a:ext>
            </a:extLst>
          </p:cNvPr>
          <p:cNvSpPr>
            <a:spLocks noGrp="1"/>
          </p:cNvSpPr>
          <p:nvPr>
            <p:ph type="sldNum" sz="quarter" idx="12"/>
          </p:nvPr>
        </p:nvSpPr>
        <p:spPr/>
        <p:txBody>
          <a:bodyPr/>
          <a:lstStyle/>
          <a:p>
            <a:fld id="{27C6CCC6-2BE5-4E42-96A4-D1E8E81A3D8E}" type="slidenum">
              <a:rPr lang="fr-FR" smtClean="0"/>
              <a:t>29</a:t>
            </a:fld>
            <a:endParaRPr lang="fr-FR"/>
          </a:p>
        </p:txBody>
      </p:sp>
      <p:sp>
        <p:nvSpPr>
          <p:cNvPr id="4" name="Rectangle 3">
            <a:extLst>
              <a:ext uri="{FF2B5EF4-FFF2-40B4-BE49-F238E27FC236}">
                <a16:creationId xmlns:a16="http://schemas.microsoft.com/office/drawing/2014/main" id="{FD946804-01FE-4CFD-91EE-00F45C726639}"/>
              </a:ext>
            </a:extLst>
          </p:cNvPr>
          <p:cNvSpPr/>
          <p:nvPr/>
        </p:nvSpPr>
        <p:spPr>
          <a:xfrm>
            <a:off x="203200"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Communication</a:t>
            </a:r>
            <a:endParaRPr lang="en-US" dirty="0"/>
          </a:p>
        </p:txBody>
      </p:sp>
      <p:sp>
        <p:nvSpPr>
          <p:cNvPr id="5" name="Rectangle 4">
            <a:extLst>
              <a:ext uri="{FF2B5EF4-FFF2-40B4-BE49-F238E27FC236}">
                <a16:creationId xmlns:a16="http://schemas.microsoft.com/office/drawing/2014/main" id="{659F8248-ED96-400F-91AB-A08A42A93B89}"/>
              </a:ext>
            </a:extLst>
          </p:cNvPr>
          <p:cNvSpPr/>
          <p:nvPr/>
        </p:nvSpPr>
        <p:spPr>
          <a:xfrm>
            <a:off x="1819042"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Transport</a:t>
            </a:r>
            <a:endParaRPr lang="en-US" dirty="0"/>
          </a:p>
        </p:txBody>
      </p:sp>
      <p:sp>
        <p:nvSpPr>
          <p:cNvPr id="6" name="Rectangle 5">
            <a:extLst>
              <a:ext uri="{FF2B5EF4-FFF2-40B4-BE49-F238E27FC236}">
                <a16:creationId xmlns:a16="http://schemas.microsoft.com/office/drawing/2014/main" id="{68837799-B173-47E7-A637-C6A1FBC30499}"/>
              </a:ext>
            </a:extLst>
          </p:cNvPr>
          <p:cNvSpPr/>
          <p:nvPr/>
        </p:nvSpPr>
        <p:spPr>
          <a:xfrm>
            <a:off x="3434884"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Healthcare</a:t>
            </a:r>
            <a:endParaRPr lang="en-US" dirty="0"/>
          </a:p>
        </p:txBody>
      </p:sp>
      <p:sp>
        <p:nvSpPr>
          <p:cNvPr id="7" name="Rectangle 6">
            <a:extLst>
              <a:ext uri="{FF2B5EF4-FFF2-40B4-BE49-F238E27FC236}">
                <a16:creationId xmlns:a16="http://schemas.microsoft.com/office/drawing/2014/main" id="{7BDC33C1-D1DC-4D17-BD38-D6D2A4183743}"/>
              </a:ext>
            </a:extLst>
          </p:cNvPr>
          <p:cNvSpPr/>
          <p:nvPr/>
        </p:nvSpPr>
        <p:spPr>
          <a:xfrm>
            <a:off x="5050726"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Defense</a:t>
            </a:r>
            <a:endParaRPr lang="en-US" dirty="0"/>
          </a:p>
        </p:txBody>
      </p:sp>
      <p:sp>
        <p:nvSpPr>
          <p:cNvPr id="8" name="Rectangle 7">
            <a:extLst>
              <a:ext uri="{FF2B5EF4-FFF2-40B4-BE49-F238E27FC236}">
                <a16:creationId xmlns:a16="http://schemas.microsoft.com/office/drawing/2014/main" id="{DEA0CC1A-B9D9-4E81-9067-2B1346BE6388}"/>
              </a:ext>
            </a:extLst>
          </p:cNvPr>
          <p:cNvSpPr/>
          <p:nvPr/>
        </p:nvSpPr>
        <p:spPr>
          <a:xfrm>
            <a:off x="6666568"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Industry</a:t>
            </a:r>
            <a:endParaRPr lang="en-US" dirty="0"/>
          </a:p>
        </p:txBody>
      </p:sp>
      <p:sp>
        <p:nvSpPr>
          <p:cNvPr id="9" name="Rectangle 8">
            <a:extLst>
              <a:ext uri="{FF2B5EF4-FFF2-40B4-BE49-F238E27FC236}">
                <a16:creationId xmlns:a16="http://schemas.microsoft.com/office/drawing/2014/main" id="{1BCBA3E8-C704-4B76-9AF7-F1DCC81C3019}"/>
              </a:ext>
            </a:extLst>
          </p:cNvPr>
          <p:cNvSpPr/>
          <p:nvPr/>
        </p:nvSpPr>
        <p:spPr>
          <a:xfrm>
            <a:off x="8282410"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Energy</a:t>
            </a:r>
            <a:endParaRPr lang="en-US" dirty="0"/>
          </a:p>
        </p:txBody>
      </p:sp>
      <p:sp>
        <p:nvSpPr>
          <p:cNvPr id="11" name="Rectangle 10">
            <a:extLst>
              <a:ext uri="{FF2B5EF4-FFF2-40B4-BE49-F238E27FC236}">
                <a16:creationId xmlns:a16="http://schemas.microsoft.com/office/drawing/2014/main" id="{40143105-03AF-4A74-ACF5-0CD1A65874A6}"/>
              </a:ext>
            </a:extLst>
          </p:cNvPr>
          <p:cNvSpPr/>
          <p:nvPr/>
        </p:nvSpPr>
        <p:spPr>
          <a:xfrm>
            <a:off x="9898252" y="5537200"/>
            <a:ext cx="1454257" cy="81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Agriculture</a:t>
            </a:r>
            <a:endParaRPr lang="en-US" dirty="0"/>
          </a:p>
        </p:txBody>
      </p:sp>
      <p:sp>
        <p:nvSpPr>
          <p:cNvPr id="12" name="ZoneTexte 11">
            <a:extLst>
              <a:ext uri="{FF2B5EF4-FFF2-40B4-BE49-F238E27FC236}">
                <a16:creationId xmlns:a16="http://schemas.microsoft.com/office/drawing/2014/main" id="{11BEFC62-C827-4BDB-9425-D0F0DABA4848}"/>
              </a:ext>
            </a:extLst>
          </p:cNvPr>
          <p:cNvSpPr txBox="1"/>
          <p:nvPr/>
        </p:nvSpPr>
        <p:spPr>
          <a:xfrm>
            <a:off x="11514094" y="5762109"/>
            <a:ext cx="343364" cy="369332"/>
          </a:xfrm>
          <a:prstGeom prst="rect">
            <a:avLst/>
          </a:prstGeom>
          <a:noFill/>
        </p:spPr>
        <p:txBody>
          <a:bodyPr wrap="none" rtlCol="0">
            <a:spAutoFit/>
          </a:bodyPr>
          <a:lstStyle/>
          <a:p>
            <a:r>
              <a:rPr lang="fr-FR" dirty="0"/>
              <a:t>…</a:t>
            </a:r>
            <a:endParaRPr lang="en-US" dirty="0"/>
          </a:p>
        </p:txBody>
      </p:sp>
      <p:sp>
        <p:nvSpPr>
          <p:cNvPr id="13" name="Rectangle 12">
            <a:extLst>
              <a:ext uri="{FF2B5EF4-FFF2-40B4-BE49-F238E27FC236}">
                <a16:creationId xmlns:a16="http://schemas.microsoft.com/office/drawing/2014/main" id="{36ADCC9B-0046-4540-A342-8326BD3C2314}"/>
              </a:ext>
            </a:extLst>
          </p:cNvPr>
          <p:cNvSpPr/>
          <p:nvPr/>
        </p:nvSpPr>
        <p:spPr>
          <a:xfrm>
            <a:off x="203200" y="3623733"/>
            <a:ext cx="11149309" cy="8191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Human </a:t>
            </a:r>
            <a:r>
              <a:rPr lang="fr-FR" dirty="0" err="1"/>
              <a:t>greenhouse</a:t>
            </a:r>
            <a:r>
              <a:rPr lang="fr-FR" dirty="0"/>
              <a:t> </a:t>
            </a:r>
            <a:r>
              <a:rPr lang="fr-FR" dirty="0" err="1"/>
              <a:t>gas</a:t>
            </a:r>
            <a:r>
              <a:rPr lang="fr-FR" dirty="0"/>
              <a:t> </a:t>
            </a:r>
            <a:r>
              <a:rPr lang="fr-FR" dirty="0" err="1"/>
              <a:t>emissions</a:t>
            </a:r>
            <a:endParaRPr lang="en-US" dirty="0"/>
          </a:p>
        </p:txBody>
      </p:sp>
      <p:sp>
        <p:nvSpPr>
          <p:cNvPr id="14" name="Rectangle 13">
            <a:extLst>
              <a:ext uri="{FF2B5EF4-FFF2-40B4-BE49-F238E27FC236}">
                <a16:creationId xmlns:a16="http://schemas.microsoft.com/office/drawing/2014/main" id="{1B1A4DA7-C49A-47FC-B4ED-EBFBA5AF8F59}"/>
              </a:ext>
            </a:extLst>
          </p:cNvPr>
          <p:cNvSpPr/>
          <p:nvPr/>
        </p:nvSpPr>
        <p:spPr>
          <a:xfrm>
            <a:off x="203200" y="1666875"/>
            <a:ext cx="11149309"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Global </a:t>
            </a:r>
            <a:r>
              <a:rPr lang="fr-FR" dirty="0" err="1"/>
              <a:t>Warming</a:t>
            </a:r>
            <a:endParaRPr lang="en-US" dirty="0"/>
          </a:p>
        </p:txBody>
      </p:sp>
      <p:sp>
        <p:nvSpPr>
          <p:cNvPr id="15" name="Flèche : bas 14">
            <a:extLst>
              <a:ext uri="{FF2B5EF4-FFF2-40B4-BE49-F238E27FC236}">
                <a16:creationId xmlns:a16="http://schemas.microsoft.com/office/drawing/2014/main" id="{95522CA7-03F7-4F97-A5CB-5D5A1C685ECC}"/>
              </a:ext>
            </a:extLst>
          </p:cNvPr>
          <p:cNvSpPr/>
          <p:nvPr/>
        </p:nvSpPr>
        <p:spPr>
          <a:xfrm rot="10800000">
            <a:off x="5232399" y="2720444"/>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id="{5993109C-4A47-4E1B-9F50-6C9A3F8FE8AE}"/>
              </a:ext>
            </a:extLst>
          </p:cNvPr>
          <p:cNvSpPr txBox="1"/>
          <p:nvPr/>
        </p:nvSpPr>
        <p:spPr>
          <a:xfrm>
            <a:off x="6472833" y="2891909"/>
            <a:ext cx="4375878" cy="369332"/>
          </a:xfrm>
          <a:prstGeom prst="rect">
            <a:avLst/>
          </a:prstGeom>
          <a:noFill/>
        </p:spPr>
        <p:txBody>
          <a:bodyPr wrap="none" rtlCol="0">
            <a:spAutoFit/>
          </a:bodyPr>
          <a:lstStyle/>
          <a:p>
            <a:r>
              <a:rPr lang="fr-FR" dirty="0" err="1"/>
              <a:t>Causality</a:t>
            </a:r>
            <a:r>
              <a:rPr lang="fr-FR" dirty="0"/>
              <a:t> </a:t>
            </a:r>
            <a:r>
              <a:rPr lang="fr-FR" dirty="0" err="1"/>
              <a:t>established</a:t>
            </a:r>
            <a:r>
              <a:rPr lang="fr-FR" dirty="0"/>
              <a:t>  and </a:t>
            </a:r>
            <a:r>
              <a:rPr lang="fr-FR" dirty="0" err="1"/>
              <a:t>quantified</a:t>
            </a:r>
            <a:r>
              <a:rPr lang="fr-FR" dirty="0"/>
              <a:t> by IPCC</a:t>
            </a:r>
            <a:endParaRPr lang="en-US" dirty="0"/>
          </a:p>
        </p:txBody>
      </p:sp>
      <p:sp>
        <p:nvSpPr>
          <p:cNvPr id="17" name="Flèche : bas 16">
            <a:extLst>
              <a:ext uri="{FF2B5EF4-FFF2-40B4-BE49-F238E27FC236}">
                <a16:creationId xmlns:a16="http://schemas.microsoft.com/office/drawing/2014/main" id="{E6C8A815-6D0F-4544-B0C7-67A19779FCB3}"/>
              </a:ext>
            </a:extLst>
          </p:cNvPr>
          <p:cNvSpPr/>
          <p:nvPr/>
        </p:nvSpPr>
        <p:spPr>
          <a:xfrm rot="10800000">
            <a:off x="498528"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Flèche : bas 18">
            <a:extLst>
              <a:ext uri="{FF2B5EF4-FFF2-40B4-BE49-F238E27FC236}">
                <a16:creationId xmlns:a16="http://schemas.microsoft.com/office/drawing/2014/main" id="{42935CC0-0B07-4F64-9FC2-A43EE9E16A23}"/>
              </a:ext>
            </a:extLst>
          </p:cNvPr>
          <p:cNvSpPr/>
          <p:nvPr/>
        </p:nvSpPr>
        <p:spPr>
          <a:xfrm rot="10800000">
            <a:off x="8577738"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èche : bas 19">
            <a:extLst>
              <a:ext uri="{FF2B5EF4-FFF2-40B4-BE49-F238E27FC236}">
                <a16:creationId xmlns:a16="http://schemas.microsoft.com/office/drawing/2014/main" id="{C56EBFAD-2820-4C15-9BF3-E57A5E23DD3C}"/>
              </a:ext>
            </a:extLst>
          </p:cNvPr>
          <p:cNvSpPr/>
          <p:nvPr/>
        </p:nvSpPr>
        <p:spPr>
          <a:xfrm rot="10800000">
            <a:off x="10193580"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Flèche : bas 20">
            <a:extLst>
              <a:ext uri="{FF2B5EF4-FFF2-40B4-BE49-F238E27FC236}">
                <a16:creationId xmlns:a16="http://schemas.microsoft.com/office/drawing/2014/main" id="{8BE344C4-71D1-4E49-BB34-5F01D02F4D02}"/>
              </a:ext>
            </a:extLst>
          </p:cNvPr>
          <p:cNvSpPr/>
          <p:nvPr/>
        </p:nvSpPr>
        <p:spPr>
          <a:xfrm rot="10800000">
            <a:off x="5382437"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Flèche : bas 21">
            <a:extLst>
              <a:ext uri="{FF2B5EF4-FFF2-40B4-BE49-F238E27FC236}">
                <a16:creationId xmlns:a16="http://schemas.microsoft.com/office/drawing/2014/main" id="{4B638393-8B43-41FB-86BC-75180AD89DD7}"/>
              </a:ext>
            </a:extLst>
          </p:cNvPr>
          <p:cNvSpPr/>
          <p:nvPr/>
        </p:nvSpPr>
        <p:spPr>
          <a:xfrm rot="10800000">
            <a:off x="6998279"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Flèche : bas 22">
            <a:extLst>
              <a:ext uri="{FF2B5EF4-FFF2-40B4-BE49-F238E27FC236}">
                <a16:creationId xmlns:a16="http://schemas.microsoft.com/office/drawing/2014/main" id="{F2D813EA-0756-4BE0-88B6-FE070301580A}"/>
              </a:ext>
            </a:extLst>
          </p:cNvPr>
          <p:cNvSpPr/>
          <p:nvPr/>
        </p:nvSpPr>
        <p:spPr>
          <a:xfrm rot="10800000">
            <a:off x="2152010"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lèche : bas 23">
            <a:extLst>
              <a:ext uri="{FF2B5EF4-FFF2-40B4-BE49-F238E27FC236}">
                <a16:creationId xmlns:a16="http://schemas.microsoft.com/office/drawing/2014/main" id="{4627E244-4734-4B3B-9190-E3E850F04255}"/>
              </a:ext>
            </a:extLst>
          </p:cNvPr>
          <p:cNvSpPr/>
          <p:nvPr/>
        </p:nvSpPr>
        <p:spPr>
          <a:xfrm rot="10800000">
            <a:off x="3767852" y="4691060"/>
            <a:ext cx="863600" cy="708555"/>
          </a:xfrm>
          <a:prstGeom prst="downArrow">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ZoneTexte 17">
            <a:extLst>
              <a:ext uri="{FF2B5EF4-FFF2-40B4-BE49-F238E27FC236}">
                <a16:creationId xmlns:a16="http://schemas.microsoft.com/office/drawing/2014/main" id="{83C9A194-FC20-43D3-82C0-FAB024E99BB5}"/>
              </a:ext>
            </a:extLst>
          </p:cNvPr>
          <p:cNvSpPr txBox="1"/>
          <p:nvPr/>
        </p:nvSpPr>
        <p:spPr>
          <a:xfrm>
            <a:off x="2546170" y="5139834"/>
            <a:ext cx="5953938" cy="369332"/>
          </a:xfrm>
          <a:prstGeom prst="rect">
            <a:avLst/>
          </a:prstGeom>
          <a:solidFill>
            <a:schemeClr val="bg1"/>
          </a:solidFill>
          <a:ln>
            <a:noFill/>
          </a:ln>
        </p:spPr>
        <p:txBody>
          <a:bodyPr wrap="none" rtlCol="0">
            <a:spAutoFit/>
          </a:bodyPr>
          <a:lstStyle/>
          <a:p>
            <a:r>
              <a:rPr lang="fr-FR" dirty="0" err="1"/>
              <a:t>Causality</a:t>
            </a:r>
            <a:r>
              <a:rPr lang="fr-FR" dirty="0"/>
              <a:t> to </a:t>
            </a:r>
            <a:r>
              <a:rPr lang="fr-FR" dirty="0" err="1"/>
              <a:t>be</a:t>
            </a:r>
            <a:r>
              <a:rPr lang="fr-FR" dirty="0"/>
              <a:t> </a:t>
            </a:r>
            <a:r>
              <a:rPr lang="fr-FR" dirty="0" err="1"/>
              <a:t>established</a:t>
            </a:r>
            <a:r>
              <a:rPr lang="fr-FR" dirty="0"/>
              <a:t>  and </a:t>
            </a:r>
            <a:r>
              <a:rPr lang="fr-FR" dirty="0" err="1"/>
              <a:t>quantified</a:t>
            </a:r>
            <a:r>
              <a:rPr lang="fr-FR" dirty="0"/>
              <a:t> by </a:t>
            </a:r>
            <a:r>
              <a:rPr lang="fr-FR" dirty="0" err="1"/>
              <a:t>domain</a:t>
            </a:r>
            <a:r>
              <a:rPr lang="fr-FR" dirty="0"/>
              <a:t> experts</a:t>
            </a:r>
            <a:endParaRPr lang="en-US" dirty="0"/>
          </a:p>
        </p:txBody>
      </p:sp>
    </p:spTree>
    <p:extLst>
      <p:ext uri="{BB962C8B-B14F-4D97-AF65-F5344CB8AC3E}">
        <p14:creationId xmlns:p14="http://schemas.microsoft.com/office/powerpoint/2010/main" val="135579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55E42D1-ACA4-4F08-9AE3-F07DE6D4456E}"/>
              </a:ext>
            </a:extLst>
          </p:cNvPr>
          <p:cNvSpPr>
            <a:spLocks noGrp="1"/>
          </p:cNvSpPr>
          <p:nvPr>
            <p:ph idx="1"/>
          </p:nvPr>
        </p:nvSpPr>
        <p:spPr/>
        <p:txBody>
          <a:bodyPr/>
          <a:lstStyle/>
          <a:p>
            <a:r>
              <a:rPr lang="en-US" dirty="0"/>
              <a:t> Electronic devices</a:t>
            </a:r>
          </a:p>
          <a:p>
            <a:pPr lvl="1"/>
            <a:r>
              <a:rPr lang="en-US" dirty="0"/>
              <a:t>Collins dictionary: </a:t>
            </a:r>
            <a:r>
              <a:rPr lang="en-US" i="1" dirty="0"/>
              <a:t>Electronics is the technology of using transistors and silicon chips, especially in devices such as radios, televisions, and computers. </a:t>
            </a:r>
          </a:p>
          <a:p>
            <a:pPr lvl="1"/>
            <a:endParaRPr lang="en-US" i="1" dirty="0"/>
          </a:p>
          <a:p>
            <a:r>
              <a:rPr lang="en-US" dirty="0"/>
              <a:t>Electrical devices</a:t>
            </a:r>
          </a:p>
          <a:p>
            <a:pPr lvl="1"/>
            <a:r>
              <a:rPr lang="en-US" i="1" dirty="0"/>
              <a:t>Electrical devices functionally rely on electric energy (AC or DC) to drive their core parts (electric motors, transformers, rechargeable batteries…).</a:t>
            </a:r>
          </a:p>
          <a:p>
            <a:pPr lvl="1"/>
            <a:endParaRPr lang="en-US" i="1" dirty="0"/>
          </a:p>
          <a:p>
            <a:r>
              <a:rPr lang="en-US" dirty="0"/>
              <a:t>Both: EEE: Electrical and Electronic </a:t>
            </a:r>
            <a:r>
              <a:rPr lang="en-US" dirty="0" err="1"/>
              <a:t>Equipments</a:t>
            </a:r>
            <a:endParaRPr lang="en-US" dirty="0"/>
          </a:p>
        </p:txBody>
      </p:sp>
      <p:sp>
        <p:nvSpPr>
          <p:cNvPr id="2" name="Titre 1">
            <a:extLst>
              <a:ext uri="{FF2B5EF4-FFF2-40B4-BE49-F238E27FC236}">
                <a16:creationId xmlns:a16="http://schemas.microsoft.com/office/drawing/2014/main" id="{E504B4EC-7694-E4B0-BC4D-F7EEFDDB7E1D}"/>
              </a:ext>
            </a:extLst>
          </p:cNvPr>
          <p:cNvSpPr>
            <a:spLocks noGrp="1"/>
          </p:cNvSpPr>
          <p:nvPr>
            <p:ph type="title"/>
          </p:nvPr>
        </p:nvSpPr>
        <p:spPr/>
        <p:txBody>
          <a:bodyPr>
            <a:normAutofit fontScale="90000"/>
          </a:bodyPr>
          <a:lstStyle/>
          <a:p>
            <a:r>
              <a:rPr lang="fr-FR" dirty="0" err="1">
                <a:cs typeface="Calibri Light"/>
              </a:rPr>
              <a:t>Electronic</a:t>
            </a:r>
            <a:r>
              <a:rPr lang="fr-FR" dirty="0">
                <a:cs typeface="Calibri Light"/>
              </a:rPr>
              <a:t> </a:t>
            </a:r>
            <a:r>
              <a:rPr lang="fr-FR" dirty="0" err="1">
                <a:cs typeface="Calibri Light"/>
              </a:rPr>
              <a:t>devices</a:t>
            </a:r>
            <a:endParaRPr lang="fr-FR" dirty="0"/>
          </a:p>
        </p:txBody>
      </p:sp>
      <p:sp>
        <p:nvSpPr>
          <p:cNvPr id="13" name="Espace réservé du numéro de diapositive 3">
            <a:extLst>
              <a:ext uri="{FF2B5EF4-FFF2-40B4-BE49-F238E27FC236}">
                <a16:creationId xmlns:a16="http://schemas.microsoft.com/office/drawing/2014/main" id="{1EE1D7AC-B124-4D09-A64B-B73877D6876C}"/>
              </a:ext>
            </a:extLst>
          </p:cNvPr>
          <p:cNvSpPr>
            <a:spLocks noGrp="1"/>
          </p:cNvSpPr>
          <p:nvPr>
            <p:ph type="sldNum" sz="quarter" idx="12"/>
          </p:nvPr>
        </p:nvSpPr>
        <p:spPr/>
        <p:txBody>
          <a:bodyPr/>
          <a:lstStyle/>
          <a:p>
            <a:fld id="{27C6CCC6-2BE5-4E42-96A4-D1E8E81A3D8E}" type="slidenum">
              <a:rPr lang="fr-FR" smtClean="0"/>
              <a:t>3</a:t>
            </a:fld>
            <a:endParaRPr lang="fr-FR"/>
          </a:p>
        </p:txBody>
      </p:sp>
    </p:spTree>
    <p:extLst>
      <p:ext uri="{BB962C8B-B14F-4D97-AF65-F5344CB8AC3E}">
        <p14:creationId xmlns:p14="http://schemas.microsoft.com/office/powerpoint/2010/main" val="401090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32B1BEC-1E1D-4C0E-801D-BA21503D29BE}"/>
              </a:ext>
            </a:extLst>
          </p:cNvPr>
          <p:cNvSpPr>
            <a:spLocks noGrp="1"/>
          </p:cNvSpPr>
          <p:nvPr>
            <p:ph type="title"/>
          </p:nvPr>
        </p:nvSpPr>
        <p:spPr/>
        <p:txBody>
          <a:bodyPr>
            <a:normAutofit fontScale="90000"/>
          </a:bodyPr>
          <a:lstStyle/>
          <a:p>
            <a:r>
              <a:rPr lang="en-US" dirty="0"/>
              <a:t>LCA Method: ISO 14044 Standard</a:t>
            </a:r>
          </a:p>
        </p:txBody>
      </p:sp>
      <p:sp>
        <p:nvSpPr>
          <p:cNvPr id="4" name="Espace réservé du numéro de diapositive 3">
            <a:extLst>
              <a:ext uri="{FF2B5EF4-FFF2-40B4-BE49-F238E27FC236}">
                <a16:creationId xmlns:a16="http://schemas.microsoft.com/office/drawing/2014/main" id="{90BC002A-A8B3-4428-BC60-964A05AE72EA}"/>
              </a:ext>
            </a:extLst>
          </p:cNvPr>
          <p:cNvSpPr>
            <a:spLocks noGrp="1"/>
          </p:cNvSpPr>
          <p:nvPr>
            <p:ph type="sldNum" sz="quarter" idx="12"/>
          </p:nvPr>
        </p:nvSpPr>
        <p:spPr/>
        <p:txBody>
          <a:bodyPr/>
          <a:lstStyle/>
          <a:p>
            <a:fld id="{27C6CCC6-2BE5-4E42-96A4-D1E8E81A3D8E}" type="slidenum">
              <a:rPr lang="fr-FR" smtClean="0"/>
              <a:t>30</a:t>
            </a:fld>
            <a:endParaRPr lang="fr-FR"/>
          </a:p>
        </p:txBody>
      </p:sp>
      <p:sp>
        <p:nvSpPr>
          <p:cNvPr id="5" name="Rectangle 4">
            <a:extLst>
              <a:ext uri="{FF2B5EF4-FFF2-40B4-BE49-F238E27FC236}">
                <a16:creationId xmlns:a16="http://schemas.microsoft.com/office/drawing/2014/main" id="{A233A11F-47F2-4D09-8B7C-9F58582133FB}"/>
              </a:ext>
            </a:extLst>
          </p:cNvPr>
          <p:cNvSpPr/>
          <p:nvPr/>
        </p:nvSpPr>
        <p:spPr>
          <a:xfrm>
            <a:off x="649492" y="1130837"/>
            <a:ext cx="2458296" cy="1149532"/>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1- Goal and scope </a:t>
            </a:r>
            <a:r>
              <a:rPr lang="fr-FR" sz="2400" dirty="0" err="1"/>
              <a:t>definition</a:t>
            </a:r>
            <a:endParaRPr lang="en-US" sz="2400" dirty="0"/>
          </a:p>
        </p:txBody>
      </p:sp>
      <p:sp>
        <p:nvSpPr>
          <p:cNvPr id="6" name="Rectangle 5">
            <a:extLst>
              <a:ext uri="{FF2B5EF4-FFF2-40B4-BE49-F238E27FC236}">
                <a16:creationId xmlns:a16="http://schemas.microsoft.com/office/drawing/2014/main" id="{A4D5124D-4816-4262-979E-66239D731BB4}"/>
              </a:ext>
            </a:extLst>
          </p:cNvPr>
          <p:cNvSpPr/>
          <p:nvPr/>
        </p:nvSpPr>
        <p:spPr>
          <a:xfrm>
            <a:off x="649492" y="3075403"/>
            <a:ext cx="2458296" cy="114953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2- Inventory </a:t>
            </a:r>
            <a:r>
              <a:rPr lang="fr-FR" sz="2400" dirty="0" err="1"/>
              <a:t>analysis</a:t>
            </a:r>
            <a:endParaRPr lang="en-US" sz="2400" dirty="0"/>
          </a:p>
        </p:txBody>
      </p:sp>
      <p:sp>
        <p:nvSpPr>
          <p:cNvPr id="7" name="Rectangle 6">
            <a:extLst>
              <a:ext uri="{FF2B5EF4-FFF2-40B4-BE49-F238E27FC236}">
                <a16:creationId xmlns:a16="http://schemas.microsoft.com/office/drawing/2014/main" id="{C353A025-A927-4EDB-83DE-EFE899A22C93}"/>
              </a:ext>
            </a:extLst>
          </p:cNvPr>
          <p:cNvSpPr/>
          <p:nvPr/>
        </p:nvSpPr>
        <p:spPr>
          <a:xfrm>
            <a:off x="649492" y="5135510"/>
            <a:ext cx="2458296" cy="1149532"/>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3- Impact </a:t>
            </a:r>
            <a:r>
              <a:rPr lang="fr-FR" sz="2400" dirty="0" err="1"/>
              <a:t>assessment</a:t>
            </a:r>
            <a:endParaRPr lang="en-US" sz="2400" dirty="0"/>
          </a:p>
        </p:txBody>
      </p:sp>
      <p:sp>
        <p:nvSpPr>
          <p:cNvPr id="8" name="Rectangle 7">
            <a:extLst>
              <a:ext uri="{FF2B5EF4-FFF2-40B4-BE49-F238E27FC236}">
                <a16:creationId xmlns:a16="http://schemas.microsoft.com/office/drawing/2014/main" id="{CF63ABB3-960D-4F0D-8F15-4F232E092EA7}"/>
              </a:ext>
            </a:extLst>
          </p:cNvPr>
          <p:cNvSpPr/>
          <p:nvPr/>
        </p:nvSpPr>
        <p:spPr>
          <a:xfrm>
            <a:off x="4655435" y="1130837"/>
            <a:ext cx="2458296" cy="5154205"/>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4- </a:t>
            </a:r>
            <a:r>
              <a:rPr lang="fr-FR" sz="2400" dirty="0" err="1"/>
              <a:t>Interpretation</a:t>
            </a:r>
            <a:r>
              <a:rPr lang="fr-FR" sz="2400" dirty="0"/>
              <a:t> / discussion</a:t>
            </a:r>
            <a:endParaRPr lang="en-US" sz="2400" dirty="0"/>
          </a:p>
        </p:txBody>
      </p:sp>
      <p:cxnSp>
        <p:nvCxnSpPr>
          <p:cNvPr id="9" name="Connecteur droit avec flèche 8">
            <a:extLst>
              <a:ext uri="{FF2B5EF4-FFF2-40B4-BE49-F238E27FC236}">
                <a16:creationId xmlns:a16="http://schemas.microsoft.com/office/drawing/2014/main" id="{9CD7B509-25A3-4A2C-A416-E18CFC2FB94A}"/>
              </a:ext>
            </a:extLst>
          </p:cNvPr>
          <p:cNvCxnSpPr/>
          <p:nvPr/>
        </p:nvCxnSpPr>
        <p:spPr>
          <a:xfrm>
            <a:off x="3107788" y="1705604"/>
            <a:ext cx="1547647"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0425F295-969E-4DD5-91E7-03C75F1B9145}"/>
              </a:ext>
            </a:extLst>
          </p:cNvPr>
          <p:cNvCxnSpPr/>
          <p:nvPr/>
        </p:nvCxnSpPr>
        <p:spPr>
          <a:xfrm>
            <a:off x="3107788" y="3686804"/>
            <a:ext cx="1547647"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A021A214-BF16-4160-80D6-5C05A3410D92}"/>
              </a:ext>
            </a:extLst>
          </p:cNvPr>
          <p:cNvCxnSpPr/>
          <p:nvPr/>
        </p:nvCxnSpPr>
        <p:spPr>
          <a:xfrm>
            <a:off x="3107788" y="5728963"/>
            <a:ext cx="1547647"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65B2AFC-11E5-4325-B5BC-2D65D3AA0091}"/>
              </a:ext>
            </a:extLst>
          </p:cNvPr>
          <p:cNvCxnSpPr>
            <a:cxnSpLocks/>
          </p:cNvCxnSpPr>
          <p:nvPr/>
        </p:nvCxnSpPr>
        <p:spPr>
          <a:xfrm>
            <a:off x="1881754" y="4224935"/>
            <a:ext cx="0" cy="910575"/>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DEC7F3F-B8A3-4274-A0D5-3174BA35EC9B}"/>
              </a:ext>
            </a:extLst>
          </p:cNvPr>
          <p:cNvCxnSpPr>
            <a:cxnSpLocks/>
            <a:endCxn id="6" idx="0"/>
          </p:cNvCxnSpPr>
          <p:nvPr/>
        </p:nvCxnSpPr>
        <p:spPr>
          <a:xfrm flipH="1">
            <a:off x="1878640" y="2280369"/>
            <a:ext cx="3114" cy="795034"/>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ECEFC3DE-60B4-4F3A-A6A2-ABA71ACBE379}"/>
              </a:ext>
            </a:extLst>
          </p:cNvPr>
          <p:cNvSpPr txBox="1"/>
          <p:nvPr/>
        </p:nvSpPr>
        <p:spPr>
          <a:xfrm>
            <a:off x="7616017" y="2896161"/>
            <a:ext cx="4192443" cy="923330"/>
          </a:xfrm>
          <a:prstGeom prst="rect">
            <a:avLst/>
          </a:prstGeom>
          <a:noFill/>
        </p:spPr>
        <p:txBody>
          <a:bodyPr wrap="square" rtlCol="0">
            <a:spAutoFit/>
          </a:bodyPr>
          <a:lstStyle/>
          <a:p>
            <a:r>
              <a:rPr lang="en-US" i="1" dirty="0">
                <a:solidFill>
                  <a:schemeClr val="bg2">
                    <a:lumMod val="50000"/>
                  </a:schemeClr>
                </a:solidFill>
              </a:rPr>
              <a:t>ISO 14040:2006, Environmental management — Life cycle assessment — Principles and framework</a:t>
            </a:r>
          </a:p>
        </p:txBody>
      </p:sp>
    </p:spTree>
    <p:extLst>
      <p:ext uri="{BB962C8B-B14F-4D97-AF65-F5344CB8AC3E}">
        <p14:creationId xmlns:p14="http://schemas.microsoft.com/office/powerpoint/2010/main" val="8568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4FCF6D-1706-4492-B59C-69CE31B5F087}"/>
              </a:ext>
            </a:extLst>
          </p:cNvPr>
          <p:cNvSpPr>
            <a:spLocks noGrp="1"/>
          </p:cNvSpPr>
          <p:nvPr>
            <p:ph idx="1"/>
          </p:nvPr>
        </p:nvSpPr>
        <p:spPr>
          <a:xfrm>
            <a:off x="838200" y="1190625"/>
            <a:ext cx="10072956" cy="4536954"/>
          </a:xfrm>
        </p:spPr>
        <p:txBody>
          <a:bodyPr/>
          <a:lstStyle/>
          <a:p>
            <a:r>
              <a:rPr lang="fr-FR" dirty="0" err="1"/>
              <a:t>Gather</a:t>
            </a:r>
            <a:r>
              <a:rPr lang="fr-FR" dirty="0"/>
              <a:t> reliable, </a:t>
            </a:r>
            <a:r>
              <a:rPr lang="fr-FR" dirty="0" err="1"/>
              <a:t>scientific</a:t>
            </a:r>
            <a:r>
              <a:rPr lang="fr-FR" dirty="0"/>
              <a:t> </a:t>
            </a:r>
            <a:r>
              <a:rPr lang="fr-FR" dirty="0" err="1"/>
              <a:t>numbers</a:t>
            </a:r>
            <a:r>
              <a:rPr lang="fr-FR" dirty="0"/>
              <a:t> on </a:t>
            </a:r>
            <a:r>
              <a:rPr lang="fr-FR" dirty="0" err="1"/>
              <a:t>electronics</a:t>
            </a:r>
            <a:r>
              <a:rPr lang="fr-FR" dirty="0"/>
              <a:t> impacts, and </a:t>
            </a:r>
            <a:r>
              <a:rPr lang="fr-FR" dirty="0" err="1"/>
              <a:t>evaluate</a:t>
            </a:r>
            <a:r>
              <a:rPr lang="fr-FR" dirty="0"/>
              <a:t> </a:t>
            </a:r>
            <a:r>
              <a:rPr lang="fr-FR" dirty="0" err="1"/>
              <a:t>their</a:t>
            </a:r>
            <a:r>
              <a:rPr lang="fr-FR" dirty="0"/>
              <a:t> </a:t>
            </a:r>
            <a:r>
              <a:rPr lang="fr-FR" dirty="0" err="1"/>
              <a:t>reliability</a:t>
            </a:r>
            <a:endParaRPr lang="fr-FR" dirty="0"/>
          </a:p>
          <a:p>
            <a:pPr lvl="1"/>
            <a:endParaRPr lang="fr-FR" dirty="0"/>
          </a:p>
          <a:p>
            <a:pPr lvl="1"/>
            <a:r>
              <a:rPr lang="en-US" b="1" dirty="0"/>
              <a:t>Attributional LCA</a:t>
            </a:r>
            <a:r>
              <a:rPr lang="en-US" dirty="0"/>
              <a:t>: aims to describe the environmentally relevant physical flows to and from a life cycle</a:t>
            </a:r>
          </a:p>
          <a:p>
            <a:pPr lvl="1"/>
            <a:endParaRPr lang="en-US" dirty="0"/>
          </a:p>
          <a:p>
            <a:pPr lvl="1"/>
            <a:r>
              <a:rPr lang="en-US" b="1" dirty="0"/>
              <a:t>Consequential LCA</a:t>
            </a:r>
            <a:r>
              <a:rPr lang="en-US" dirty="0"/>
              <a:t>: LCA aiming to describe how environmentally relevant flows will change in response to possible decisions</a:t>
            </a:r>
            <a:endParaRPr lang="fr-FR" dirty="0"/>
          </a:p>
        </p:txBody>
      </p:sp>
      <p:sp>
        <p:nvSpPr>
          <p:cNvPr id="3" name="Titre 2">
            <a:extLst>
              <a:ext uri="{FF2B5EF4-FFF2-40B4-BE49-F238E27FC236}">
                <a16:creationId xmlns:a16="http://schemas.microsoft.com/office/drawing/2014/main" id="{DCE8A5EB-9971-4D68-A3AC-16BDBAEEBD61}"/>
              </a:ext>
            </a:extLst>
          </p:cNvPr>
          <p:cNvSpPr>
            <a:spLocks noGrp="1"/>
          </p:cNvSpPr>
          <p:nvPr>
            <p:ph type="title"/>
          </p:nvPr>
        </p:nvSpPr>
        <p:spPr/>
        <p:txBody>
          <a:bodyPr>
            <a:normAutofit fontScale="90000"/>
          </a:bodyPr>
          <a:lstStyle/>
          <a:p>
            <a:r>
              <a:rPr lang="fr-FR" dirty="0" err="1"/>
              <a:t>Different</a:t>
            </a:r>
            <a:r>
              <a:rPr lang="fr-FR" dirty="0"/>
              <a:t> </a:t>
            </a:r>
            <a:r>
              <a:rPr lang="fr-FR" dirty="0" err="1"/>
              <a:t>forms</a:t>
            </a:r>
            <a:r>
              <a:rPr lang="fr-FR" dirty="0"/>
              <a:t> of </a:t>
            </a:r>
            <a:r>
              <a:rPr lang="fr-FR" dirty="0" err="1"/>
              <a:t>LCAs</a:t>
            </a:r>
            <a:r>
              <a:rPr lang="fr-FR" dirty="0"/>
              <a:t> for </a:t>
            </a:r>
            <a:r>
              <a:rPr lang="fr-FR" dirty="0" err="1"/>
              <a:t>different</a:t>
            </a:r>
            <a:r>
              <a:rPr lang="fr-FR" dirty="0"/>
              <a:t> objectives</a:t>
            </a:r>
            <a:endParaRPr lang="en-US" dirty="0"/>
          </a:p>
        </p:txBody>
      </p:sp>
      <p:sp>
        <p:nvSpPr>
          <p:cNvPr id="4" name="Espace réservé du numéro de diapositive 3">
            <a:extLst>
              <a:ext uri="{FF2B5EF4-FFF2-40B4-BE49-F238E27FC236}">
                <a16:creationId xmlns:a16="http://schemas.microsoft.com/office/drawing/2014/main" id="{99C85A49-257A-488D-8F9A-6DF2421FAC10}"/>
              </a:ext>
            </a:extLst>
          </p:cNvPr>
          <p:cNvSpPr>
            <a:spLocks noGrp="1"/>
          </p:cNvSpPr>
          <p:nvPr>
            <p:ph type="sldNum" sz="quarter" idx="12"/>
          </p:nvPr>
        </p:nvSpPr>
        <p:spPr/>
        <p:txBody>
          <a:bodyPr/>
          <a:lstStyle/>
          <a:p>
            <a:fld id="{27C6CCC6-2BE5-4E42-96A4-D1E8E81A3D8E}" type="slidenum">
              <a:rPr lang="fr-FR" smtClean="0"/>
              <a:t>31</a:t>
            </a:fld>
            <a:endParaRPr lang="fr-FR"/>
          </a:p>
        </p:txBody>
      </p:sp>
      <p:sp>
        <p:nvSpPr>
          <p:cNvPr id="5" name="ZoneTexte 4">
            <a:extLst>
              <a:ext uri="{FF2B5EF4-FFF2-40B4-BE49-F238E27FC236}">
                <a16:creationId xmlns:a16="http://schemas.microsoft.com/office/drawing/2014/main" id="{76B039C5-68F7-406E-B8C9-7E06C4AD04BF}"/>
              </a:ext>
            </a:extLst>
          </p:cNvPr>
          <p:cNvSpPr txBox="1"/>
          <p:nvPr/>
        </p:nvSpPr>
        <p:spPr>
          <a:xfrm>
            <a:off x="7727810" y="4871084"/>
            <a:ext cx="4192443" cy="1477328"/>
          </a:xfrm>
          <a:prstGeom prst="rect">
            <a:avLst/>
          </a:prstGeom>
          <a:noFill/>
        </p:spPr>
        <p:txBody>
          <a:bodyPr wrap="square" rtlCol="0">
            <a:spAutoFit/>
          </a:bodyPr>
          <a:lstStyle/>
          <a:p>
            <a:r>
              <a:rPr lang="en-US" i="1" dirty="0" err="1">
                <a:solidFill>
                  <a:schemeClr val="bg2">
                    <a:lumMod val="50000"/>
                  </a:schemeClr>
                </a:solidFill>
              </a:rPr>
              <a:t>Finnveden</a:t>
            </a:r>
            <a:r>
              <a:rPr lang="en-US" i="1" dirty="0">
                <a:solidFill>
                  <a:schemeClr val="bg2">
                    <a:lumMod val="50000"/>
                  </a:schemeClr>
                </a:solidFill>
              </a:rPr>
              <a:t>, G., </a:t>
            </a:r>
            <a:r>
              <a:rPr lang="en-US" i="1" dirty="0" err="1">
                <a:solidFill>
                  <a:schemeClr val="bg2">
                    <a:lumMod val="50000"/>
                  </a:schemeClr>
                </a:solidFill>
              </a:rPr>
              <a:t>Hauschild</a:t>
            </a:r>
            <a:r>
              <a:rPr lang="en-US" i="1" dirty="0">
                <a:solidFill>
                  <a:schemeClr val="bg2">
                    <a:lumMod val="50000"/>
                  </a:schemeClr>
                </a:solidFill>
              </a:rPr>
              <a:t>, M. Z., </a:t>
            </a:r>
            <a:r>
              <a:rPr lang="en-US" i="1" dirty="0" err="1">
                <a:solidFill>
                  <a:schemeClr val="bg2">
                    <a:lumMod val="50000"/>
                  </a:schemeClr>
                </a:solidFill>
              </a:rPr>
              <a:t>Ekvall</a:t>
            </a:r>
            <a:r>
              <a:rPr lang="en-US" i="1" dirty="0">
                <a:solidFill>
                  <a:schemeClr val="bg2">
                    <a:lumMod val="50000"/>
                  </a:schemeClr>
                </a:solidFill>
              </a:rPr>
              <a:t>, T., </a:t>
            </a:r>
            <a:r>
              <a:rPr lang="en-US" i="1" dirty="0" err="1">
                <a:solidFill>
                  <a:schemeClr val="bg2">
                    <a:lumMod val="50000"/>
                  </a:schemeClr>
                </a:solidFill>
              </a:rPr>
              <a:t>Guinée</a:t>
            </a:r>
            <a:r>
              <a:rPr lang="en-US" i="1" dirty="0">
                <a:solidFill>
                  <a:schemeClr val="bg2">
                    <a:lumMod val="50000"/>
                  </a:schemeClr>
                </a:solidFill>
              </a:rPr>
              <a:t>, J., </a:t>
            </a:r>
            <a:r>
              <a:rPr lang="en-US" i="1" dirty="0" err="1">
                <a:solidFill>
                  <a:schemeClr val="bg2">
                    <a:lumMod val="50000"/>
                  </a:schemeClr>
                </a:solidFill>
              </a:rPr>
              <a:t>Heijungs</a:t>
            </a:r>
            <a:r>
              <a:rPr lang="en-US" i="1" dirty="0">
                <a:solidFill>
                  <a:schemeClr val="bg2">
                    <a:lumMod val="50000"/>
                  </a:schemeClr>
                </a:solidFill>
              </a:rPr>
              <a:t>, R., Hellweg, S., ... &amp; Suh, S. (2009). Recent developments in life cycle assessment. Journal of environmental management, 91(1), 1-21.</a:t>
            </a:r>
          </a:p>
        </p:txBody>
      </p:sp>
    </p:spTree>
    <p:extLst>
      <p:ext uri="{BB962C8B-B14F-4D97-AF65-F5344CB8AC3E}">
        <p14:creationId xmlns:p14="http://schemas.microsoft.com/office/powerpoint/2010/main" val="1608912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p:txBody>
          <a:bodyPr/>
          <a:lstStyle/>
          <a:p>
            <a:r>
              <a:rPr lang="en-US" dirty="0"/>
              <a:t>Product lifecycle analysis is a complex science, requiring a detailed understanding of the scope and assumptions involved</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a:t>Variations in </a:t>
            </a:r>
            <a:r>
              <a:rPr lang="fr-FR" dirty="0" err="1"/>
              <a:t>semiconductor</a:t>
            </a:r>
            <a:r>
              <a:rPr lang="fr-FR" dirty="0"/>
              <a:t> </a:t>
            </a:r>
            <a:r>
              <a:rPr lang="fr-FR" dirty="0" err="1"/>
              <a:t>LCAs</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32</a:t>
            </a:fld>
            <a:endParaRPr lang="fr-FR"/>
          </a:p>
        </p:txBody>
      </p:sp>
      <p:sp>
        <p:nvSpPr>
          <p:cNvPr id="12" name="ZoneTexte 11">
            <a:extLst>
              <a:ext uri="{FF2B5EF4-FFF2-40B4-BE49-F238E27FC236}">
                <a16:creationId xmlns:a16="http://schemas.microsoft.com/office/drawing/2014/main" id="{651E2E54-6F06-47B9-871F-2611DEE52C46}"/>
              </a:ext>
            </a:extLst>
          </p:cNvPr>
          <p:cNvSpPr txBox="1"/>
          <p:nvPr/>
        </p:nvSpPr>
        <p:spPr>
          <a:xfrm>
            <a:off x="7616017" y="2896161"/>
            <a:ext cx="4192443" cy="1754326"/>
          </a:xfrm>
          <a:prstGeom prst="rect">
            <a:avLst/>
          </a:prstGeom>
          <a:noFill/>
        </p:spPr>
        <p:txBody>
          <a:bodyPr wrap="square" rtlCol="0">
            <a:spAutoFit/>
          </a:bodyPr>
          <a:lstStyle/>
          <a:p>
            <a:r>
              <a:rPr lang="en-US" i="1" dirty="0" err="1">
                <a:solidFill>
                  <a:schemeClr val="bg2">
                    <a:lumMod val="50000"/>
                  </a:schemeClr>
                </a:solidFill>
              </a:rPr>
              <a:t>Pirson</a:t>
            </a:r>
            <a:r>
              <a:rPr lang="en-US" i="1" dirty="0">
                <a:solidFill>
                  <a:schemeClr val="bg2">
                    <a:lumMod val="50000"/>
                  </a:schemeClr>
                </a:solidFill>
              </a:rPr>
              <a:t>, T., </a:t>
            </a:r>
            <a:r>
              <a:rPr lang="en-US" i="1" dirty="0" err="1">
                <a:solidFill>
                  <a:schemeClr val="bg2">
                    <a:lumMod val="50000"/>
                  </a:schemeClr>
                </a:solidFill>
              </a:rPr>
              <a:t>Delhaye</a:t>
            </a:r>
            <a:r>
              <a:rPr lang="en-US" i="1" dirty="0">
                <a:solidFill>
                  <a:schemeClr val="bg2">
                    <a:lumMod val="50000"/>
                  </a:schemeClr>
                </a:solidFill>
              </a:rPr>
              <a:t>, T. P., Pip, A., Le Brun, G., </a:t>
            </a:r>
            <a:r>
              <a:rPr lang="en-US" i="1" dirty="0" err="1">
                <a:solidFill>
                  <a:schemeClr val="bg2">
                    <a:lumMod val="50000"/>
                  </a:schemeClr>
                </a:solidFill>
              </a:rPr>
              <a:t>Raskin</a:t>
            </a:r>
            <a:r>
              <a:rPr lang="en-US" i="1" dirty="0">
                <a:solidFill>
                  <a:schemeClr val="bg2">
                    <a:lumMod val="50000"/>
                  </a:schemeClr>
                </a:solidFill>
              </a:rPr>
              <a:t>, J. P., &amp; Bol, D. (2022). The environmental footprint of IC production: Review, analysis and lessons from historical trends. IEEE Transactions on Semiconductor Manufacturing.</a:t>
            </a:r>
          </a:p>
        </p:txBody>
      </p:sp>
      <p:pic>
        <p:nvPicPr>
          <p:cNvPr id="6" name="Image 5">
            <a:extLst>
              <a:ext uri="{FF2B5EF4-FFF2-40B4-BE49-F238E27FC236}">
                <a16:creationId xmlns:a16="http://schemas.microsoft.com/office/drawing/2014/main" id="{B2D63C1F-9B4B-46E0-89FA-0282800BC04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611" y="1914901"/>
            <a:ext cx="6400799" cy="4284444"/>
          </a:xfrm>
          <a:prstGeom prst="rect">
            <a:avLst/>
          </a:prstGeom>
        </p:spPr>
      </p:pic>
    </p:spTree>
    <p:extLst>
      <p:ext uri="{BB962C8B-B14F-4D97-AF65-F5344CB8AC3E}">
        <p14:creationId xmlns:p14="http://schemas.microsoft.com/office/powerpoint/2010/main" val="2586683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14CFA83-7DAA-4650-B354-25A243D6DD6C}"/>
              </a:ext>
            </a:extLst>
          </p:cNvPr>
          <p:cNvSpPr>
            <a:spLocks noGrp="1"/>
          </p:cNvSpPr>
          <p:nvPr>
            <p:ph idx="1"/>
          </p:nvPr>
        </p:nvSpPr>
        <p:spPr>
          <a:xfrm>
            <a:off x="838199" y="1190625"/>
            <a:ext cx="4800601" cy="4536954"/>
          </a:xfrm>
        </p:spPr>
        <p:txBody>
          <a:bodyPr/>
          <a:lstStyle/>
          <a:p>
            <a:r>
              <a:rPr lang="en-US" dirty="0"/>
              <a:t>impact of upgrading to a new technology node</a:t>
            </a:r>
          </a:p>
          <a:p>
            <a:r>
              <a:rPr lang="en-US" dirty="0"/>
              <a:t>analysis of 2017 processor trends indicated that upgrading may require upwards of 10 years of service time to break even on energy</a:t>
            </a:r>
          </a:p>
        </p:txBody>
      </p:sp>
      <p:sp>
        <p:nvSpPr>
          <p:cNvPr id="3" name="Titre 2">
            <a:extLst>
              <a:ext uri="{FF2B5EF4-FFF2-40B4-BE49-F238E27FC236}">
                <a16:creationId xmlns:a16="http://schemas.microsoft.com/office/drawing/2014/main" id="{CD2EC8C5-B810-4D73-90C3-C8A8C77382C6}"/>
              </a:ext>
            </a:extLst>
          </p:cNvPr>
          <p:cNvSpPr>
            <a:spLocks noGrp="1"/>
          </p:cNvSpPr>
          <p:nvPr>
            <p:ph type="title"/>
          </p:nvPr>
        </p:nvSpPr>
        <p:spPr/>
        <p:txBody>
          <a:bodyPr>
            <a:normAutofit fontScale="90000"/>
          </a:bodyPr>
          <a:lstStyle/>
          <a:p>
            <a:r>
              <a:rPr lang="fr-FR" dirty="0" err="1"/>
              <a:t>Evaluating</a:t>
            </a:r>
            <a:r>
              <a:rPr lang="fr-FR" dirty="0"/>
              <a:t> </a:t>
            </a:r>
            <a:r>
              <a:rPr lang="fr-FR" dirty="0" err="1"/>
              <a:t>when</a:t>
            </a:r>
            <a:r>
              <a:rPr lang="fr-FR" dirty="0"/>
              <a:t> to replace </a:t>
            </a:r>
            <a:r>
              <a:rPr lang="fr-FR" dirty="0" err="1"/>
              <a:t>systems</a:t>
            </a:r>
            <a:r>
              <a:rPr lang="fr-FR" dirty="0"/>
              <a:t> by LCA</a:t>
            </a:r>
            <a:endParaRPr lang="en-US" dirty="0"/>
          </a:p>
        </p:txBody>
      </p:sp>
      <p:sp>
        <p:nvSpPr>
          <p:cNvPr id="4" name="Espace réservé du numéro de diapositive 3">
            <a:extLst>
              <a:ext uri="{FF2B5EF4-FFF2-40B4-BE49-F238E27FC236}">
                <a16:creationId xmlns:a16="http://schemas.microsoft.com/office/drawing/2014/main" id="{093752A2-3E51-447B-90B4-80580EBCCC28}"/>
              </a:ext>
            </a:extLst>
          </p:cNvPr>
          <p:cNvSpPr>
            <a:spLocks noGrp="1"/>
          </p:cNvSpPr>
          <p:nvPr>
            <p:ph type="sldNum" sz="quarter" idx="12"/>
          </p:nvPr>
        </p:nvSpPr>
        <p:spPr/>
        <p:txBody>
          <a:bodyPr/>
          <a:lstStyle/>
          <a:p>
            <a:fld id="{27C6CCC6-2BE5-4E42-96A4-D1E8E81A3D8E}" type="slidenum">
              <a:rPr lang="fr-FR" smtClean="0"/>
              <a:t>33</a:t>
            </a:fld>
            <a:endParaRPr lang="fr-FR"/>
          </a:p>
        </p:txBody>
      </p:sp>
      <p:pic>
        <p:nvPicPr>
          <p:cNvPr id="6" name="Image 5">
            <a:extLst>
              <a:ext uri="{FF2B5EF4-FFF2-40B4-BE49-F238E27FC236}">
                <a16:creationId xmlns:a16="http://schemas.microsoft.com/office/drawing/2014/main" id="{221F49BF-3043-48D4-9BE4-9C1B67E7D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87596"/>
            <a:ext cx="5522568" cy="5105279"/>
          </a:xfrm>
          <a:prstGeom prst="rect">
            <a:avLst/>
          </a:prstGeom>
        </p:spPr>
      </p:pic>
      <p:sp>
        <p:nvSpPr>
          <p:cNvPr id="7" name="ZoneTexte 6">
            <a:extLst>
              <a:ext uri="{FF2B5EF4-FFF2-40B4-BE49-F238E27FC236}">
                <a16:creationId xmlns:a16="http://schemas.microsoft.com/office/drawing/2014/main" id="{24C0DF61-0F7B-4DE3-8DCD-BEEBEFA2C9A8}"/>
              </a:ext>
            </a:extLst>
          </p:cNvPr>
          <p:cNvSpPr txBox="1"/>
          <p:nvPr/>
        </p:nvSpPr>
        <p:spPr>
          <a:xfrm>
            <a:off x="1142277" y="4317087"/>
            <a:ext cx="4192443" cy="2031325"/>
          </a:xfrm>
          <a:prstGeom prst="rect">
            <a:avLst/>
          </a:prstGeom>
          <a:noFill/>
        </p:spPr>
        <p:txBody>
          <a:bodyPr wrap="square" rtlCol="0">
            <a:spAutoFit/>
          </a:bodyPr>
          <a:lstStyle/>
          <a:p>
            <a:r>
              <a:rPr lang="en-US" i="1" dirty="0">
                <a:solidFill>
                  <a:schemeClr val="bg2">
                    <a:lumMod val="50000"/>
                  </a:schemeClr>
                </a:solidFill>
              </a:rPr>
              <a:t>Kline Jr, D., </a:t>
            </a:r>
            <a:r>
              <a:rPr lang="en-US" i="1" dirty="0" err="1">
                <a:solidFill>
                  <a:schemeClr val="bg2">
                    <a:lumMod val="50000"/>
                  </a:schemeClr>
                </a:solidFill>
              </a:rPr>
              <a:t>Parshook</a:t>
            </a:r>
            <a:r>
              <a:rPr lang="en-US" i="1" dirty="0">
                <a:solidFill>
                  <a:schemeClr val="bg2">
                    <a:lumMod val="50000"/>
                  </a:schemeClr>
                </a:solidFill>
              </a:rPr>
              <a:t>, N., Ge, X., Brunvand, E., </a:t>
            </a:r>
            <a:r>
              <a:rPr lang="en-US" i="1" dirty="0" err="1">
                <a:solidFill>
                  <a:schemeClr val="bg2">
                    <a:lumMod val="50000"/>
                  </a:schemeClr>
                </a:solidFill>
              </a:rPr>
              <a:t>Melhem</a:t>
            </a:r>
            <a:r>
              <a:rPr lang="en-US" i="1" dirty="0">
                <a:solidFill>
                  <a:schemeClr val="bg2">
                    <a:lumMod val="50000"/>
                  </a:schemeClr>
                </a:solidFill>
              </a:rPr>
              <a:t>, R., </a:t>
            </a:r>
            <a:r>
              <a:rPr lang="en-US" i="1" dirty="0" err="1">
                <a:solidFill>
                  <a:schemeClr val="bg2">
                    <a:lumMod val="50000"/>
                  </a:schemeClr>
                </a:solidFill>
              </a:rPr>
              <a:t>Chrysanthis</a:t>
            </a:r>
            <a:r>
              <a:rPr lang="en-US" i="1" dirty="0">
                <a:solidFill>
                  <a:schemeClr val="bg2">
                    <a:lumMod val="50000"/>
                  </a:schemeClr>
                </a:solidFill>
              </a:rPr>
              <a:t>, P. K., &amp; Jones, A. K. (2019). </a:t>
            </a:r>
            <a:r>
              <a:rPr lang="en-US" i="1" dirty="0" err="1">
                <a:solidFill>
                  <a:schemeClr val="bg2">
                    <a:lumMod val="50000"/>
                  </a:schemeClr>
                </a:solidFill>
              </a:rPr>
              <a:t>GreenChip</a:t>
            </a:r>
            <a:r>
              <a:rPr lang="en-US" i="1" dirty="0">
                <a:solidFill>
                  <a:schemeClr val="bg2">
                    <a:lumMod val="50000"/>
                  </a:schemeClr>
                </a:solidFill>
              </a:rPr>
              <a:t>: A tool for evaluating holistic sustainability of modern computing systems. Sustainable Computing: Informatics and Systems, 22, 322-332.</a:t>
            </a:r>
          </a:p>
        </p:txBody>
      </p:sp>
    </p:spTree>
    <p:extLst>
      <p:ext uri="{BB962C8B-B14F-4D97-AF65-F5344CB8AC3E}">
        <p14:creationId xmlns:p14="http://schemas.microsoft.com/office/powerpoint/2010/main" val="102911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a:xfrm>
            <a:off x="838199" y="1190624"/>
            <a:ext cx="10751269" cy="5400676"/>
          </a:xfrm>
        </p:spPr>
        <p:txBody>
          <a:bodyPr>
            <a:normAutofit fontScale="92500" lnSpcReduction="10000"/>
          </a:bodyPr>
          <a:lstStyle/>
          <a:p>
            <a:r>
              <a:rPr lang="fr-FR" dirty="0"/>
              <a:t>Open source </a:t>
            </a:r>
            <a:r>
              <a:rPr lang="fr-FR" dirty="0" err="1"/>
              <a:t>tools</a:t>
            </a:r>
            <a:r>
              <a:rPr lang="fr-FR" dirty="0"/>
              <a:t> </a:t>
            </a:r>
            <a:r>
              <a:rPr lang="fr-FR" dirty="0" err="1"/>
              <a:t>exist</a:t>
            </a:r>
            <a:r>
              <a:rPr lang="fr-FR" dirty="0"/>
              <a:t> for LCA: </a:t>
            </a:r>
            <a:r>
              <a:rPr lang="fr-FR" dirty="0" err="1"/>
              <a:t>OpenLCA</a:t>
            </a:r>
            <a:r>
              <a:rPr lang="fr-FR" dirty="0"/>
              <a:t>, </a:t>
            </a:r>
            <a:r>
              <a:rPr lang="fr-FR" dirty="0" err="1"/>
              <a:t>Brightway</a:t>
            </a:r>
            <a:r>
              <a:rPr lang="fr-FR" dirty="0"/>
              <a:t>…</a:t>
            </a:r>
          </a:p>
          <a:p>
            <a:endParaRPr lang="fr-FR" dirty="0"/>
          </a:p>
          <a:p>
            <a:pPr marL="0" indent="0">
              <a:buNone/>
            </a:pPr>
            <a:r>
              <a:rPr lang="fr-FR" dirty="0" err="1"/>
              <a:t>Some</a:t>
            </a:r>
            <a:r>
              <a:rPr lang="fr-FR" dirty="0"/>
              <a:t> challenges</a:t>
            </a:r>
          </a:p>
          <a:p>
            <a:r>
              <a:rPr lang="fr-FR" dirty="0"/>
              <a:t>Scope and </a:t>
            </a:r>
            <a:r>
              <a:rPr lang="fr-FR" dirty="0" err="1"/>
              <a:t>functional</a:t>
            </a:r>
            <a:r>
              <a:rPr lang="fr-FR" dirty="0"/>
              <a:t> unit </a:t>
            </a:r>
            <a:r>
              <a:rPr lang="fr-FR" dirty="0" err="1"/>
              <a:t>definition</a:t>
            </a:r>
            <a:r>
              <a:rPr lang="fr-FR" dirty="0"/>
              <a:t> (</a:t>
            </a:r>
            <a:r>
              <a:rPr lang="fr-FR" dirty="0" err="1"/>
              <a:t>step</a:t>
            </a:r>
            <a:r>
              <a:rPr lang="fr-FR" dirty="0"/>
              <a:t> 1)</a:t>
            </a:r>
          </a:p>
          <a:p>
            <a:pPr lvl="1"/>
            <a:r>
              <a:rPr lang="fr-FR" dirty="0"/>
              <a:t>E.g. how to </a:t>
            </a:r>
            <a:r>
              <a:rPr lang="fr-FR" dirty="0" err="1"/>
              <a:t>attribute</a:t>
            </a:r>
            <a:r>
              <a:rPr lang="fr-FR" dirty="0"/>
              <a:t> impacts </a:t>
            </a:r>
            <a:r>
              <a:rPr lang="fr-FR" dirty="0" err="1"/>
              <a:t>shared</a:t>
            </a:r>
            <a:r>
              <a:rPr lang="fr-FR" dirty="0"/>
              <a:t> </a:t>
            </a:r>
            <a:r>
              <a:rPr lang="fr-FR" dirty="0" err="1"/>
              <a:t>with</a:t>
            </a:r>
            <a:r>
              <a:rPr lang="fr-FR" dirty="0"/>
              <a:t> </a:t>
            </a:r>
            <a:r>
              <a:rPr lang="fr-FR" dirty="0" err="1"/>
              <a:t>other</a:t>
            </a:r>
            <a:r>
              <a:rPr lang="fr-FR" dirty="0"/>
              <a:t> </a:t>
            </a:r>
            <a:r>
              <a:rPr lang="fr-FR" dirty="0" err="1"/>
              <a:t>products</a:t>
            </a:r>
            <a:r>
              <a:rPr lang="fr-FR" dirty="0"/>
              <a:t>?</a:t>
            </a:r>
          </a:p>
          <a:p>
            <a:r>
              <a:rPr lang="fr-FR" dirty="0"/>
              <a:t>A</a:t>
            </a:r>
            <a:r>
              <a:rPr lang="en-US" dirty="0" err="1"/>
              <a:t>ccess</a:t>
            </a:r>
            <a:r>
              <a:rPr lang="en-US" dirty="0"/>
              <a:t> to reliable data (life cycle inventory step 2)</a:t>
            </a:r>
          </a:p>
          <a:p>
            <a:pPr lvl="1"/>
            <a:r>
              <a:rPr lang="en-US" dirty="0"/>
              <a:t>Computation of materials, processes and energy required to build and operate a product</a:t>
            </a:r>
          </a:p>
          <a:p>
            <a:pPr lvl="1"/>
            <a:r>
              <a:rPr lang="en-US" dirty="0"/>
              <a:t>Measured, calculated, estimated, interpolated, extrapolated…</a:t>
            </a:r>
          </a:p>
          <a:p>
            <a:r>
              <a:rPr lang="en-US" dirty="0"/>
              <a:t>Comparison of different LCAs and decision making (step 4)</a:t>
            </a:r>
          </a:p>
          <a:p>
            <a:pPr lvl="1"/>
            <a:r>
              <a:rPr lang="en-US" dirty="0"/>
              <a:t>“Comparing the results of different LCA or LCI studies is only possible if the assumptions and context of each study are equivalent.” ISO 14044</a:t>
            </a:r>
          </a:p>
          <a:p>
            <a:r>
              <a:rPr lang="en-US" dirty="0"/>
              <a:t>Multidisciplinary discipline: materials, architecture, business…</a:t>
            </a:r>
          </a:p>
          <a:p>
            <a:r>
              <a:rPr lang="en-US" dirty="0"/>
              <a:t>LCAs are costly</a:t>
            </a:r>
          </a:p>
          <a:p>
            <a:endParaRPr lang="en-US" dirty="0"/>
          </a:p>
          <a:p>
            <a:endParaRPr lang="en-US" dirty="0"/>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a:t>Tools and challenges of </a:t>
            </a:r>
            <a:r>
              <a:rPr lang="fr-FR" dirty="0" err="1"/>
              <a:t>electronics</a:t>
            </a:r>
            <a:r>
              <a:rPr lang="fr-FR" dirty="0"/>
              <a:t> LCA</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34</a:t>
            </a:fld>
            <a:endParaRPr lang="fr-FR"/>
          </a:p>
        </p:txBody>
      </p:sp>
    </p:spTree>
    <p:extLst>
      <p:ext uri="{BB962C8B-B14F-4D97-AF65-F5344CB8AC3E}">
        <p14:creationId xmlns:p14="http://schemas.microsoft.com/office/powerpoint/2010/main" val="3138263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a:solidFill>
                  <a:srgbClr val="2EAD64"/>
                </a:solidFill>
              </a:rPr>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35</a:t>
            </a:fld>
            <a:endParaRPr lang="fr-FR"/>
          </a:p>
        </p:txBody>
      </p:sp>
    </p:spTree>
    <p:extLst>
      <p:ext uri="{BB962C8B-B14F-4D97-AF65-F5344CB8AC3E}">
        <p14:creationId xmlns:p14="http://schemas.microsoft.com/office/powerpoint/2010/main" val="393167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CE0A91C-65BA-4DF8-9FF0-FD6E9DB15729}"/>
              </a:ext>
            </a:extLst>
          </p:cNvPr>
          <p:cNvSpPr>
            <a:spLocks noGrp="1"/>
          </p:cNvSpPr>
          <p:nvPr>
            <p:ph idx="1"/>
          </p:nvPr>
        </p:nvSpPr>
        <p:spPr>
          <a:xfrm>
            <a:off x="838199" y="1190625"/>
            <a:ext cx="10751269" cy="5157787"/>
          </a:xfrm>
        </p:spPr>
        <p:txBody>
          <a:bodyPr/>
          <a:lstStyle/>
          <a:p>
            <a:r>
              <a:rPr lang="fr-FR" dirty="0"/>
              <a:t>Mobile phones have a </a:t>
            </a:r>
            <a:r>
              <a:rPr lang="fr-FR" dirty="0" err="1"/>
              <a:t>lifetime</a:t>
            </a:r>
            <a:r>
              <a:rPr lang="fr-FR" dirty="0"/>
              <a:t> of 2.5 </a:t>
            </a:r>
            <a:r>
              <a:rPr lang="fr-FR" dirty="0" err="1"/>
              <a:t>years</a:t>
            </a:r>
            <a:r>
              <a:rPr lang="fr-FR" dirty="0"/>
              <a:t>, high-end processors 4.5 </a:t>
            </a:r>
            <a:r>
              <a:rPr lang="fr-FR" dirty="0" err="1"/>
              <a:t>years</a:t>
            </a:r>
            <a:endParaRPr lang="fr-FR" dirty="0"/>
          </a:p>
          <a:p>
            <a:r>
              <a:rPr lang="fr-FR" dirty="0"/>
              <a:t>To </a:t>
            </a:r>
            <a:r>
              <a:rPr lang="fr-FR" dirty="0" err="1"/>
              <a:t>be</a:t>
            </a:r>
            <a:r>
              <a:rPr lang="fr-FR" dirty="0"/>
              <a:t> a leader in future chips, EU </a:t>
            </a:r>
            <a:r>
              <a:rPr lang="fr-FR" dirty="0" err="1"/>
              <a:t>shall</a:t>
            </a:r>
            <a:r>
              <a:rPr lang="fr-FR" dirty="0"/>
              <a:t> </a:t>
            </a:r>
            <a:r>
              <a:rPr lang="fr-FR" b="1" dirty="0" err="1"/>
              <a:t>invest</a:t>
            </a:r>
            <a:r>
              <a:rPr lang="fr-FR" b="1" dirty="0"/>
              <a:t> in </a:t>
            </a:r>
            <a:r>
              <a:rPr lang="fr-FR" b="1" dirty="0" err="1"/>
              <a:t>novel</a:t>
            </a:r>
            <a:r>
              <a:rPr lang="fr-FR" b="1" dirty="0"/>
              <a:t> </a:t>
            </a:r>
            <a:r>
              <a:rPr lang="fr-FR" b="1" dirty="0" err="1"/>
              <a:t>lengthened</a:t>
            </a:r>
            <a:r>
              <a:rPr lang="fr-FR" b="1" dirty="0"/>
              <a:t> </a:t>
            </a:r>
            <a:r>
              <a:rPr lang="fr-FR" b="1" dirty="0" err="1"/>
              <a:t>lifetime</a:t>
            </a:r>
            <a:r>
              <a:rPr lang="fr-FR" b="1" dirty="0"/>
              <a:t> chips and </a:t>
            </a:r>
            <a:r>
              <a:rPr lang="fr-FR" b="1" dirty="0" err="1"/>
              <a:t>systems</a:t>
            </a:r>
            <a:endParaRPr lang="fr-FR" b="1" dirty="0"/>
          </a:p>
          <a:p>
            <a:pPr lvl="1"/>
            <a:r>
              <a:rPr lang="fr-FR" dirty="0" err="1"/>
              <a:t>tools</a:t>
            </a:r>
            <a:r>
              <a:rPr lang="fr-FR" dirty="0"/>
              <a:t>: </a:t>
            </a:r>
            <a:r>
              <a:rPr lang="fr-FR" dirty="0" err="1"/>
              <a:t>upgradeable</a:t>
            </a:r>
            <a:r>
              <a:rPr lang="fr-FR" dirty="0"/>
              <a:t>, </a:t>
            </a:r>
            <a:r>
              <a:rPr lang="fr-FR" dirty="0" err="1"/>
              <a:t>reparable</a:t>
            </a:r>
            <a:r>
              <a:rPr lang="fr-FR" dirty="0"/>
              <a:t>, reconfigurable, and </a:t>
            </a:r>
            <a:r>
              <a:rPr lang="fr-FR" dirty="0" err="1"/>
              <a:t>repurposable</a:t>
            </a:r>
            <a:r>
              <a:rPr lang="fr-FR" dirty="0"/>
              <a:t> chip and </a:t>
            </a:r>
            <a:r>
              <a:rPr lang="fr-FR" dirty="0" err="1"/>
              <a:t>board</a:t>
            </a:r>
            <a:r>
              <a:rPr lang="fr-FR" dirty="0"/>
              <a:t> technologies</a:t>
            </a:r>
          </a:p>
          <a:p>
            <a:pPr lvl="1"/>
            <a:r>
              <a:rPr lang="fr-FR" dirty="0" err="1"/>
              <a:t>Build</a:t>
            </a:r>
            <a:r>
              <a:rPr lang="fr-FR" dirty="0"/>
              <a:t> technologies for </a:t>
            </a:r>
            <a:r>
              <a:rPr lang="fr-FR" dirty="0" err="1"/>
              <a:t>validating</a:t>
            </a:r>
            <a:r>
              <a:rPr lang="fr-FR" dirty="0"/>
              <a:t> and </a:t>
            </a:r>
            <a:r>
              <a:rPr lang="fr-FR" dirty="0" err="1"/>
              <a:t>providing</a:t>
            </a:r>
            <a:r>
              <a:rPr lang="fr-FR" dirty="0"/>
              <a:t> </a:t>
            </a:r>
            <a:r>
              <a:rPr lang="fr-FR" dirty="0" err="1"/>
              <a:t>warranty</a:t>
            </a:r>
            <a:r>
              <a:rPr lang="fr-FR" dirty="0"/>
              <a:t> for </a:t>
            </a:r>
            <a:r>
              <a:rPr lang="fr-FR" dirty="0" err="1"/>
              <a:t>reused</a:t>
            </a:r>
            <a:r>
              <a:rPr lang="fr-FR" dirty="0"/>
              <a:t> components</a:t>
            </a:r>
          </a:p>
          <a:p>
            <a:pPr lvl="1"/>
            <a:endParaRPr lang="fr-FR" dirty="0"/>
          </a:p>
          <a:p>
            <a:pPr lvl="1"/>
            <a:r>
              <a:rPr lang="fr-FR" b="1" dirty="0"/>
              <a:t>Eco-design </a:t>
            </a:r>
            <a:r>
              <a:rPr lang="fr-FR" dirty="0"/>
              <a:t>and</a:t>
            </a:r>
            <a:r>
              <a:rPr lang="fr-FR" b="1" dirty="0"/>
              <a:t> </a:t>
            </a:r>
            <a:r>
              <a:rPr lang="fr-FR" b="1" dirty="0" err="1"/>
              <a:t>eco</a:t>
            </a:r>
            <a:r>
              <a:rPr lang="fr-FR" b="1" dirty="0"/>
              <a:t>-innovation</a:t>
            </a:r>
          </a:p>
        </p:txBody>
      </p:sp>
      <p:sp>
        <p:nvSpPr>
          <p:cNvPr id="3" name="Titre 2">
            <a:extLst>
              <a:ext uri="{FF2B5EF4-FFF2-40B4-BE49-F238E27FC236}">
                <a16:creationId xmlns:a16="http://schemas.microsoft.com/office/drawing/2014/main" id="{1F139CF8-A699-4ABE-A629-38A69249C999}"/>
              </a:ext>
            </a:extLst>
          </p:cNvPr>
          <p:cNvSpPr>
            <a:spLocks noGrp="1"/>
          </p:cNvSpPr>
          <p:nvPr>
            <p:ph type="title"/>
          </p:nvPr>
        </p:nvSpPr>
        <p:spPr/>
        <p:txBody>
          <a:bodyPr>
            <a:normAutofit fontScale="90000"/>
          </a:bodyPr>
          <a:lstStyle/>
          <a:p>
            <a:r>
              <a:rPr lang="fr-FR" dirty="0" err="1"/>
              <a:t>Repair</a:t>
            </a:r>
            <a:r>
              <a:rPr lang="fr-FR" dirty="0"/>
              <a:t>, </a:t>
            </a:r>
            <a:r>
              <a:rPr lang="fr-FR" dirty="0" err="1"/>
              <a:t>reuse</a:t>
            </a:r>
            <a:r>
              <a:rPr lang="fr-FR" dirty="0"/>
              <a:t>, recycle</a:t>
            </a:r>
            <a:endParaRPr lang="en-US" dirty="0"/>
          </a:p>
        </p:txBody>
      </p:sp>
      <p:sp>
        <p:nvSpPr>
          <p:cNvPr id="4" name="Espace réservé du numéro de diapositive 3">
            <a:extLst>
              <a:ext uri="{FF2B5EF4-FFF2-40B4-BE49-F238E27FC236}">
                <a16:creationId xmlns:a16="http://schemas.microsoft.com/office/drawing/2014/main" id="{2B026BEB-ED6D-406E-B8A9-BA59AB3017E6}"/>
              </a:ext>
            </a:extLst>
          </p:cNvPr>
          <p:cNvSpPr>
            <a:spLocks noGrp="1"/>
          </p:cNvSpPr>
          <p:nvPr>
            <p:ph type="sldNum" sz="quarter" idx="12"/>
          </p:nvPr>
        </p:nvSpPr>
        <p:spPr/>
        <p:txBody>
          <a:bodyPr/>
          <a:lstStyle/>
          <a:p>
            <a:fld id="{27C6CCC6-2BE5-4E42-96A4-D1E8E81A3D8E}" type="slidenum">
              <a:rPr lang="fr-FR" smtClean="0"/>
              <a:t>36</a:t>
            </a:fld>
            <a:endParaRPr lang="fr-FR"/>
          </a:p>
        </p:txBody>
      </p:sp>
    </p:spTree>
    <p:extLst>
      <p:ext uri="{BB962C8B-B14F-4D97-AF65-F5344CB8AC3E}">
        <p14:creationId xmlns:p14="http://schemas.microsoft.com/office/powerpoint/2010/main" val="255051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CE0A91C-65BA-4DF8-9FF0-FD6E9DB15729}"/>
              </a:ext>
            </a:extLst>
          </p:cNvPr>
          <p:cNvSpPr>
            <a:spLocks noGrp="1"/>
          </p:cNvSpPr>
          <p:nvPr>
            <p:ph idx="1"/>
          </p:nvPr>
        </p:nvSpPr>
        <p:spPr>
          <a:xfrm>
            <a:off x="838199" y="1190625"/>
            <a:ext cx="5257801" cy="5157787"/>
          </a:xfrm>
        </p:spPr>
        <p:txBody>
          <a:bodyPr/>
          <a:lstStyle/>
          <a:p>
            <a:r>
              <a:rPr lang="fr-FR" dirty="0" err="1"/>
              <a:t>Making</a:t>
            </a:r>
            <a:r>
              <a:rPr lang="fr-FR" dirty="0"/>
              <a:t> a system more </a:t>
            </a:r>
            <a:r>
              <a:rPr lang="fr-FR" dirty="0" err="1"/>
              <a:t>reparable</a:t>
            </a:r>
            <a:r>
              <a:rPr lang="fr-FR" dirty="0"/>
              <a:t> </a:t>
            </a:r>
            <a:r>
              <a:rPr lang="fr-FR" dirty="0" err="1"/>
              <a:t>may</a:t>
            </a:r>
            <a:r>
              <a:rPr lang="fr-FR" dirty="0"/>
              <a:t> </a:t>
            </a:r>
            <a:r>
              <a:rPr lang="fr-FR" dirty="0" err="1"/>
              <a:t>require</a:t>
            </a:r>
            <a:r>
              <a:rPr lang="fr-FR" dirty="0"/>
              <a:t> more </a:t>
            </a:r>
            <a:r>
              <a:rPr lang="fr-FR" dirty="0" err="1"/>
              <a:t>connectors</a:t>
            </a:r>
            <a:endParaRPr lang="fr-FR" dirty="0"/>
          </a:p>
          <a:p>
            <a:pPr lvl="1"/>
            <a:r>
              <a:rPr lang="fr-FR" dirty="0"/>
              <a:t>That </a:t>
            </a:r>
            <a:r>
              <a:rPr lang="fr-FR" dirty="0" err="1"/>
              <a:t>themselves</a:t>
            </a:r>
            <a:r>
              <a:rPr lang="fr-FR" dirty="0"/>
              <a:t> </a:t>
            </a:r>
            <a:r>
              <a:rPr lang="fr-FR" dirty="0" err="1"/>
              <a:t>require</a:t>
            </a:r>
            <a:r>
              <a:rPr lang="fr-FR" dirty="0"/>
              <a:t> </a:t>
            </a:r>
            <a:r>
              <a:rPr lang="fr-FR" dirty="0" err="1"/>
              <a:t>abiotic</a:t>
            </a:r>
            <a:r>
              <a:rPr lang="fr-FR" dirty="0"/>
              <a:t> </a:t>
            </a:r>
            <a:r>
              <a:rPr lang="fr-FR" dirty="0" err="1"/>
              <a:t>resources</a:t>
            </a:r>
            <a:endParaRPr lang="fr-FR" dirty="0"/>
          </a:p>
          <a:p>
            <a:endParaRPr lang="fr-FR" dirty="0"/>
          </a:p>
          <a:p>
            <a:r>
              <a:rPr lang="fr-FR" dirty="0" err="1"/>
              <a:t>Recycling</a:t>
            </a:r>
            <a:r>
              <a:rPr lang="fr-FR" dirty="0"/>
              <a:t> </a:t>
            </a:r>
            <a:r>
              <a:rPr lang="fr-FR" dirty="0" err="1"/>
              <a:t>will</a:t>
            </a:r>
            <a:r>
              <a:rPr lang="fr-FR" dirty="0"/>
              <a:t> </a:t>
            </a:r>
            <a:r>
              <a:rPr lang="fr-FR" dirty="0" err="1"/>
              <a:t>increase</a:t>
            </a:r>
            <a:r>
              <a:rPr lang="fr-FR" dirty="0"/>
              <a:t> the impact of end-of-life (!)</a:t>
            </a:r>
          </a:p>
          <a:p>
            <a:pPr lvl="1"/>
            <a:r>
              <a:rPr lang="en-US" dirty="0"/>
              <a:t>And sustainability improvements need to be evaluated reliably</a:t>
            </a:r>
          </a:p>
        </p:txBody>
      </p:sp>
      <p:sp>
        <p:nvSpPr>
          <p:cNvPr id="3" name="Titre 2">
            <a:extLst>
              <a:ext uri="{FF2B5EF4-FFF2-40B4-BE49-F238E27FC236}">
                <a16:creationId xmlns:a16="http://schemas.microsoft.com/office/drawing/2014/main" id="{1F139CF8-A699-4ABE-A629-38A69249C999}"/>
              </a:ext>
            </a:extLst>
          </p:cNvPr>
          <p:cNvSpPr>
            <a:spLocks noGrp="1"/>
          </p:cNvSpPr>
          <p:nvPr>
            <p:ph type="title"/>
          </p:nvPr>
        </p:nvSpPr>
        <p:spPr/>
        <p:txBody>
          <a:bodyPr>
            <a:normAutofit fontScale="90000"/>
          </a:bodyPr>
          <a:lstStyle/>
          <a:p>
            <a:r>
              <a:rPr lang="fr-FR" dirty="0" err="1"/>
              <a:t>Repair</a:t>
            </a:r>
            <a:r>
              <a:rPr lang="fr-FR" dirty="0"/>
              <a:t>, </a:t>
            </a:r>
            <a:r>
              <a:rPr lang="fr-FR" dirty="0" err="1"/>
              <a:t>reuse</a:t>
            </a:r>
            <a:r>
              <a:rPr lang="fr-FR" dirty="0"/>
              <a:t>, recycle</a:t>
            </a:r>
            <a:endParaRPr lang="en-US" dirty="0"/>
          </a:p>
        </p:txBody>
      </p:sp>
      <p:sp>
        <p:nvSpPr>
          <p:cNvPr id="4" name="Espace réservé du numéro de diapositive 3">
            <a:extLst>
              <a:ext uri="{FF2B5EF4-FFF2-40B4-BE49-F238E27FC236}">
                <a16:creationId xmlns:a16="http://schemas.microsoft.com/office/drawing/2014/main" id="{2B026BEB-ED6D-406E-B8A9-BA59AB3017E6}"/>
              </a:ext>
            </a:extLst>
          </p:cNvPr>
          <p:cNvSpPr>
            <a:spLocks noGrp="1"/>
          </p:cNvSpPr>
          <p:nvPr>
            <p:ph type="sldNum" sz="quarter" idx="12"/>
          </p:nvPr>
        </p:nvSpPr>
        <p:spPr/>
        <p:txBody>
          <a:bodyPr/>
          <a:lstStyle/>
          <a:p>
            <a:fld id="{27C6CCC6-2BE5-4E42-96A4-D1E8E81A3D8E}" type="slidenum">
              <a:rPr lang="fr-FR" smtClean="0"/>
              <a:t>37</a:t>
            </a:fld>
            <a:endParaRPr lang="fr-FR"/>
          </a:p>
        </p:txBody>
      </p:sp>
      <p:pic>
        <p:nvPicPr>
          <p:cNvPr id="5" name="Image 4">
            <a:extLst>
              <a:ext uri="{FF2B5EF4-FFF2-40B4-BE49-F238E27FC236}">
                <a16:creationId xmlns:a16="http://schemas.microsoft.com/office/drawing/2014/main" id="{D1484113-6536-4CFC-B764-80626B5581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07"/>
          <a:stretch/>
        </p:blipFill>
        <p:spPr>
          <a:xfrm>
            <a:off x="6096001" y="1"/>
            <a:ext cx="6096000" cy="6679224"/>
          </a:xfrm>
          <a:prstGeom prst="rect">
            <a:avLst/>
          </a:prstGeom>
        </p:spPr>
      </p:pic>
      <p:sp>
        <p:nvSpPr>
          <p:cNvPr id="7" name="Flèche : en arc 6">
            <a:extLst>
              <a:ext uri="{FF2B5EF4-FFF2-40B4-BE49-F238E27FC236}">
                <a16:creationId xmlns:a16="http://schemas.microsoft.com/office/drawing/2014/main" id="{5462DD42-EBB8-4ECC-9B1B-E3265BD2B7C2}"/>
              </a:ext>
            </a:extLst>
          </p:cNvPr>
          <p:cNvSpPr/>
          <p:nvPr/>
        </p:nvSpPr>
        <p:spPr>
          <a:xfrm>
            <a:off x="9319928" y="4829481"/>
            <a:ext cx="1866900" cy="1866900"/>
          </a:xfrm>
          <a:prstGeom prst="circularArrow">
            <a:avLst>
              <a:gd name="adj1" fmla="val 6508"/>
              <a:gd name="adj2" fmla="val 1142319"/>
              <a:gd name="adj3" fmla="val 20775213"/>
              <a:gd name="adj4" fmla="val 1313494"/>
              <a:gd name="adj5" fmla="val 7491"/>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ZoneTexte 7">
            <a:extLst>
              <a:ext uri="{FF2B5EF4-FFF2-40B4-BE49-F238E27FC236}">
                <a16:creationId xmlns:a16="http://schemas.microsoft.com/office/drawing/2014/main" id="{6DC1294E-0EC7-4C3F-B811-C095DF337733}"/>
              </a:ext>
            </a:extLst>
          </p:cNvPr>
          <p:cNvSpPr txBox="1"/>
          <p:nvPr/>
        </p:nvSpPr>
        <p:spPr>
          <a:xfrm>
            <a:off x="6415926" y="5439765"/>
            <a:ext cx="3011017" cy="646331"/>
          </a:xfrm>
          <a:prstGeom prst="rect">
            <a:avLst/>
          </a:prstGeom>
          <a:noFill/>
        </p:spPr>
        <p:txBody>
          <a:bodyPr wrap="none" rtlCol="0">
            <a:spAutoFit/>
          </a:bodyPr>
          <a:lstStyle/>
          <a:p>
            <a:pPr algn="r"/>
            <a:r>
              <a:rPr lang="fr-FR" dirty="0">
                <a:solidFill>
                  <a:srgbClr val="C00000"/>
                </a:solidFill>
              </a:rPr>
              <a:t>Shorter cycles have </a:t>
            </a:r>
            <a:r>
              <a:rPr lang="fr-FR" dirty="0" err="1">
                <a:solidFill>
                  <a:srgbClr val="C00000"/>
                </a:solidFill>
              </a:rPr>
              <a:t>lower</a:t>
            </a:r>
            <a:r>
              <a:rPr lang="fr-FR" dirty="0">
                <a:solidFill>
                  <a:srgbClr val="C00000"/>
                </a:solidFill>
              </a:rPr>
              <a:t> </a:t>
            </a:r>
            <a:r>
              <a:rPr lang="fr-FR" dirty="0" err="1">
                <a:solidFill>
                  <a:srgbClr val="C00000"/>
                </a:solidFill>
              </a:rPr>
              <a:t>cost</a:t>
            </a:r>
            <a:endParaRPr lang="fr-FR" dirty="0">
              <a:solidFill>
                <a:srgbClr val="C00000"/>
              </a:solidFill>
            </a:endParaRPr>
          </a:p>
          <a:p>
            <a:pPr algn="r"/>
            <a:r>
              <a:rPr lang="fr-FR" dirty="0">
                <a:solidFill>
                  <a:srgbClr val="C00000"/>
                </a:solidFill>
              </a:rPr>
              <a:t>But </a:t>
            </a:r>
            <a:r>
              <a:rPr lang="fr-FR" dirty="0" err="1">
                <a:solidFill>
                  <a:srgbClr val="C00000"/>
                </a:solidFill>
              </a:rPr>
              <a:t>they</a:t>
            </a:r>
            <a:r>
              <a:rPr lang="fr-FR" dirty="0">
                <a:solidFill>
                  <a:srgbClr val="C00000"/>
                </a:solidFill>
              </a:rPr>
              <a:t> do have a </a:t>
            </a:r>
            <a:r>
              <a:rPr lang="fr-FR" dirty="0" err="1">
                <a:solidFill>
                  <a:srgbClr val="C00000"/>
                </a:solidFill>
              </a:rPr>
              <a:t>cost</a:t>
            </a:r>
            <a:endParaRPr lang="en-US" dirty="0">
              <a:solidFill>
                <a:srgbClr val="C00000"/>
              </a:solidFill>
            </a:endParaRPr>
          </a:p>
        </p:txBody>
      </p:sp>
    </p:spTree>
    <p:extLst>
      <p:ext uri="{BB962C8B-B14F-4D97-AF65-F5344CB8AC3E}">
        <p14:creationId xmlns:p14="http://schemas.microsoft.com/office/powerpoint/2010/main" val="3965742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CE0A91C-65BA-4DF8-9FF0-FD6E9DB15729}"/>
              </a:ext>
            </a:extLst>
          </p:cNvPr>
          <p:cNvSpPr>
            <a:spLocks noGrp="1"/>
          </p:cNvSpPr>
          <p:nvPr>
            <p:ph idx="1"/>
          </p:nvPr>
        </p:nvSpPr>
        <p:spPr/>
        <p:txBody>
          <a:bodyPr/>
          <a:lstStyle/>
          <a:p>
            <a:r>
              <a:rPr lang="en-US" dirty="0"/>
              <a:t>Europe acts already through new requirements</a:t>
            </a:r>
          </a:p>
        </p:txBody>
      </p:sp>
      <p:sp>
        <p:nvSpPr>
          <p:cNvPr id="3" name="Titre 2">
            <a:extLst>
              <a:ext uri="{FF2B5EF4-FFF2-40B4-BE49-F238E27FC236}">
                <a16:creationId xmlns:a16="http://schemas.microsoft.com/office/drawing/2014/main" id="{1F139CF8-A699-4ABE-A629-38A69249C999}"/>
              </a:ext>
            </a:extLst>
          </p:cNvPr>
          <p:cNvSpPr>
            <a:spLocks noGrp="1"/>
          </p:cNvSpPr>
          <p:nvPr>
            <p:ph type="title"/>
          </p:nvPr>
        </p:nvSpPr>
        <p:spPr/>
        <p:txBody>
          <a:bodyPr>
            <a:normAutofit fontScale="90000"/>
          </a:bodyPr>
          <a:lstStyle/>
          <a:p>
            <a:r>
              <a:rPr lang="fr-FR" dirty="0" err="1"/>
              <a:t>Repair</a:t>
            </a:r>
            <a:r>
              <a:rPr lang="fr-FR" dirty="0"/>
              <a:t>, </a:t>
            </a:r>
            <a:r>
              <a:rPr lang="fr-FR" dirty="0" err="1"/>
              <a:t>reuse</a:t>
            </a:r>
            <a:r>
              <a:rPr lang="fr-FR" dirty="0"/>
              <a:t>, recycle</a:t>
            </a:r>
            <a:endParaRPr lang="en-US" dirty="0"/>
          </a:p>
        </p:txBody>
      </p:sp>
      <p:sp>
        <p:nvSpPr>
          <p:cNvPr id="4" name="Espace réservé du numéro de diapositive 3">
            <a:extLst>
              <a:ext uri="{FF2B5EF4-FFF2-40B4-BE49-F238E27FC236}">
                <a16:creationId xmlns:a16="http://schemas.microsoft.com/office/drawing/2014/main" id="{2B026BEB-ED6D-406E-B8A9-BA59AB3017E6}"/>
              </a:ext>
            </a:extLst>
          </p:cNvPr>
          <p:cNvSpPr>
            <a:spLocks noGrp="1"/>
          </p:cNvSpPr>
          <p:nvPr>
            <p:ph type="sldNum" sz="quarter" idx="12"/>
          </p:nvPr>
        </p:nvSpPr>
        <p:spPr/>
        <p:txBody>
          <a:bodyPr/>
          <a:lstStyle/>
          <a:p>
            <a:fld id="{27C6CCC6-2BE5-4E42-96A4-D1E8E81A3D8E}" type="slidenum">
              <a:rPr lang="fr-FR" smtClean="0"/>
              <a:t>38</a:t>
            </a:fld>
            <a:endParaRPr lang="fr-FR"/>
          </a:p>
        </p:txBody>
      </p:sp>
      <p:pic>
        <p:nvPicPr>
          <p:cNvPr id="6" name="Image 5">
            <a:extLst>
              <a:ext uri="{FF2B5EF4-FFF2-40B4-BE49-F238E27FC236}">
                <a16:creationId xmlns:a16="http://schemas.microsoft.com/office/drawing/2014/main" id="{3235D0BC-53A8-4AF1-BA2B-445B4875D42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60" y="3152798"/>
            <a:ext cx="8054939" cy="4395056"/>
          </a:xfrm>
          <a:prstGeom prst="rect">
            <a:avLst/>
          </a:prstGeom>
        </p:spPr>
      </p:pic>
      <p:pic>
        <p:nvPicPr>
          <p:cNvPr id="8" name="Image 7">
            <a:extLst>
              <a:ext uri="{FF2B5EF4-FFF2-40B4-BE49-F238E27FC236}">
                <a16:creationId xmlns:a16="http://schemas.microsoft.com/office/drawing/2014/main" id="{D1AE87AD-E8A9-4560-B034-67B6936CC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67" y="1692303"/>
            <a:ext cx="7685070" cy="1424437"/>
          </a:xfrm>
          <a:prstGeom prst="rect">
            <a:avLst/>
          </a:prstGeom>
        </p:spPr>
      </p:pic>
    </p:spTree>
    <p:extLst>
      <p:ext uri="{BB962C8B-B14F-4D97-AF65-F5344CB8AC3E}">
        <p14:creationId xmlns:p14="http://schemas.microsoft.com/office/powerpoint/2010/main" val="33657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7C6D91A-8492-4736-9F01-DE41DABE76A5}"/>
              </a:ext>
            </a:extLst>
          </p:cNvPr>
          <p:cNvSpPr>
            <a:spLocks noGrp="1"/>
          </p:cNvSpPr>
          <p:nvPr>
            <p:ph idx="1"/>
          </p:nvPr>
        </p:nvSpPr>
        <p:spPr>
          <a:xfrm>
            <a:off x="838199" y="1190624"/>
            <a:ext cx="10515601" cy="5157787"/>
          </a:xfrm>
        </p:spPr>
        <p:txBody>
          <a:bodyPr>
            <a:normAutofit fontScale="62500" lnSpcReduction="20000"/>
          </a:bodyPr>
          <a:lstStyle/>
          <a:p>
            <a:r>
              <a:rPr lang="en-US" dirty="0"/>
              <a:t>Climate change</a:t>
            </a:r>
          </a:p>
          <a:p>
            <a:r>
              <a:rPr lang="en-US" dirty="0"/>
              <a:t>Ozone depletion</a:t>
            </a:r>
          </a:p>
          <a:p>
            <a:r>
              <a:rPr lang="en-US" dirty="0"/>
              <a:t>Human toxicity, cancer</a:t>
            </a:r>
          </a:p>
          <a:p>
            <a:r>
              <a:rPr lang="en-US" dirty="0"/>
              <a:t>Human toxicity, non-cancer</a:t>
            </a:r>
          </a:p>
          <a:p>
            <a:r>
              <a:rPr lang="en-US" dirty="0"/>
              <a:t>Particulate matter</a:t>
            </a:r>
          </a:p>
          <a:p>
            <a:r>
              <a:rPr lang="en-US" dirty="0"/>
              <a:t>Ionizing radiation, human health</a:t>
            </a:r>
          </a:p>
          <a:p>
            <a:r>
              <a:rPr lang="en-US" dirty="0"/>
              <a:t>Photochemical ozone formation, human health</a:t>
            </a:r>
          </a:p>
          <a:p>
            <a:r>
              <a:rPr lang="en-US" dirty="0"/>
              <a:t>Acidification</a:t>
            </a:r>
          </a:p>
          <a:p>
            <a:r>
              <a:rPr lang="en-US" dirty="0"/>
              <a:t>Eutrophication, terrestrial</a:t>
            </a:r>
          </a:p>
          <a:p>
            <a:r>
              <a:rPr lang="en-US" dirty="0"/>
              <a:t>Eutrophication, freshwater</a:t>
            </a:r>
          </a:p>
          <a:p>
            <a:r>
              <a:rPr lang="en-US" dirty="0"/>
              <a:t>Eutrophication, marine</a:t>
            </a:r>
          </a:p>
          <a:p>
            <a:r>
              <a:rPr lang="en-US" dirty="0"/>
              <a:t>Ecotoxicity, freshwater</a:t>
            </a:r>
          </a:p>
          <a:p>
            <a:r>
              <a:rPr lang="en-US" dirty="0"/>
              <a:t>Land use</a:t>
            </a:r>
          </a:p>
          <a:p>
            <a:r>
              <a:rPr lang="en-US" dirty="0"/>
              <a:t>Water use</a:t>
            </a:r>
          </a:p>
          <a:p>
            <a:r>
              <a:rPr lang="en-US" dirty="0"/>
              <a:t>Resource use, minerals and metals</a:t>
            </a:r>
          </a:p>
          <a:p>
            <a:r>
              <a:rPr lang="en-US" dirty="0"/>
              <a:t>Resource use, fossils</a:t>
            </a:r>
          </a:p>
        </p:txBody>
      </p:sp>
      <p:sp>
        <p:nvSpPr>
          <p:cNvPr id="3" name="Titre 2">
            <a:extLst>
              <a:ext uri="{FF2B5EF4-FFF2-40B4-BE49-F238E27FC236}">
                <a16:creationId xmlns:a16="http://schemas.microsoft.com/office/drawing/2014/main" id="{0E0A89F3-3958-4A15-BAE8-5C7B0958C602}"/>
              </a:ext>
            </a:extLst>
          </p:cNvPr>
          <p:cNvSpPr>
            <a:spLocks noGrp="1"/>
          </p:cNvSpPr>
          <p:nvPr>
            <p:ph type="title"/>
          </p:nvPr>
        </p:nvSpPr>
        <p:spPr/>
        <p:txBody>
          <a:bodyPr>
            <a:normAutofit fontScale="90000"/>
          </a:bodyPr>
          <a:lstStyle/>
          <a:p>
            <a:r>
              <a:rPr lang="fr-FR" dirty="0" err="1"/>
              <a:t>LCAs</a:t>
            </a:r>
            <a:r>
              <a:rPr lang="fr-FR" dirty="0"/>
              <a:t>: 16 </a:t>
            </a:r>
            <a:r>
              <a:rPr lang="fr-FR" dirty="0" err="1"/>
              <a:t>evaluated</a:t>
            </a:r>
            <a:r>
              <a:rPr lang="fr-FR" dirty="0"/>
              <a:t> impacts</a:t>
            </a:r>
            <a:endParaRPr lang="en-US" dirty="0"/>
          </a:p>
        </p:txBody>
      </p:sp>
      <p:sp>
        <p:nvSpPr>
          <p:cNvPr id="4" name="Espace réservé du numéro de diapositive 3">
            <a:extLst>
              <a:ext uri="{FF2B5EF4-FFF2-40B4-BE49-F238E27FC236}">
                <a16:creationId xmlns:a16="http://schemas.microsoft.com/office/drawing/2014/main" id="{E8EE3015-24CD-48C3-9322-FA07CA01C522}"/>
              </a:ext>
            </a:extLst>
          </p:cNvPr>
          <p:cNvSpPr>
            <a:spLocks noGrp="1"/>
          </p:cNvSpPr>
          <p:nvPr>
            <p:ph type="sldNum" sz="quarter" idx="12"/>
          </p:nvPr>
        </p:nvSpPr>
        <p:spPr/>
        <p:txBody>
          <a:bodyPr/>
          <a:lstStyle/>
          <a:p>
            <a:fld id="{27C6CCC6-2BE5-4E42-96A4-D1E8E81A3D8E}" type="slidenum">
              <a:rPr lang="fr-FR" smtClean="0"/>
              <a:t>39</a:t>
            </a:fld>
            <a:endParaRPr lang="fr-FR"/>
          </a:p>
        </p:txBody>
      </p:sp>
    </p:spTree>
    <p:extLst>
      <p:ext uri="{BB962C8B-B14F-4D97-AF65-F5344CB8AC3E}">
        <p14:creationId xmlns:p14="http://schemas.microsoft.com/office/powerpoint/2010/main" val="135742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8BA5724-01B6-40D5-ABDB-C4113744C915}"/>
              </a:ext>
            </a:extLst>
          </p:cNvPr>
          <p:cNvSpPr>
            <a:spLocks noGrp="1"/>
          </p:cNvSpPr>
          <p:nvPr>
            <p:ph type="title"/>
          </p:nvPr>
        </p:nvSpPr>
        <p:spPr/>
        <p:txBody>
          <a:bodyPr>
            <a:normAutofit fontScale="90000"/>
          </a:bodyPr>
          <a:lstStyle/>
          <a:p>
            <a:r>
              <a:rPr lang="en-US" dirty="0"/>
              <a:t>Electrical and Electronic </a:t>
            </a:r>
            <a:r>
              <a:rPr lang="en-US" dirty="0" err="1"/>
              <a:t>Equipments</a:t>
            </a:r>
            <a:r>
              <a:rPr lang="en-US" dirty="0"/>
              <a:t> (EEE)</a:t>
            </a:r>
          </a:p>
        </p:txBody>
      </p:sp>
      <p:sp>
        <p:nvSpPr>
          <p:cNvPr id="4" name="Espace réservé du numéro de diapositive 3">
            <a:extLst>
              <a:ext uri="{FF2B5EF4-FFF2-40B4-BE49-F238E27FC236}">
                <a16:creationId xmlns:a16="http://schemas.microsoft.com/office/drawing/2014/main" id="{1C2E8CCF-B5EA-4736-9C26-39F69E872CD5}"/>
              </a:ext>
            </a:extLst>
          </p:cNvPr>
          <p:cNvSpPr>
            <a:spLocks noGrp="1"/>
          </p:cNvSpPr>
          <p:nvPr>
            <p:ph type="sldNum" sz="quarter" idx="12"/>
          </p:nvPr>
        </p:nvSpPr>
        <p:spPr/>
        <p:txBody>
          <a:bodyPr/>
          <a:lstStyle/>
          <a:p>
            <a:fld id="{27C6CCC6-2BE5-4E42-96A4-D1E8E81A3D8E}" type="slidenum">
              <a:rPr lang="fr-FR" smtClean="0"/>
              <a:t>4</a:t>
            </a:fld>
            <a:endParaRPr lang="fr-FR"/>
          </a:p>
        </p:txBody>
      </p:sp>
      <p:grpSp>
        <p:nvGrpSpPr>
          <p:cNvPr id="5" name="Groupe 4">
            <a:extLst>
              <a:ext uri="{FF2B5EF4-FFF2-40B4-BE49-F238E27FC236}">
                <a16:creationId xmlns:a16="http://schemas.microsoft.com/office/drawing/2014/main" id="{3FE59462-A5F7-4B49-9B2D-C381FA8A1127}"/>
              </a:ext>
            </a:extLst>
          </p:cNvPr>
          <p:cNvGrpSpPr/>
          <p:nvPr/>
        </p:nvGrpSpPr>
        <p:grpSpPr>
          <a:xfrm>
            <a:off x="1188119" y="1036150"/>
            <a:ext cx="8658207" cy="5747727"/>
            <a:chOff x="125835" y="663656"/>
            <a:chExt cx="8658207" cy="5747727"/>
          </a:xfrm>
        </p:grpSpPr>
        <p:sp>
          <p:nvSpPr>
            <p:cNvPr id="6" name="ZoneTexte 5">
              <a:extLst>
                <a:ext uri="{FF2B5EF4-FFF2-40B4-BE49-F238E27FC236}">
                  <a16:creationId xmlns:a16="http://schemas.microsoft.com/office/drawing/2014/main" id="{D236CDAD-DB80-4AB0-9077-F70340B4C7D1}"/>
                </a:ext>
              </a:extLst>
            </p:cNvPr>
            <p:cNvSpPr txBox="1"/>
            <p:nvPr/>
          </p:nvSpPr>
          <p:spPr>
            <a:xfrm>
              <a:off x="125835" y="663656"/>
              <a:ext cx="2063692" cy="5101397"/>
            </a:xfrm>
            <a:prstGeom prst="rect">
              <a:avLst/>
            </a:prstGeom>
            <a:noFill/>
          </p:spPr>
          <p:txBody>
            <a:bodyPr wrap="square" rtlCol="0">
              <a:spAutoFit/>
            </a:bodyPr>
            <a:lstStyle/>
            <a:p>
              <a:r>
                <a:rPr lang="en-US" sz="1050" dirty="0"/>
                <a:t>    Air purifier</a:t>
              </a:r>
            </a:p>
            <a:p>
              <a:r>
                <a:rPr lang="en-US" sz="1050" dirty="0"/>
                <a:t>    Air conditioner</a:t>
              </a:r>
            </a:p>
            <a:p>
              <a:r>
                <a:rPr lang="en-US" sz="1050" dirty="0"/>
                <a:t>    Alarm clock</a:t>
              </a:r>
            </a:p>
            <a:p>
              <a:r>
                <a:rPr lang="en-US" sz="1050" dirty="0"/>
                <a:t>    Backup charger</a:t>
              </a:r>
            </a:p>
            <a:p>
              <a:r>
                <a:rPr lang="en-US" sz="1050" dirty="0"/>
                <a:t>    Bread maker</a:t>
              </a:r>
            </a:p>
            <a:p>
              <a:r>
                <a:rPr lang="en-US" sz="1050" dirty="0"/>
                <a:t>    Banknote counter</a:t>
              </a:r>
            </a:p>
            <a:p>
              <a:r>
                <a:rPr lang="en-US" sz="1050" dirty="0"/>
                <a:t>    Blender</a:t>
              </a:r>
            </a:p>
            <a:p>
              <a:r>
                <a:rPr lang="en-US" sz="1050" dirty="0"/>
                <a:t>    Bluetooth speaker</a:t>
              </a:r>
            </a:p>
            <a:p>
              <a:r>
                <a:rPr lang="en-US" sz="1050" dirty="0"/>
                <a:t>    Bulb</a:t>
              </a:r>
            </a:p>
            <a:p>
              <a:r>
                <a:rPr lang="en-US" sz="1050" dirty="0"/>
                <a:t>    Calculator</a:t>
              </a:r>
            </a:p>
            <a:p>
              <a:r>
                <a:rPr lang="en-US" sz="1050" dirty="0"/>
                <a:t>    Car toy</a:t>
              </a:r>
            </a:p>
            <a:p>
              <a:r>
                <a:rPr lang="en-US" sz="1050" dirty="0"/>
                <a:t>    Ceiling fan</a:t>
              </a:r>
            </a:p>
            <a:p>
              <a:r>
                <a:rPr lang="en-US" sz="1050" dirty="0"/>
                <a:t>    Chandelier</a:t>
              </a:r>
            </a:p>
            <a:p>
              <a:r>
                <a:rPr lang="en-US" sz="1050" dirty="0"/>
                <a:t>    Clock</a:t>
              </a:r>
            </a:p>
            <a:p>
              <a:r>
                <a:rPr lang="en-US" sz="1050" dirty="0"/>
                <a:t>    Clothes dryer</a:t>
              </a:r>
            </a:p>
            <a:p>
              <a:r>
                <a:rPr lang="en-US" sz="1050" dirty="0"/>
                <a:t>    Coffee maker</a:t>
              </a:r>
            </a:p>
            <a:p>
              <a:r>
                <a:rPr lang="en-US" sz="1050" dirty="0">
                  <a:solidFill>
                    <a:schemeClr val="accent5"/>
                  </a:solidFill>
                </a:rPr>
                <a:t>    </a:t>
              </a:r>
              <a:r>
                <a:rPr lang="en-US" sz="1050" dirty="0">
                  <a:solidFill>
                    <a:srgbClr val="C00000"/>
                  </a:solidFill>
                </a:rPr>
                <a:t>Computer</a:t>
              </a:r>
            </a:p>
            <a:p>
              <a:r>
                <a:rPr lang="en-US" sz="1050" dirty="0"/>
                <a:t>    Copier</a:t>
              </a:r>
            </a:p>
            <a:p>
              <a:r>
                <a:rPr lang="en-US" sz="1050" dirty="0"/>
                <a:t>    Curling iron</a:t>
              </a:r>
            </a:p>
            <a:p>
              <a:r>
                <a:rPr lang="en-US" sz="1050" dirty="0"/>
                <a:t>    Digital camera</a:t>
              </a:r>
            </a:p>
            <a:p>
              <a:r>
                <a:rPr lang="en-US" sz="1050" dirty="0"/>
                <a:t>    Dishwasher</a:t>
              </a:r>
            </a:p>
            <a:p>
              <a:r>
                <a:rPr lang="en-US" sz="1050" dirty="0"/>
                <a:t>    Doorbell camera</a:t>
              </a:r>
            </a:p>
            <a:p>
              <a:r>
                <a:rPr lang="en-US" sz="1050" dirty="0"/>
                <a:t>    Drill</a:t>
              </a:r>
            </a:p>
            <a:p>
              <a:r>
                <a:rPr lang="en-US" sz="1050" dirty="0"/>
                <a:t>    </a:t>
              </a:r>
              <a:r>
                <a:rPr lang="en-US" sz="1050" dirty="0" err="1"/>
                <a:t>Dvd</a:t>
              </a:r>
              <a:r>
                <a:rPr lang="en-US" sz="1050" dirty="0"/>
                <a:t> player</a:t>
              </a:r>
            </a:p>
            <a:p>
              <a:r>
                <a:rPr lang="en-US" sz="1050" dirty="0"/>
                <a:t>    Earphones</a:t>
              </a:r>
            </a:p>
            <a:p>
              <a:r>
                <a:rPr lang="en-US" sz="1050" dirty="0"/>
                <a:t>    Electric frying pan</a:t>
              </a:r>
            </a:p>
            <a:p>
              <a:r>
                <a:rPr lang="en-US" sz="1050" dirty="0"/>
                <a:t>    Electric grill</a:t>
              </a:r>
            </a:p>
            <a:p>
              <a:r>
                <a:rPr lang="en-US" sz="1050" dirty="0"/>
                <a:t>    Electric guitar</a:t>
              </a:r>
            </a:p>
            <a:p>
              <a:r>
                <a:rPr lang="en-US" sz="1050" dirty="0"/>
                <a:t>    Electric pencil sharpener</a:t>
              </a:r>
            </a:p>
            <a:p>
              <a:r>
                <a:rPr lang="en-US" sz="1050" dirty="0"/>
                <a:t>    Electric razor</a:t>
              </a:r>
            </a:p>
            <a:p>
              <a:r>
                <a:rPr lang="en-US" sz="1050" dirty="0"/>
                <a:t>    </a:t>
              </a:r>
            </a:p>
          </p:txBody>
        </p:sp>
        <p:sp>
          <p:nvSpPr>
            <p:cNvPr id="7" name="ZoneTexte 6">
              <a:extLst>
                <a:ext uri="{FF2B5EF4-FFF2-40B4-BE49-F238E27FC236}">
                  <a16:creationId xmlns:a16="http://schemas.microsoft.com/office/drawing/2014/main" id="{2CFCCF37-67A6-47C1-B70C-E831D33173B3}"/>
                </a:ext>
              </a:extLst>
            </p:cNvPr>
            <p:cNvSpPr txBox="1"/>
            <p:nvPr/>
          </p:nvSpPr>
          <p:spPr>
            <a:xfrm>
              <a:off x="3423092" y="663656"/>
              <a:ext cx="2063692" cy="5747727"/>
            </a:xfrm>
            <a:prstGeom prst="rect">
              <a:avLst/>
            </a:prstGeom>
            <a:noFill/>
          </p:spPr>
          <p:txBody>
            <a:bodyPr wrap="square" rtlCol="0">
              <a:spAutoFit/>
            </a:bodyPr>
            <a:lstStyle/>
            <a:p>
              <a:r>
                <a:rPr lang="en-US" sz="1050" dirty="0"/>
                <a:t>    Exhaust fan</a:t>
              </a:r>
            </a:p>
            <a:p>
              <a:r>
                <a:rPr lang="en-US" sz="1050" dirty="0"/>
                <a:t>    External hard drive</a:t>
              </a:r>
            </a:p>
            <a:p>
              <a:r>
                <a:rPr lang="en-US" sz="1050" dirty="0"/>
                <a:t>    Fan</a:t>
              </a:r>
            </a:p>
            <a:p>
              <a:r>
                <a:rPr lang="en-US" sz="1050" dirty="0"/>
                <a:t>    Facial cleansing machine</a:t>
              </a:r>
            </a:p>
            <a:p>
              <a:r>
                <a:rPr lang="en-US" sz="1050" dirty="0"/>
                <a:t>    Fax</a:t>
              </a:r>
            </a:p>
            <a:p>
              <a:r>
                <a:rPr lang="en-US" sz="1050" dirty="0"/>
                <a:t>    Fish tank</a:t>
              </a:r>
            </a:p>
            <a:p>
              <a:r>
                <a:rPr lang="en-US" sz="1050" dirty="0"/>
                <a:t>    Floor lamp</a:t>
              </a:r>
            </a:p>
            <a:p>
              <a:r>
                <a:rPr lang="en-US" sz="1050" dirty="0"/>
                <a:t>    Game controller</a:t>
              </a:r>
            </a:p>
            <a:p>
              <a:r>
                <a:rPr lang="en-US" sz="1050" dirty="0"/>
                <a:t>    Garage</a:t>
              </a:r>
            </a:p>
            <a:p>
              <a:r>
                <a:rPr lang="en-US" sz="1050" dirty="0"/>
                <a:t>    Grandfather clock</a:t>
              </a:r>
            </a:p>
            <a:p>
              <a:r>
                <a:rPr lang="en-US" sz="1050" dirty="0"/>
                <a:t>    Hair dryer</a:t>
              </a:r>
            </a:p>
            <a:p>
              <a:r>
                <a:rPr lang="en-US" sz="1050" dirty="0"/>
                <a:t>    Headset</a:t>
              </a:r>
            </a:p>
            <a:p>
              <a:r>
                <a:rPr lang="en-US" sz="1050" dirty="0"/>
                <a:t>    Inkjet printer</a:t>
              </a:r>
            </a:p>
            <a:p>
              <a:r>
                <a:rPr lang="en-US" sz="1050" dirty="0"/>
                <a:t>    iPod</a:t>
              </a:r>
            </a:p>
            <a:p>
              <a:r>
                <a:rPr lang="en-US" sz="1050" dirty="0"/>
                <a:t>    Iron</a:t>
              </a:r>
            </a:p>
            <a:p>
              <a:r>
                <a:rPr lang="en-US" sz="1050" dirty="0"/>
                <a:t>    Juicer</a:t>
              </a:r>
            </a:p>
            <a:p>
              <a:r>
                <a:rPr lang="en-US" sz="1050" dirty="0"/>
                <a:t>    Kettle</a:t>
              </a:r>
            </a:p>
            <a:p>
              <a:r>
                <a:rPr lang="en-US" sz="1050" dirty="0"/>
                <a:t>    Kitchen scale</a:t>
              </a:r>
            </a:p>
            <a:p>
              <a:r>
                <a:rPr lang="en-US" sz="1050" dirty="0"/>
                <a:t>    Hair straightening machine</a:t>
              </a:r>
            </a:p>
            <a:p>
              <a:r>
                <a:rPr lang="en-US" sz="1050" dirty="0"/>
                <a:t>    Laser printer</a:t>
              </a:r>
            </a:p>
            <a:p>
              <a:r>
                <a:rPr lang="en-US" sz="1050" dirty="0"/>
                <a:t>    Lawn mower</a:t>
              </a:r>
            </a:p>
            <a:p>
              <a:r>
                <a:rPr lang="en-US" sz="1050" dirty="0"/>
                <a:t>    Lift</a:t>
              </a:r>
            </a:p>
            <a:p>
              <a:r>
                <a:rPr lang="en-US" sz="1050" dirty="0"/>
                <a:t>    Meat grinder</a:t>
              </a:r>
            </a:p>
            <a:p>
              <a:r>
                <a:rPr lang="en-US" sz="1050" dirty="0"/>
                <a:t>    Microphone</a:t>
              </a:r>
            </a:p>
            <a:p>
              <a:r>
                <a:rPr lang="en-US" sz="1050" dirty="0"/>
                <a:t>    Microwave</a:t>
              </a:r>
            </a:p>
            <a:p>
              <a:r>
                <a:rPr lang="en-US" sz="1050" dirty="0"/>
                <a:t>    Mixer</a:t>
              </a:r>
            </a:p>
            <a:p>
              <a:r>
                <a:rPr lang="en-US" sz="1050" dirty="0"/>
                <a:t>    Monitor</a:t>
              </a:r>
            </a:p>
            <a:p>
              <a:r>
                <a:rPr lang="en-US" sz="1050" dirty="0"/>
                <a:t>    Mosquito racket</a:t>
              </a:r>
            </a:p>
            <a:p>
              <a:r>
                <a:rPr lang="en-US" sz="1050" dirty="0"/>
                <a:t>    Mouse</a:t>
              </a:r>
            </a:p>
            <a:p>
              <a:r>
                <a:rPr lang="en-US" sz="1050" dirty="0"/>
                <a:t>    Mp3 player</a:t>
              </a:r>
            </a:p>
            <a:p>
              <a:r>
                <a:rPr lang="en-US" sz="1050" dirty="0"/>
                <a:t>    Oil-free fryer</a:t>
              </a:r>
            </a:p>
            <a:p>
              <a:r>
                <a:rPr lang="en-US" sz="1050" dirty="0"/>
                <a:t>    Piano</a:t>
              </a:r>
            </a:p>
            <a:p>
              <a:r>
                <a:rPr lang="en-US" sz="1050" dirty="0"/>
                <a:t>    Oven</a:t>
              </a:r>
            </a:p>
            <a:p>
              <a:r>
                <a:rPr lang="en-US" sz="1050" dirty="0"/>
                <a:t>    Plotter</a:t>
              </a:r>
            </a:p>
            <a:p>
              <a:r>
                <a:rPr lang="en-US" sz="1050" dirty="0"/>
                <a:t>    </a:t>
              </a:r>
            </a:p>
          </p:txBody>
        </p:sp>
        <p:sp>
          <p:nvSpPr>
            <p:cNvPr id="8" name="ZoneTexte 7">
              <a:extLst>
                <a:ext uri="{FF2B5EF4-FFF2-40B4-BE49-F238E27FC236}">
                  <a16:creationId xmlns:a16="http://schemas.microsoft.com/office/drawing/2014/main" id="{B0EBBB92-E32F-4F7E-8070-A52ED2FBC350}"/>
                </a:ext>
              </a:extLst>
            </p:cNvPr>
            <p:cNvSpPr txBox="1"/>
            <p:nvPr/>
          </p:nvSpPr>
          <p:spPr>
            <a:xfrm>
              <a:off x="6720350" y="663656"/>
              <a:ext cx="2063692" cy="5747727"/>
            </a:xfrm>
            <a:prstGeom prst="rect">
              <a:avLst/>
            </a:prstGeom>
            <a:noFill/>
          </p:spPr>
          <p:txBody>
            <a:bodyPr wrap="square" rtlCol="0">
              <a:spAutoFit/>
            </a:bodyPr>
            <a:lstStyle/>
            <a:p>
              <a:r>
                <a:rPr lang="en-US" sz="1050" dirty="0"/>
                <a:t>    Pressure cooker</a:t>
              </a:r>
            </a:p>
            <a:p>
              <a:r>
                <a:rPr lang="en-US" sz="1050" dirty="0"/>
                <a:t>    Printer</a:t>
              </a:r>
            </a:p>
            <a:p>
              <a:r>
                <a:rPr lang="en-US" sz="1050" dirty="0"/>
                <a:t>    Projector</a:t>
              </a:r>
            </a:p>
            <a:p>
              <a:r>
                <a:rPr lang="en-US" sz="1050" dirty="0"/>
                <a:t>    Radiator</a:t>
              </a:r>
            </a:p>
            <a:p>
              <a:r>
                <a:rPr lang="en-US" sz="1050" dirty="0"/>
                <a:t>    Radio</a:t>
              </a:r>
            </a:p>
            <a:p>
              <a:r>
                <a:rPr lang="en-US" sz="1050" dirty="0"/>
                <a:t>    Reading lamp</a:t>
              </a:r>
            </a:p>
            <a:p>
              <a:r>
                <a:rPr lang="en-US" sz="1050" dirty="0"/>
                <a:t>    Refrigerator</a:t>
              </a:r>
            </a:p>
            <a:p>
              <a:r>
                <a:rPr lang="en-US" sz="1050" dirty="0"/>
                <a:t>    Remote control</a:t>
              </a:r>
            </a:p>
            <a:p>
              <a:r>
                <a:rPr lang="en-US" sz="1050" dirty="0"/>
                <a:t>    Rice cooker</a:t>
              </a:r>
            </a:p>
            <a:p>
              <a:r>
                <a:rPr lang="en-US" sz="1050" dirty="0"/>
                <a:t>    Safe</a:t>
              </a:r>
            </a:p>
            <a:p>
              <a:r>
                <a:rPr lang="en-US" sz="1050" dirty="0"/>
                <a:t>    Robotic vacuum cleaner</a:t>
              </a:r>
            </a:p>
            <a:p>
              <a:r>
                <a:rPr lang="en-US" sz="1050" dirty="0"/>
                <a:t>    Sandwich maker</a:t>
              </a:r>
            </a:p>
            <a:p>
              <a:r>
                <a:rPr lang="en-US" sz="1050" dirty="0"/>
                <a:t>    Scale</a:t>
              </a:r>
            </a:p>
            <a:p>
              <a:r>
                <a:rPr lang="en-US" sz="1050" dirty="0"/>
                <a:t>    Scanner</a:t>
              </a:r>
            </a:p>
            <a:p>
              <a:r>
                <a:rPr lang="en-US" sz="1050" dirty="0"/>
                <a:t>    Sewing machine</a:t>
              </a:r>
            </a:p>
            <a:p>
              <a:r>
                <a:rPr lang="en-US" sz="1050" dirty="0"/>
                <a:t>    Smart television</a:t>
              </a:r>
            </a:p>
            <a:p>
              <a:r>
                <a:rPr lang="en-US" sz="1050" dirty="0">
                  <a:solidFill>
                    <a:schemeClr val="accent5"/>
                  </a:solidFill>
                </a:rPr>
                <a:t>    </a:t>
              </a:r>
              <a:r>
                <a:rPr lang="en-US" sz="1050" dirty="0">
                  <a:solidFill>
                    <a:srgbClr val="C00000"/>
                  </a:solidFill>
                </a:rPr>
                <a:t>Smartphone</a:t>
              </a:r>
            </a:p>
            <a:p>
              <a:r>
                <a:rPr lang="en-US" sz="1050" dirty="0"/>
                <a:t>    Speakers</a:t>
              </a:r>
            </a:p>
            <a:p>
              <a:r>
                <a:rPr lang="en-US" sz="1050" dirty="0">
                  <a:solidFill>
                    <a:schemeClr val="accent5"/>
                  </a:solidFill>
                </a:rPr>
                <a:t>    </a:t>
              </a:r>
              <a:r>
                <a:rPr lang="en-US" sz="1050" dirty="0">
                  <a:solidFill>
                    <a:srgbClr val="C00000"/>
                  </a:solidFill>
                </a:rPr>
                <a:t>Tablet</a:t>
              </a:r>
            </a:p>
            <a:p>
              <a:r>
                <a:rPr lang="en-US" sz="1050" dirty="0"/>
                <a:t>    Television</a:t>
              </a:r>
            </a:p>
            <a:p>
              <a:r>
                <a:rPr lang="en-US" sz="1050" dirty="0"/>
                <a:t>    Timer</a:t>
              </a:r>
            </a:p>
            <a:p>
              <a:r>
                <a:rPr lang="en-US" sz="1050" dirty="0"/>
                <a:t>    Toaster</a:t>
              </a:r>
            </a:p>
            <a:p>
              <a:r>
                <a:rPr lang="en-US" sz="1050" dirty="0"/>
                <a:t>    Torch</a:t>
              </a:r>
            </a:p>
            <a:p>
              <a:r>
                <a:rPr lang="en-US" sz="1050" dirty="0"/>
                <a:t>    USB drive</a:t>
              </a:r>
            </a:p>
            <a:p>
              <a:r>
                <a:rPr lang="en-US" sz="1050" dirty="0"/>
                <a:t>    Vacuum cleaner</a:t>
              </a:r>
            </a:p>
            <a:p>
              <a:r>
                <a:rPr lang="en-US" sz="1050" dirty="0"/>
                <a:t>    Walkie-talkie</a:t>
              </a:r>
            </a:p>
            <a:p>
              <a:r>
                <a:rPr lang="en-US" sz="1050" dirty="0"/>
                <a:t>    Washing machine</a:t>
              </a:r>
            </a:p>
            <a:p>
              <a:r>
                <a:rPr lang="en-US" sz="1050" dirty="0"/>
                <a:t>    Watch</a:t>
              </a:r>
            </a:p>
            <a:p>
              <a:r>
                <a:rPr lang="en-US" sz="1050" dirty="0"/>
                <a:t>    Water pumps</a:t>
              </a:r>
            </a:p>
            <a:p>
              <a:r>
                <a:rPr lang="en-US" sz="1050" dirty="0"/>
                <a:t>    Water purifier</a:t>
              </a:r>
            </a:p>
            <a:p>
              <a:r>
                <a:rPr lang="en-US" sz="1050" dirty="0"/>
                <a:t>    Wall fan</a:t>
              </a:r>
            </a:p>
            <a:p>
              <a:r>
                <a:rPr lang="en-US" sz="1050" dirty="0"/>
                <a:t>    Water heater</a:t>
              </a:r>
            </a:p>
            <a:p>
              <a:r>
                <a:rPr lang="en-US" sz="1050" dirty="0"/>
                <a:t>    Webcam</a:t>
              </a:r>
            </a:p>
            <a:p>
              <a:r>
                <a:rPr lang="en-US" sz="1050" dirty="0">
                  <a:solidFill>
                    <a:srgbClr val="C00000"/>
                  </a:solidFill>
                </a:rPr>
                <a:t>    </a:t>
              </a:r>
              <a:r>
                <a:rPr lang="en-US" sz="1050" dirty="0" err="1">
                  <a:solidFill>
                    <a:srgbClr val="C00000"/>
                  </a:solidFill>
                </a:rPr>
                <a:t>Wifi</a:t>
              </a:r>
              <a:r>
                <a:rPr lang="en-US" sz="1050" dirty="0">
                  <a:solidFill>
                    <a:srgbClr val="C00000"/>
                  </a:solidFill>
                </a:rPr>
                <a:t> modem</a:t>
              </a:r>
            </a:p>
            <a:p>
              <a:endParaRPr lang="en-US" sz="1050" dirty="0"/>
            </a:p>
          </p:txBody>
        </p:sp>
      </p:grpSp>
      <p:sp>
        <p:nvSpPr>
          <p:cNvPr id="9" name="ZoneTexte 8">
            <a:extLst>
              <a:ext uri="{FF2B5EF4-FFF2-40B4-BE49-F238E27FC236}">
                <a16:creationId xmlns:a16="http://schemas.microsoft.com/office/drawing/2014/main" id="{E9728BAB-F2D2-47AB-9CC4-984592CB3439}"/>
              </a:ext>
            </a:extLst>
          </p:cNvPr>
          <p:cNvSpPr txBox="1"/>
          <p:nvPr/>
        </p:nvSpPr>
        <p:spPr>
          <a:xfrm>
            <a:off x="8452885" y="6348412"/>
            <a:ext cx="2063692" cy="261610"/>
          </a:xfrm>
          <a:prstGeom prst="rect">
            <a:avLst/>
          </a:prstGeom>
          <a:noFill/>
        </p:spPr>
        <p:txBody>
          <a:bodyPr wrap="square" rtlCol="0">
            <a:spAutoFit/>
          </a:bodyPr>
          <a:lstStyle/>
          <a:p>
            <a:pPr algn="r"/>
            <a:r>
              <a:rPr lang="en-US" sz="1100" dirty="0"/>
              <a:t>List from 7esl.com</a:t>
            </a:r>
          </a:p>
        </p:txBody>
      </p:sp>
      <p:sp>
        <p:nvSpPr>
          <p:cNvPr id="10" name="ZoneTexte 9">
            <a:extLst>
              <a:ext uri="{FF2B5EF4-FFF2-40B4-BE49-F238E27FC236}">
                <a16:creationId xmlns:a16="http://schemas.microsoft.com/office/drawing/2014/main" id="{E931BF44-6C35-4AC3-B0D3-AF54137E7A4F}"/>
              </a:ext>
            </a:extLst>
          </p:cNvPr>
          <p:cNvSpPr txBox="1"/>
          <p:nvPr/>
        </p:nvSpPr>
        <p:spPr>
          <a:xfrm>
            <a:off x="2845183" y="3204308"/>
            <a:ext cx="1554400" cy="523220"/>
          </a:xfrm>
          <a:prstGeom prst="rect">
            <a:avLst/>
          </a:prstGeom>
          <a:noFill/>
        </p:spPr>
        <p:txBody>
          <a:bodyPr wrap="none" rtlCol="0">
            <a:spAutoFit/>
          </a:bodyPr>
          <a:lstStyle/>
          <a:p>
            <a:r>
              <a:rPr lang="fr-FR" sz="1400" i="1" dirty="0">
                <a:solidFill>
                  <a:srgbClr val="C00000"/>
                </a:solidFill>
              </a:rPr>
              <a:t>Main </a:t>
            </a:r>
            <a:r>
              <a:rPr lang="fr-FR" sz="1400" i="1" dirty="0" err="1">
                <a:solidFill>
                  <a:srgbClr val="C00000"/>
                </a:solidFill>
              </a:rPr>
              <a:t>Computing</a:t>
            </a:r>
            <a:endParaRPr lang="fr-FR" sz="1400" i="1" dirty="0">
              <a:solidFill>
                <a:srgbClr val="C00000"/>
              </a:solidFill>
            </a:endParaRPr>
          </a:p>
          <a:p>
            <a:r>
              <a:rPr lang="fr-FR" sz="1400" i="1" dirty="0">
                <a:solidFill>
                  <a:srgbClr val="C00000"/>
                </a:solidFill>
              </a:rPr>
              <a:t>Continuum </a:t>
            </a:r>
            <a:r>
              <a:rPr lang="fr-FR" sz="1400" i="1" dirty="0" err="1">
                <a:solidFill>
                  <a:srgbClr val="C00000"/>
                </a:solidFill>
              </a:rPr>
              <a:t>devices</a:t>
            </a:r>
            <a:endParaRPr lang="en-US" sz="1400" i="1" dirty="0">
              <a:solidFill>
                <a:srgbClr val="C00000"/>
              </a:solidFill>
            </a:endParaRPr>
          </a:p>
        </p:txBody>
      </p:sp>
    </p:spTree>
    <p:extLst>
      <p:ext uri="{BB962C8B-B14F-4D97-AF65-F5344CB8AC3E}">
        <p14:creationId xmlns:p14="http://schemas.microsoft.com/office/powerpoint/2010/main" val="2906223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solidFill>
                  <a:srgbClr val="2EAD64"/>
                </a:solidFill>
              </a:rPr>
              <a:t>energy</a:t>
            </a:r>
            <a:r>
              <a:rPr lang="fr-FR" b="1" dirty="0">
                <a:solidFill>
                  <a:srgbClr val="2EAD64"/>
                </a:solidFill>
              </a:rPr>
              <a:t> management </a:t>
            </a:r>
            <a:r>
              <a:rPr lang="fr-FR" dirty="0"/>
              <a:t>and</a:t>
            </a:r>
            <a:r>
              <a:rPr lang="fr-FR" b="1" dirty="0"/>
              <a:t> </a:t>
            </a:r>
            <a:r>
              <a:rPr lang="fr-FR" b="1" dirty="0" err="1">
                <a:solidFill>
                  <a:srgbClr val="2EAD64"/>
                </a:solidFill>
              </a:rPr>
              <a:t>reliability</a:t>
            </a:r>
            <a:endParaRPr lang="fr-FR" b="1" dirty="0">
              <a:solidFill>
                <a:srgbClr val="2EAD64"/>
              </a:solidFill>
            </a:endParaRPr>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40</a:t>
            </a:fld>
            <a:endParaRPr lang="fr-FR"/>
          </a:p>
        </p:txBody>
      </p:sp>
    </p:spTree>
    <p:extLst>
      <p:ext uri="{BB962C8B-B14F-4D97-AF65-F5344CB8AC3E}">
        <p14:creationId xmlns:p14="http://schemas.microsoft.com/office/powerpoint/2010/main" val="337114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solidFill>
                  <a:srgbClr val="2EAD64"/>
                </a:solidFill>
              </a:rPr>
              <a:t>New technologies, </a:t>
            </a:r>
            <a:r>
              <a:rPr lang="fr-FR" b="1" dirty="0" err="1">
                <a:solidFill>
                  <a:srgbClr val="2EAD64"/>
                </a:solidFill>
              </a:rPr>
              <a:t>processes</a:t>
            </a:r>
            <a:r>
              <a:rPr lang="fr-FR" b="1" dirty="0">
                <a:solidFill>
                  <a:srgbClr val="2EAD64"/>
                </a:solidFill>
              </a:rPr>
              <a:t> and </a:t>
            </a:r>
            <a:r>
              <a:rPr lang="fr-FR" b="1" dirty="0" err="1">
                <a:solidFill>
                  <a:srgbClr val="2EAD64"/>
                </a:solidFill>
              </a:rPr>
              <a:t>materials</a:t>
            </a:r>
            <a:r>
              <a:rPr lang="fr-FR" b="1" dirty="0">
                <a:solidFill>
                  <a:srgbClr val="2EAD64"/>
                </a:solidFill>
              </a:rPr>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t>Delayed</a:t>
            </a:r>
            <a:r>
              <a:rPr lang="fr-FR" b="1" dirty="0"/>
              <a:t> obsolescence </a:t>
            </a:r>
            <a:r>
              <a:rPr lang="fr-FR" dirty="0"/>
              <a:t>of hardware and software stack</a:t>
            </a:r>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41</a:t>
            </a:fld>
            <a:endParaRPr lang="fr-FR"/>
          </a:p>
        </p:txBody>
      </p:sp>
    </p:spTree>
    <p:extLst>
      <p:ext uri="{BB962C8B-B14F-4D97-AF65-F5344CB8AC3E}">
        <p14:creationId xmlns:p14="http://schemas.microsoft.com/office/powerpoint/2010/main" val="1124041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r>
              <a:rPr lang="fr-FR" dirty="0" err="1"/>
              <a:t>Organic</a:t>
            </a:r>
            <a:r>
              <a:rPr lang="fr-FR" dirty="0"/>
              <a:t> </a:t>
            </a:r>
            <a:r>
              <a:rPr lang="fr-FR" dirty="0" err="1"/>
              <a:t>electronics</a:t>
            </a:r>
            <a:r>
              <a:rPr lang="fr-FR" dirty="0"/>
              <a:t>, bio-</a:t>
            </a:r>
            <a:r>
              <a:rPr lang="fr-FR" dirty="0" err="1"/>
              <a:t>sourced</a:t>
            </a:r>
            <a:r>
              <a:rPr lang="fr-FR" dirty="0"/>
              <a:t> </a:t>
            </a:r>
            <a:r>
              <a:rPr lang="fr-FR" dirty="0" err="1"/>
              <a:t>PCBs</a:t>
            </a:r>
            <a:r>
              <a:rPr lang="fr-FR" dirty="0"/>
              <a:t>…</a:t>
            </a:r>
          </a:p>
          <a:p>
            <a:endParaRPr lang="fr-FR" dirty="0"/>
          </a:p>
          <a:p>
            <a:r>
              <a:rPr lang="fr-FR" dirty="0" err="1"/>
              <a:t>Beware</a:t>
            </a:r>
            <a:r>
              <a:rPr lang="fr-FR" dirty="0"/>
              <a:t> the </a:t>
            </a:r>
            <a:r>
              <a:rPr lang="fr-FR" dirty="0" err="1"/>
              <a:t>rebound</a:t>
            </a:r>
            <a:r>
              <a:rPr lang="fr-FR" dirty="0"/>
              <a:t> </a:t>
            </a:r>
            <a:r>
              <a:rPr lang="fr-FR" dirty="0" err="1"/>
              <a:t>effect</a:t>
            </a:r>
            <a:r>
              <a:rPr lang="fr-FR" dirty="0"/>
              <a:t> (!)</a:t>
            </a:r>
          </a:p>
          <a:p>
            <a:pPr lvl="1"/>
            <a:r>
              <a:rPr lang="fr-FR" dirty="0" err="1"/>
              <a:t>Requires</a:t>
            </a:r>
            <a:r>
              <a:rPr lang="fr-FR" dirty="0"/>
              <a:t> an </a:t>
            </a:r>
            <a:r>
              <a:rPr lang="fr-FR" dirty="0" err="1"/>
              <a:t>evaluation</a:t>
            </a:r>
            <a:r>
              <a:rPr lang="fr-FR" dirty="0"/>
              <a:t> of the large-</a:t>
            </a:r>
            <a:r>
              <a:rPr lang="fr-FR" dirty="0" err="1"/>
              <a:t>scale</a:t>
            </a:r>
            <a:r>
              <a:rPr lang="fr-FR" dirty="0"/>
              <a:t> impact of </a:t>
            </a:r>
            <a:r>
              <a:rPr lang="fr-FR" dirty="0" err="1"/>
              <a:t>products</a:t>
            </a:r>
            <a:endParaRPr lang="fr-FR" dirty="0"/>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a:t>New technologies, </a:t>
            </a:r>
            <a:r>
              <a:rPr lang="fr-FR" dirty="0" err="1"/>
              <a:t>processes</a:t>
            </a:r>
            <a:r>
              <a:rPr lang="fr-FR" dirty="0"/>
              <a:t> and </a:t>
            </a:r>
            <a:r>
              <a:rPr lang="fr-FR" dirty="0" err="1"/>
              <a:t>materials</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42</a:t>
            </a:fld>
            <a:endParaRPr lang="fr-FR"/>
          </a:p>
        </p:txBody>
      </p:sp>
    </p:spTree>
    <p:extLst>
      <p:ext uri="{BB962C8B-B14F-4D97-AF65-F5344CB8AC3E}">
        <p14:creationId xmlns:p14="http://schemas.microsoft.com/office/powerpoint/2010/main" val="120946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8EDAD3-87DD-495A-85F7-5ED9F2AAEDD2}"/>
              </a:ext>
            </a:extLst>
          </p:cNvPr>
          <p:cNvSpPr>
            <a:spLocks noGrp="1"/>
          </p:cNvSpPr>
          <p:nvPr>
            <p:ph idx="1"/>
          </p:nvPr>
        </p:nvSpPr>
        <p:spPr>
          <a:xfrm>
            <a:off x="838200" y="1190625"/>
            <a:ext cx="10515600" cy="4536954"/>
          </a:xfrm>
        </p:spPr>
        <p:txBody>
          <a:bodyPr>
            <a:normAutofit/>
          </a:bodyPr>
          <a:lstStyle/>
          <a:p>
            <a:pPr marL="514350" indent="-514350">
              <a:buFont typeface="+mj-lt"/>
              <a:buAutoNum type="arabicPeriod"/>
            </a:pPr>
            <a:r>
              <a:rPr lang="fr-FR" b="1" dirty="0"/>
              <a:t>Life cycle </a:t>
            </a:r>
            <a:r>
              <a:rPr lang="fr-FR" b="1" dirty="0" err="1"/>
              <a:t>analysis</a:t>
            </a:r>
            <a:r>
              <a:rPr lang="fr-FR" b="1" dirty="0"/>
              <a:t> </a:t>
            </a:r>
            <a:r>
              <a:rPr lang="fr-FR" dirty="0"/>
              <a:t>of </a:t>
            </a:r>
            <a:r>
              <a:rPr lang="fr-FR" dirty="0" err="1"/>
              <a:t>products</a:t>
            </a:r>
            <a:r>
              <a:rPr lang="fr-FR" dirty="0"/>
              <a:t> and services</a:t>
            </a:r>
          </a:p>
          <a:p>
            <a:pPr marL="514350" indent="-514350">
              <a:buFont typeface="+mj-lt"/>
              <a:buAutoNum type="arabicPeriod"/>
            </a:pPr>
            <a:r>
              <a:rPr lang="fr-FR" b="1" dirty="0"/>
              <a:t>3R</a:t>
            </a:r>
            <a:r>
              <a:rPr lang="fr-FR" dirty="0"/>
              <a:t>: </a:t>
            </a:r>
            <a:r>
              <a:rPr lang="fr-FR" dirty="0" err="1"/>
              <a:t>Repair</a:t>
            </a:r>
            <a:r>
              <a:rPr lang="fr-FR" dirty="0"/>
              <a:t>, </a:t>
            </a:r>
            <a:r>
              <a:rPr lang="fr-FR" dirty="0" err="1"/>
              <a:t>Reuse</a:t>
            </a:r>
            <a:r>
              <a:rPr lang="fr-FR" dirty="0"/>
              <a:t>, Recycle</a:t>
            </a:r>
          </a:p>
          <a:p>
            <a:pPr marL="457200" lvl="1" indent="0">
              <a:buNone/>
            </a:pPr>
            <a:r>
              <a:rPr lang="fr-FR" dirty="0"/>
              <a:t>and </a:t>
            </a:r>
            <a:r>
              <a:rPr lang="fr-FR" dirty="0" err="1"/>
              <a:t>Reduce</a:t>
            </a:r>
            <a:r>
              <a:rPr lang="fr-FR" dirty="0"/>
              <a:t>, </a:t>
            </a:r>
            <a:r>
              <a:rPr lang="fr-FR" dirty="0" err="1"/>
              <a:t>Refurbish</a:t>
            </a:r>
            <a:r>
              <a:rPr lang="fr-FR" dirty="0"/>
              <a:t>…</a:t>
            </a:r>
          </a:p>
          <a:p>
            <a:pPr marL="514350" indent="-514350">
              <a:buFont typeface="+mj-lt"/>
              <a:buAutoNum type="arabicPeriod"/>
            </a:pPr>
            <a:r>
              <a:rPr lang="fr-FR" dirty="0" err="1"/>
              <a:t>Better</a:t>
            </a:r>
            <a:r>
              <a:rPr lang="fr-FR" dirty="0"/>
              <a:t> </a:t>
            </a:r>
            <a:r>
              <a:rPr lang="fr-FR" b="1" dirty="0" err="1"/>
              <a:t>energy</a:t>
            </a:r>
            <a:r>
              <a:rPr lang="fr-FR" b="1" dirty="0"/>
              <a:t> management </a:t>
            </a:r>
            <a:r>
              <a:rPr lang="fr-FR" dirty="0"/>
              <a:t>and</a:t>
            </a:r>
            <a:r>
              <a:rPr lang="fr-FR" b="1" dirty="0"/>
              <a:t> </a:t>
            </a:r>
            <a:r>
              <a:rPr lang="fr-FR" b="1" dirty="0" err="1"/>
              <a:t>reliability</a:t>
            </a:r>
            <a:endParaRPr lang="fr-FR" b="1" dirty="0"/>
          </a:p>
          <a:p>
            <a:pPr marL="514350" indent="-514350">
              <a:buFont typeface="+mj-lt"/>
              <a:buAutoNum type="arabicPeriod"/>
            </a:pPr>
            <a:r>
              <a:rPr lang="fr-FR" b="1" dirty="0"/>
              <a:t>New technologies, </a:t>
            </a:r>
            <a:r>
              <a:rPr lang="fr-FR" b="1" dirty="0" err="1"/>
              <a:t>processes</a:t>
            </a:r>
            <a:r>
              <a:rPr lang="fr-FR" b="1" dirty="0"/>
              <a:t> and </a:t>
            </a:r>
            <a:r>
              <a:rPr lang="fr-FR" b="1" dirty="0" err="1"/>
              <a:t>materials</a:t>
            </a:r>
            <a:r>
              <a:rPr lang="fr-FR" b="1" dirty="0"/>
              <a:t> </a:t>
            </a:r>
            <a:r>
              <a:rPr lang="fr-FR" b="1" dirty="0" err="1"/>
              <a:t>with</a:t>
            </a:r>
            <a:r>
              <a:rPr lang="fr-FR" b="1" dirty="0"/>
              <a:t> </a:t>
            </a:r>
            <a:r>
              <a:rPr lang="fr-FR" b="1" dirty="0" err="1"/>
              <a:t>low</a:t>
            </a:r>
            <a:r>
              <a:rPr lang="fr-FR" b="1" dirty="0"/>
              <a:t> </a:t>
            </a:r>
            <a:r>
              <a:rPr lang="fr-FR" b="1" dirty="0" err="1"/>
              <a:t>footprint</a:t>
            </a:r>
            <a:endParaRPr lang="fr-FR" b="1" dirty="0"/>
          </a:p>
          <a:p>
            <a:pPr lvl="1"/>
            <a:r>
              <a:rPr lang="fr-FR" dirty="0"/>
              <a:t>PCB, IC, </a:t>
            </a:r>
            <a:r>
              <a:rPr lang="fr-FR" dirty="0" err="1"/>
              <a:t>other</a:t>
            </a:r>
            <a:r>
              <a:rPr lang="fr-FR" dirty="0"/>
              <a:t> components</a:t>
            </a:r>
          </a:p>
          <a:p>
            <a:pPr marL="514350" indent="-514350">
              <a:buFont typeface="+mj-lt"/>
              <a:buAutoNum type="arabicPeriod"/>
            </a:pPr>
            <a:r>
              <a:rPr lang="fr-FR" b="1" dirty="0" err="1">
                <a:solidFill>
                  <a:schemeClr val="accent6"/>
                </a:solidFill>
              </a:rPr>
              <a:t>Delayed</a:t>
            </a:r>
            <a:r>
              <a:rPr lang="fr-FR" b="1" dirty="0">
                <a:solidFill>
                  <a:schemeClr val="accent6"/>
                </a:solidFill>
              </a:rPr>
              <a:t> obsolescence </a:t>
            </a:r>
            <a:r>
              <a:rPr lang="fr-FR" dirty="0"/>
              <a:t>of hardware and software stack</a:t>
            </a:r>
          </a:p>
          <a:p>
            <a:pPr lvl="1"/>
            <a:endParaRPr lang="fr-FR" dirty="0"/>
          </a:p>
        </p:txBody>
      </p:sp>
      <p:sp>
        <p:nvSpPr>
          <p:cNvPr id="3" name="Titre 2">
            <a:extLst>
              <a:ext uri="{FF2B5EF4-FFF2-40B4-BE49-F238E27FC236}">
                <a16:creationId xmlns:a16="http://schemas.microsoft.com/office/drawing/2014/main" id="{6FF825BC-494F-4501-97D8-61AD40895413}"/>
              </a:ext>
            </a:extLst>
          </p:cNvPr>
          <p:cNvSpPr>
            <a:spLocks noGrp="1"/>
          </p:cNvSpPr>
          <p:nvPr>
            <p:ph type="title"/>
          </p:nvPr>
        </p:nvSpPr>
        <p:spPr/>
        <p:txBody>
          <a:bodyPr>
            <a:normAutofit fontScale="90000"/>
          </a:bodyPr>
          <a:lstStyle/>
          <a:p>
            <a:r>
              <a:rPr lang="fr-FR" dirty="0" err="1"/>
              <a:t>Research</a:t>
            </a:r>
            <a:r>
              <a:rPr lang="fr-FR" dirty="0"/>
              <a:t> </a:t>
            </a:r>
            <a:r>
              <a:rPr lang="fr-FR" dirty="0" err="1"/>
              <a:t>needed</a:t>
            </a:r>
            <a:r>
              <a:rPr lang="fr-FR" dirty="0"/>
              <a:t>!</a:t>
            </a:r>
            <a:endParaRPr lang="en-US" dirty="0"/>
          </a:p>
        </p:txBody>
      </p:sp>
      <p:sp>
        <p:nvSpPr>
          <p:cNvPr id="4" name="Espace réservé du numéro de diapositive 3">
            <a:extLst>
              <a:ext uri="{FF2B5EF4-FFF2-40B4-BE49-F238E27FC236}">
                <a16:creationId xmlns:a16="http://schemas.microsoft.com/office/drawing/2014/main" id="{BC8C2DAF-07D0-4FAC-9DBB-D987B68D865F}"/>
              </a:ext>
            </a:extLst>
          </p:cNvPr>
          <p:cNvSpPr>
            <a:spLocks noGrp="1"/>
          </p:cNvSpPr>
          <p:nvPr>
            <p:ph type="sldNum" sz="quarter" idx="12"/>
          </p:nvPr>
        </p:nvSpPr>
        <p:spPr/>
        <p:txBody>
          <a:bodyPr/>
          <a:lstStyle/>
          <a:p>
            <a:fld id="{27C6CCC6-2BE5-4E42-96A4-D1E8E81A3D8E}" type="slidenum">
              <a:rPr lang="fr-FR" smtClean="0"/>
              <a:t>43</a:t>
            </a:fld>
            <a:endParaRPr lang="fr-FR"/>
          </a:p>
        </p:txBody>
      </p:sp>
    </p:spTree>
    <p:extLst>
      <p:ext uri="{BB962C8B-B14F-4D97-AF65-F5344CB8AC3E}">
        <p14:creationId xmlns:p14="http://schemas.microsoft.com/office/powerpoint/2010/main" val="1655937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4FCF6D-1706-4492-B59C-69CE31B5F087}"/>
              </a:ext>
            </a:extLst>
          </p:cNvPr>
          <p:cNvSpPr>
            <a:spLocks noGrp="1"/>
          </p:cNvSpPr>
          <p:nvPr>
            <p:ph idx="1"/>
          </p:nvPr>
        </p:nvSpPr>
        <p:spPr>
          <a:xfrm>
            <a:off x="838200" y="1190625"/>
            <a:ext cx="10072956" cy="4536954"/>
          </a:xfrm>
        </p:spPr>
        <p:txBody>
          <a:bodyPr>
            <a:normAutofit/>
          </a:bodyPr>
          <a:lstStyle/>
          <a:p>
            <a:r>
              <a:rPr lang="fr-FR" dirty="0"/>
              <a:t>Code, application and </a:t>
            </a:r>
            <a:r>
              <a:rPr lang="fr-FR" dirty="0" err="1"/>
              <a:t>library</a:t>
            </a:r>
            <a:r>
              <a:rPr lang="fr-FR" dirty="0"/>
              <a:t> obsolescence </a:t>
            </a:r>
            <a:r>
              <a:rPr lang="fr-FR" dirty="0" err="1"/>
              <a:t>is</a:t>
            </a:r>
            <a:r>
              <a:rPr lang="fr-FR" dirty="0"/>
              <a:t> to </a:t>
            </a:r>
            <a:r>
              <a:rPr lang="fr-FR" dirty="0" err="1"/>
              <a:t>be</a:t>
            </a:r>
            <a:r>
              <a:rPr lang="fr-FR" dirty="0"/>
              <a:t> </a:t>
            </a:r>
            <a:r>
              <a:rPr lang="fr-FR" dirty="0" err="1"/>
              <a:t>delayed</a:t>
            </a:r>
            <a:endParaRPr lang="fr-FR" dirty="0"/>
          </a:p>
          <a:p>
            <a:r>
              <a:rPr lang="fr-FR" dirty="0"/>
              <a:t>Open source hardware can stabilise interfaces and </a:t>
            </a:r>
            <a:r>
              <a:rPr lang="fr-FR" dirty="0" err="1"/>
              <a:t>delay</a:t>
            </a:r>
            <a:r>
              <a:rPr lang="fr-FR" dirty="0"/>
              <a:t> obsolescence :</a:t>
            </a:r>
            <a:endParaRPr lang="fr-FR" b="1" dirty="0"/>
          </a:p>
          <a:p>
            <a:pPr lvl="1"/>
            <a:r>
              <a:rPr lang="fr-FR" dirty="0"/>
              <a:t>Instruction Set Architecture</a:t>
            </a:r>
          </a:p>
          <a:p>
            <a:pPr lvl="1"/>
            <a:r>
              <a:rPr lang="fr-FR" dirty="0"/>
              <a:t>Application </a:t>
            </a:r>
            <a:r>
              <a:rPr lang="fr-FR" dirty="0" err="1"/>
              <a:t>Binary</a:t>
            </a:r>
            <a:r>
              <a:rPr lang="fr-FR" dirty="0"/>
              <a:t> Interface</a:t>
            </a:r>
          </a:p>
          <a:p>
            <a:pPr lvl="1"/>
            <a:r>
              <a:rPr lang="fr-FR" dirty="0" err="1"/>
              <a:t>Device</a:t>
            </a:r>
            <a:r>
              <a:rPr lang="fr-FR" dirty="0"/>
              <a:t> </a:t>
            </a:r>
            <a:r>
              <a:rPr lang="fr-FR" dirty="0" err="1"/>
              <a:t>Tree</a:t>
            </a:r>
            <a:r>
              <a:rPr lang="fr-FR" dirty="0"/>
              <a:t> Support</a:t>
            </a:r>
          </a:p>
          <a:p>
            <a:r>
              <a:rPr lang="fr-FR" dirty="0"/>
              <a:t>Carbon </a:t>
            </a:r>
            <a:r>
              <a:rPr lang="fr-FR" dirty="0" err="1"/>
              <a:t>footprint</a:t>
            </a:r>
            <a:r>
              <a:rPr lang="fr-FR" dirty="0"/>
              <a:t> </a:t>
            </a:r>
            <a:r>
              <a:rPr lang="fr-FR" dirty="0" err="1"/>
              <a:t>reduction</a:t>
            </a:r>
            <a:r>
              <a:rPr lang="fr-FR" dirty="0"/>
              <a:t> </a:t>
            </a:r>
            <a:r>
              <a:rPr lang="fr-FR" dirty="0" err="1"/>
              <a:t>requires</a:t>
            </a:r>
            <a:r>
              <a:rPr lang="fr-FR" dirty="0"/>
              <a:t> </a:t>
            </a:r>
            <a:r>
              <a:rPr lang="fr-FR" dirty="0" err="1"/>
              <a:t>properties</a:t>
            </a:r>
            <a:r>
              <a:rPr lang="fr-FR" dirty="0"/>
              <a:t> of open source </a:t>
            </a:r>
            <a:r>
              <a:rPr lang="fr-FR" dirty="0" err="1"/>
              <a:t>communities</a:t>
            </a:r>
            <a:endParaRPr lang="fr-FR" dirty="0"/>
          </a:p>
          <a:p>
            <a:pPr lvl="1"/>
            <a:r>
              <a:rPr lang="fr-FR" dirty="0" err="1"/>
              <a:t>Transparency</a:t>
            </a:r>
            <a:endParaRPr lang="en-US" dirty="0"/>
          </a:p>
          <a:p>
            <a:pPr lvl="1"/>
            <a:r>
              <a:rPr lang="en-US" dirty="0"/>
              <a:t>Sharing information</a:t>
            </a:r>
          </a:p>
          <a:p>
            <a:pPr marL="457200" lvl="1" indent="0">
              <a:buNone/>
            </a:pPr>
            <a:endParaRPr lang="en-US" b="1" dirty="0"/>
          </a:p>
        </p:txBody>
      </p:sp>
      <p:sp>
        <p:nvSpPr>
          <p:cNvPr id="3" name="Titre 2">
            <a:extLst>
              <a:ext uri="{FF2B5EF4-FFF2-40B4-BE49-F238E27FC236}">
                <a16:creationId xmlns:a16="http://schemas.microsoft.com/office/drawing/2014/main" id="{DCE8A5EB-9971-4D68-A3AC-16BDBAEEBD61}"/>
              </a:ext>
            </a:extLst>
          </p:cNvPr>
          <p:cNvSpPr>
            <a:spLocks noGrp="1"/>
          </p:cNvSpPr>
          <p:nvPr>
            <p:ph type="title"/>
          </p:nvPr>
        </p:nvSpPr>
        <p:spPr/>
        <p:txBody>
          <a:bodyPr>
            <a:normAutofit fontScale="90000"/>
          </a:bodyPr>
          <a:lstStyle/>
          <a:p>
            <a:r>
              <a:rPr lang="fr-FR" dirty="0"/>
              <a:t>The </a:t>
            </a:r>
            <a:r>
              <a:rPr lang="fr-FR" dirty="0" err="1"/>
              <a:t>role</a:t>
            </a:r>
            <a:r>
              <a:rPr lang="fr-FR" dirty="0"/>
              <a:t> of open source hardware</a:t>
            </a:r>
            <a:endParaRPr lang="en-US" dirty="0"/>
          </a:p>
        </p:txBody>
      </p:sp>
      <p:sp>
        <p:nvSpPr>
          <p:cNvPr id="4" name="Espace réservé du numéro de diapositive 3">
            <a:extLst>
              <a:ext uri="{FF2B5EF4-FFF2-40B4-BE49-F238E27FC236}">
                <a16:creationId xmlns:a16="http://schemas.microsoft.com/office/drawing/2014/main" id="{99C85A49-257A-488D-8F9A-6DF2421FAC10}"/>
              </a:ext>
            </a:extLst>
          </p:cNvPr>
          <p:cNvSpPr>
            <a:spLocks noGrp="1"/>
          </p:cNvSpPr>
          <p:nvPr>
            <p:ph type="sldNum" sz="quarter" idx="12"/>
          </p:nvPr>
        </p:nvSpPr>
        <p:spPr/>
        <p:txBody>
          <a:bodyPr/>
          <a:lstStyle/>
          <a:p>
            <a:fld id="{27C6CCC6-2BE5-4E42-96A4-D1E8E81A3D8E}" type="slidenum">
              <a:rPr lang="fr-FR" smtClean="0"/>
              <a:t>44</a:t>
            </a:fld>
            <a:endParaRPr lang="fr-FR"/>
          </a:p>
        </p:txBody>
      </p:sp>
    </p:spTree>
    <p:extLst>
      <p:ext uri="{BB962C8B-B14F-4D97-AF65-F5344CB8AC3E}">
        <p14:creationId xmlns:p14="http://schemas.microsoft.com/office/powerpoint/2010/main" val="2693337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F9CF17-0F36-4D0F-AD1C-8F39A4AAC209}"/>
              </a:ext>
            </a:extLst>
          </p:cNvPr>
          <p:cNvSpPr>
            <a:spLocks noGrp="1"/>
          </p:cNvSpPr>
          <p:nvPr>
            <p:ph idx="1"/>
          </p:nvPr>
        </p:nvSpPr>
        <p:spPr/>
        <p:txBody>
          <a:bodyPr>
            <a:normAutofit/>
          </a:bodyPr>
          <a:lstStyle/>
          <a:p>
            <a:r>
              <a:rPr lang="fr-FR" b="1" dirty="0"/>
              <a:t>Electronics: </a:t>
            </a:r>
            <a:r>
              <a:rPr lang="fr-FR" b="1" dirty="0" err="1"/>
              <a:t>Sustainable</a:t>
            </a:r>
            <a:r>
              <a:rPr lang="fr-FR" b="1" dirty="0"/>
              <a:t>, Open and Sovereign</a:t>
            </a:r>
          </a:p>
          <a:p>
            <a:r>
              <a:rPr lang="fr-FR" dirty="0"/>
              <a:t>2023-2028, 6.3M€ </a:t>
            </a:r>
            <a:r>
              <a:rPr lang="fr-FR" dirty="0" err="1"/>
              <a:t>funding</a:t>
            </a:r>
            <a:r>
              <a:rPr lang="fr-FR" dirty="0"/>
              <a:t>, 15M€ total </a:t>
            </a:r>
            <a:r>
              <a:rPr lang="fr-FR" dirty="0" err="1"/>
              <a:t>cost</a:t>
            </a:r>
            <a:r>
              <a:rPr lang="fr-FR" dirty="0"/>
              <a:t>, </a:t>
            </a:r>
            <a:r>
              <a:rPr lang="fr-FR" dirty="0" err="1"/>
              <a:t>funded</a:t>
            </a:r>
            <a:r>
              <a:rPr lang="fr-FR" dirty="0"/>
              <a:t> by France2030</a:t>
            </a:r>
          </a:p>
          <a:p>
            <a:pPr lvl="1"/>
            <a:r>
              <a:rPr lang="en-US" b="1" dirty="0"/>
              <a:t>Sustainable: </a:t>
            </a:r>
            <a:r>
              <a:rPr lang="en-US" dirty="0"/>
              <a:t>meeting the needs of the present generation without compromising the ability of future generations to meet their own needs.</a:t>
            </a:r>
          </a:p>
          <a:p>
            <a:pPr lvl="1"/>
            <a:r>
              <a:rPr lang="en-US" b="1" dirty="0"/>
              <a:t>Open: </a:t>
            </a:r>
            <a:r>
              <a:rPr lang="en-US" dirty="0"/>
              <a:t>a decentralized development model that publicly distributes the source code for open collaboration and peer production, known as "the open-source method."</a:t>
            </a:r>
          </a:p>
          <a:p>
            <a:pPr lvl="1"/>
            <a:r>
              <a:rPr lang="en-US" b="1" dirty="0"/>
              <a:t>Sovereign: </a:t>
            </a:r>
            <a:r>
              <a:rPr lang="en-US" dirty="0"/>
              <a:t>the quality of a state being free and independent, determined solely by its own will within the limits of the higher principle of law, and in accordance with the collective purpose it is called to achieve.</a:t>
            </a:r>
            <a:endParaRPr lang="fr-FR" dirty="0"/>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fontScale="90000"/>
          </a:bodyPr>
          <a:lstStyle/>
          <a:p>
            <a:r>
              <a:rPr lang="fr-FR" dirty="0"/>
              <a:t>The ESOS </a:t>
            </a:r>
            <a:r>
              <a:rPr lang="fr-FR" dirty="0" err="1"/>
              <a:t>project</a:t>
            </a:r>
            <a:endParaRPr lang="en-US"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t>45</a:t>
            </a:fld>
            <a:endParaRPr lang="fr-FR"/>
          </a:p>
        </p:txBody>
      </p:sp>
    </p:spTree>
    <p:extLst>
      <p:ext uri="{BB962C8B-B14F-4D97-AF65-F5344CB8AC3E}">
        <p14:creationId xmlns:p14="http://schemas.microsoft.com/office/powerpoint/2010/main" val="1560367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BF9CF17-0F36-4D0F-AD1C-8F39A4AAC209}"/>
              </a:ext>
            </a:extLst>
          </p:cNvPr>
          <p:cNvSpPr>
            <a:spLocks noGrp="1"/>
          </p:cNvSpPr>
          <p:nvPr>
            <p:ph idx="1"/>
          </p:nvPr>
        </p:nvSpPr>
        <p:spPr>
          <a:xfrm>
            <a:off x="838199" y="1190624"/>
            <a:ext cx="5257801" cy="4829175"/>
          </a:xfrm>
        </p:spPr>
        <p:txBody>
          <a:bodyPr>
            <a:normAutofit fontScale="92500" lnSpcReduction="10000"/>
          </a:bodyPr>
          <a:lstStyle/>
          <a:p>
            <a:r>
              <a:rPr lang="fr-FR" dirty="0" err="1"/>
              <a:t>Attract</a:t>
            </a:r>
            <a:r>
              <a:rPr lang="fr-FR" dirty="0"/>
              <a:t> </a:t>
            </a:r>
            <a:r>
              <a:rPr lang="fr-FR" dirty="0" err="1"/>
              <a:t>pupils</a:t>
            </a:r>
            <a:r>
              <a:rPr lang="fr-FR" dirty="0"/>
              <a:t> to </a:t>
            </a:r>
            <a:r>
              <a:rPr lang="fr-FR" dirty="0" err="1"/>
              <a:t>electronics</a:t>
            </a:r>
            <a:endParaRPr lang="fr-FR" dirty="0"/>
          </a:p>
          <a:p>
            <a:r>
              <a:rPr lang="fr-FR" dirty="0"/>
              <a:t>Train </a:t>
            </a:r>
            <a:r>
              <a:rPr lang="fr-FR" dirty="0" err="1"/>
              <a:t>students</a:t>
            </a:r>
            <a:r>
              <a:rPr lang="fr-FR" dirty="0"/>
              <a:t> to ESOS</a:t>
            </a:r>
          </a:p>
          <a:p>
            <a:pPr lvl="1"/>
            <a:r>
              <a:rPr lang="fr-FR" dirty="0"/>
              <a:t>Licence, master, </a:t>
            </a:r>
            <a:r>
              <a:rPr lang="fr-FR" dirty="0" err="1"/>
              <a:t>doctorate</a:t>
            </a:r>
            <a:endParaRPr lang="fr-FR" dirty="0"/>
          </a:p>
          <a:p>
            <a:r>
              <a:rPr lang="fr-FR" dirty="0"/>
              <a:t>Train </a:t>
            </a:r>
            <a:r>
              <a:rPr lang="fr-FR" dirty="0" err="1"/>
              <a:t>teachers</a:t>
            </a:r>
            <a:r>
              <a:rPr lang="fr-FR" dirty="0"/>
              <a:t> to ESOS</a:t>
            </a:r>
          </a:p>
          <a:p>
            <a:r>
              <a:rPr lang="fr-FR" dirty="0"/>
              <a:t>Train </a:t>
            </a:r>
            <a:r>
              <a:rPr lang="fr-FR" dirty="0" err="1"/>
              <a:t>professionals</a:t>
            </a:r>
            <a:r>
              <a:rPr lang="fr-FR" dirty="0"/>
              <a:t> to ESOS</a:t>
            </a:r>
          </a:p>
          <a:p>
            <a:r>
              <a:rPr lang="fr-FR" dirty="0" err="1"/>
              <a:t>Create</a:t>
            </a:r>
            <a:r>
              <a:rPr lang="fr-FR" dirty="0"/>
              <a:t> </a:t>
            </a:r>
            <a:r>
              <a:rPr lang="fr-FR" b="1" dirty="0"/>
              <a:t>open </a:t>
            </a:r>
            <a:r>
              <a:rPr lang="fr-FR" b="1" dirty="0" err="1"/>
              <a:t>teaching</a:t>
            </a:r>
            <a:r>
              <a:rPr lang="fr-FR" b="1" dirty="0"/>
              <a:t> </a:t>
            </a:r>
            <a:r>
              <a:rPr lang="fr-FR" b="1" dirty="0" err="1"/>
              <a:t>material</a:t>
            </a:r>
            <a:endParaRPr lang="fr-FR" b="1" dirty="0"/>
          </a:p>
          <a:p>
            <a:r>
              <a:rPr lang="fr-FR" dirty="0">
                <a:hlinkClick r:id="rId2"/>
              </a:rPr>
              <a:t>https://esos.insa-rennes.fr</a:t>
            </a:r>
            <a:r>
              <a:rPr lang="fr-FR" dirty="0"/>
              <a:t> </a:t>
            </a:r>
          </a:p>
          <a:p>
            <a:endParaRPr lang="fr-FR" b="1" dirty="0"/>
          </a:p>
          <a:p>
            <a:r>
              <a:rPr lang="fr-FR" b="1" dirty="0"/>
              <a:t>30 </a:t>
            </a:r>
            <a:r>
              <a:rPr lang="fr-FR" b="1" dirty="0" err="1"/>
              <a:t>industrial</a:t>
            </a:r>
            <a:r>
              <a:rPr lang="fr-FR" b="1" dirty="0"/>
              <a:t> </a:t>
            </a:r>
            <a:r>
              <a:rPr lang="fr-FR" b="1" dirty="0" err="1"/>
              <a:t>partners</a:t>
            </a:r>
            <a:endParaRPr lang="fr-FR" b="1" dirty="0"/>
          </a:p>
          <a:p>
            <a:r>
              <a:rPr lang="fr-FR" b="1" dirty="0"/>
              <a:t>14 PhD </a:t>
            </a:r>
            <a:r>
              <a:rPr lang="fr-FR" b="1" dirty="0" err="1"/>
              <a:t>theses</a:t>
            </a:r>
            <a:endParaRPr lang="fr-FR" b="1" dirty="0"/>
          </a:p>
          <a:p>
            <a:r>
              <a:rPr lang="fr-FR" b="1" dirty="0" err="1"/>
              <a:t>Looking</a:t>
            </a:r>
            <a:r>
              <a:rPr lang="fr-FR" b="1" dirty="0"/>
              <a:t> for synergies!</a:t>
            </a:r>
          </a:p>
          <a:p>
            <a:endParaRPr lang="fr-FR" dirty="0"/>
          </a:p>
        </p:txBody>
      </p:sp>
      <p:sp>
        <p:nvSpPr>
          <p:cNvPr id="3" name="Titre 2">
            <a:extLst>
              <a:ext uri="{FF2B5EF4-FFF2-40B4-BE49-F238E27FC236}">
                <a16:creationId xmlns:a16="http://schemas.microsoft.com/office/drawing/2014/main" id="{A61B334B-3CC4-480C-B74B-DB2228906C7E}"/>
              </a:ext>
            </a:extLst>
          </p:cNvPr>
          <p:cNvSpPr>
            <a:spLocks noGrp="1"/>
          </p:cNvSpPr>
          <p:nvPr>
            <p:ph type="title"/>
          </p:nvPr>
        </p:nvSpPr>
        <p:spPr/>
        <p:txBody>
          <a:bodyPr>
            <a:normAutofit fontScale="90000"/>
          </a:bodyPr>
          <a:lstStyle/>
          <a:p>
            <a:r>
              <a:rPr lang="fr-FR" dirty="0"/>
              <a:t>ESOS – 7 actions</a:t>
            </a:r>
            <a:endParaRPr lang="en-US" dirty="0"/>
          </a:p>
        </p:txBody>
      </p:sp>
      <p:sp>
        <p:nvSpPr>
          <p:cNvPr id="4" name="Espace réservé du numéro de diapositive 3">
            <a:extLst>
              <a:ext uri="{FF2B5EF4-FFF2-40B4-BE49-F238E27FC236}">
                <a16:creationId xmlns:a16="http://schemas.microsoft.com/office/drawing/2014/main" id="{B224E280-44C6-4D97-A41E-D87C043856DB}"/>
              </a:ext>
            </a:extLst>
          </p:cNvPr>
          <p:cNvSpPr>
            <a:spLocks noGrp="1"/>
          </p:cNvSpPr>
          <p:nvPr>
            <p:ph type="sldNum" sz="quarter" idx="12"/>
          </p:nvPr>
        </p:nvSpPr>
        <p:spPr/>
        <p:txBody>
          <a:bodyPr/>
          <a:lstStyle/>
          <a:p>
            <a:fld id="{27C6CCC6-2BE5-4E42-96A4-D1E8E81A3D8E}" type="slidenum">
              <a:rPr lang="fr-FR" smtClean="0"/>
              <a:t>46</a:t>
            </a:fld>
            <a:endParaRPr lang="fr-FR"/>
          </a:p>
        </p:txBody>
      </p:sp>
      <p:pic>
        <p:nvPicPr>
          <p:cNvPr id="5" name="Image 4">
            <a:extLst>
              <a:ext uri="{FF2B5EF4-FFF2-40B4-BE49-F238E27FC236}">
                <a16:creationId xmlns:a16="http://schemas.microsoft.com/office/drawing/2014/main" id="{02193C13-C62E-448E-8D39-E338E9A0A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27583"/>
            <a:ext cx="5904624" cy="4387137"/>
          </a:xfrm>
          <a:prstGeom prst="rect">
            <a:avLst/>
          </a:prstGeom>
        </p:spPr>
      </p:pic>
    </p:spTree>
    <p:extLst>
      <p:ext uri="{BB962C8B-B14F-4D97-AF65-F5344CB8AC3E}">
        <p14:creationId xmlns:p14="http://schemas.microsoft.com/office/powerpoint/2010/main" val="257549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4FCF6D-1706-4492-B59C-69CE31B5F087}"/>
              </a:ext>
            </a:extLst>
          </p:cNvPr>
          <p:cNvSpPr>
            <a:spLocks noGrp="1"/>
          </p:cNvSpPr>
          <p:nvPr>
            <p:ph idx="1"/>
          </p:nvPr>
        </p:nvSpPr>
        <p:spPr>
          <a:xfrm>
            <a:off x="838200" y="1190625"/>
            <a:ext cx="10072956" cy="4536954"/>
          </a:xfrm>
        </p:spPr>
        <p:txBody>
          <a:bodyPr/>
          <a:lstStyle/>
          <a:p>
            <a:r>
              <a:rPr lang="fr-FR" dirty="0"/>
              <a:t>Propose new technologies for </a:t>
            </a:r>
            <a:r>
              <a:rPr lang="fr-FR" dirty="0" err="1"/>
              <a:t>lower</a:t>
            </a:r>
            <a:r>
              <a:rPr lang="fr-FR" dirty="0"/>
              <a:t> impact, </a:t>
            </a:r>
            <a:r>
              <a:rPr lang="fr-FR" dirty="0" err="1"/>
              <a:t>repairable</a:t>
            </a:r>
            <a:r>
              <a:rPr lang="fr-FR" dirty="0"/>
              <a:t>, </a:t>
            </a:r>
            <a:r>
              <a:rPr lang="fr-FR" dirty="0" err="1"/>
              <a:t>reusable</a:t>
            </a:r>
            <a:r>
              <a:rPr lang="fr-FR" dirty="0"/>
              <a:t>, reconfigurable, </a:t>
            </a:r>
            <a:r>
              <a:rPr lang="fr-FR" dirty="0" err="1"/>
              <a:t>repurposable</a:t>
            </a:r>
            <a:r>
              <a:rPr lang="fr-FR" dirty="0"/>
              <a:t> </a:t>
            </a:r>
            <a:r>
              <a:rPr lang="fr-FR" dirty="0" err="1"/>
              <a:t>systems</a:t>
            </a:r>
            <a:endParaRPr lang="fr-FR" dirty="0"/>
          </a:p>
          <a:p>
            <a:r>
              <a:rPr lang="fr-FR" dirty="0" err="1"/>
              <a:t>Assess</a:t>
            </a:r>
            <a:r>
              <a:rPr lang="fr-FR" dirty="0"/>
              <a:t> the real impact of </a:t>
            </a:r>
            <a:r>
              <a:rPr lang="fr-FR" dirty="0" err="1"/>
              <a:t>these</a:t>
            </a:r>
            <a:r>
              <a:rPr lang="fr-FR" dirty="0"/>
              <a:t> new technologies in the </a:t>
            </a:r>
            <a:r>
              <a:rPr lang="fr-FR" dirty="0" err="1"/>
              <a:t>field</a:t>
            </a:r>
            <a:r>
              <a:rPr lang="fr-FR" dirty="0"/>
              <a:t> </a:t>
            </a:r>
            <a:r>
              <a:rPr lang="fr-FR" dirty="0" err="1"/>
              <a:t>with</a:t>
            </a:r>
            <a:r>
              <a:rPr lang="fr-FR" dirty="0"/>
              <a:t> Life Cycle </a:t>
            </a:r>
            <a:r>
              <a:rPr lang="fr-FR" dirty="0" err="1"/>
              <a:t>Analysis</a:t>
            </a:r>
            <a:endParaRPr lang="fr-FR" dirty="0"/>
          </a:p>
          <a:p>
            <a:r>
              <a:rPr lang="fr-FR" dirty="0"/>
              <a:t>Help and </a:t>
            </a:r>
            <a:r>
              <a:rPr lang="fr-FR" dirty="0" err="1"/>
              <a:t>foster</a:t>
            </a:r>
            <a:r>
              <a:rPr lang="fr-FR" dirty="0"/>
              <a:t> the setup of </a:t>
            </a:r>
            <a:r>
              <a:rPr lang="fr-FR" dirty="0" err="1"/>
              <a:t>novel</a:t>
            </a:r>
            <a:r>
              <a:rPr lang="fr-FR" dirty="0"/>
              <a:t> </a:t>
            </a:r>
            <a:r>
              <a:rPr lang="fr-FR" dirty="0" err="1"/>
              <a:t>regulations</a:t>
            </a:r>
            <a:r>
              <a:rPr lang="fr-FR" dirty="0"/>
              <a:t> (</a:t>
            </a:r>
            <a:r>
              <a:rPr lang="fr-FR" dirty="0" err="1"/>
              <a:t>incentives</a:t>
            </a:r>
            <a:r>
              <a:rPr lang="fr-FR" dirty="0"/>
              <a:t>, taxes and quotas)</a:t>
            </a:r>
          </a:p>
          <a:p>
            <a:r>
              <a:rPr lang="fr-FR" dirty="0"/>
              <a:t>Train </a:t>
            </a:r>
            <a:r>
              <a:rPr lang="fr-FR" dirty="0" err="1"/>
              <a:t>students</a:t>
            </a:r>
            <a:r>
              <a:rPr lang="fr-FR" dirty="0"/>
              <a:t> and </a:t>
            </a:r>
            <a:r>
              <a:rPr lang="fr-FR" dirty="0" err="1"/>
              <a:t>professionals</a:t>
            </a:r>
            <a:endParaRPr lang="en-US" dirty="0"/>
          </a:p>
        </p:txBody>
      </p:sp>
      <p:sp>
        <p:nvSpPr>
          <p:cNvPr id="3" name="Titre 2">
            <a:extLst>
              <a:ext uri="{FF2B5EF4-FFF2-40B4-BE49-F238E27FC236}">
                <a16:creationId xmlns:a16="http://schemas.microsoft.com/office/drawing/2014/main" id="{DCE8A5EB-9971-4D68-A3AC-16BDBAEEBD61}"/>
              </a:ext>
            </a:extLst>
          </p:cNvPr>
          <p:cNvSpPr>
            <a:spLocks noGrp="1"/>
          </p:cNvSpPr>
          <p:nvPr>
            <p:ph type="title"/>
          </p:nvPr>
        </p:nvSpPr>
        <p:spPr/>
        <p:txBody>
          <a:bodyPr>
            <a:normAutofit fontScale="90000"/>
          </a:bodyPr>
          <a:lstStyle/>
          <a:p>
            <a:r>
              <a:rPr lang="fr-FR" dirty="0" err="1"/>
              <a:t>Wrapping</a:t>
            </a:r>
            <a:r>
              <a:rPr lang="fr-FR" dirty="0"/>
              <a:t> up: how can </a:t>
            </a:r>
            <a:r>
              <a:rPr lang="fr-FR" dirty="0" err="1"/>
              <a:t>we</a:t>
            </a:r>
            <a:r>
              <a:rPr lang="fr-FR" dirty="0"/>
              <a:t> </a:t>
            </a:r>
            <a:r>
              <a:rPr lang="fr-FR" dirty="0" err="1"/>
              <a:t>act</a:t>
            </a:r>
            <a:r>
              <a:rPr lang="fr-FR" dirty="0"/>
              <a:t>?</a:t>
            </a:r>
            <a:endParaRPr lang="en-US" dirty="0"/>
          </a:p>
        </p:txBody>
      </p:sp>
      <p:sp>
        <p:nvSpPr>
          <p:cNvPr id="4" name="Espace réservé du numéro de diapositive 3">
            <a:extLst>
              <a:ext uri="{FF2B5EF4-FFF2-40B4-BE49-F238E27FC236}">
                <a16:creationId xmlns:a16="http://schemas.microsoft.com/office/drawing/2014/main" id="{99C85A49-257A-488D-8F9A-6DF2421FAC10}"/>
              </a:ext>
            </a:extLst>
          </p:cNvPr>
          <p:cNvSpPr>
            <a:spLocks noGrp="1"/>
          </p:cNvSpPr>
          <p:nvPr>
            <p:ph type="sldNum" sz="quarter" idx="12"/>
          </p:nvPr>
        </p:nvSpPr>
        <p:spPr/>
        <p:txBody>
          <a:bodyPr/>
          <a:lstStyle/>
          <a:p>
            <a:fld id="{27C6CCC6-2BE5-4E42-96A4-D1E8E81A3D8E}" type="slidenum">
              <a:rPr lang="fr-FR" smtClean="0"/>
              <a:t>47</a:t>
            </a:fld>
            <a:endParaRPr lang="fr-FR"/>
          </a:p>
        </p:txBody>
      </p:sp>
      <p:sp>
        <p:nvSpPr>
          <p:cNvPr id="5" name="ZoneTexte 4">
            <a:extLst>
              <a:ext uri="{FF2B5EF4-FFF2-40B4-BE49-F238E27FC236}">
                <a16:creationId xmlns:a16="http://schemas.microsoft.com/office/drawing/2014/main" id="{5516F190-3491-484E-99D8-11A29A49FD24}"/>
              </a:ext>
            </a:extLst>
          </p:cNvPr>
          <p:cNvSpPr txBox="1"/>
          <p:nvPr/>
        </p:nvSpPr>
        <p:spPr>
          <a:xfrm>
            <a:off x="3999778" y="4958724"/>
            <a:ext cx="4192443" cy="923330"/>
          </a:xfrm>
          <a:prstGeom prst="rect">
            <a:avLst/>
          </a:prstGeom>
          <a:noFill/>
        </p:spPr>
        <p:txBody>
          <a:bodyPr wrap="square" rtlCol="0">
            <a:spAutoFit/>
          </a:bodyPr>
          <a:lstStyle/>
          <a:p>
            <a:r>
              <a:rPr lang="en-US" i="1" dirty="0">
                <a:solidFill>
                  <a:schemeClr val="bg2">
                    <a:lumMod val="50000"/>
                  </a:schemeClr>
                </a:solidFill>
              </a:rPr>
              <a:t>Ashby, M. F. (2022). Materials and sustainable development. Butterworth-Heinemann.</a:t>
            </a:r>
          </a:p>
        </p:txBody>
      </p:sp>
    </p:spTree>
    <p:extLst>
      <p:ext uri="{BB962C8B-B14F-4D97-AF65-F5344CB8AC3E}">
        <p14:creationId xmlns:p14="http://schemas.microsoft.com/office/powerpoint/2010/main" val="66100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BCE47D6-BBCF-4B0F-9013-942B80483C24}"/>
              </a:ext>
            </a:extLst>
          </p:cNvPr>
          <p:cNvSpPr>
            <a:spLocks noGrp="1"/>
          </p:cNvSpPr>
          <p:nvPr>
            <p:ph type="title"/>
          </p:nvPr>
        </p:nvSpPr>
        <p:spPr>
          <a:xfrm>
            <a:off x="831850" y="1709738"/>
            <a:ext cx="10515600" cy="3547033"/>
          </a:xfrm>
        </p:spPr>
        <p:txBody>
          <a:bodyPr/>
          <a:lstStyle/>
          <a:p>
            <a:r>
              <a:rPr lang="fr-FR" dirty="0" err="1"/>
              <a:t>Thanks</a:t>
            </a:r>
            <a:r>
              <a:rPr lang="fr-FR" dirty="0"/>
              <a:t>!</a:t>
            </a:r>
            <a:endParaRPr lang="en-US" dirty="0"/>
          </a:p>
        </p:txBody>
      </p:sp>
      <p:sp>
        <p:nvSpPr>
          <p:cNvPr id="4" name="Espace réservé du numéro de diapositive 3">
            <a:extLst>
              <a:ext uri="{FF2B5EF4-FFF2-40B4-BE49-F238E27FC236}">
                <a16:creationId xmlns:a16="http://schemas.microsoft.com/office/drawing/2014/main" id="{AD5588D2-6807-448C-9448-A8B3C399DB13}"/>
              </a:ext>
            </a:extLst>
          </p:cNvPr>
          <p:cNvSpPr>
            <a:spLocks noGrp="1"/>
          </p:cNvSpPr>
          <p:nvPr>
            <p:ph type="sldNum" sz="quarter" idx="12"/>
          </p:nvPr>
        </p:nvSpPr>
        <p:spPr/>
        <p:txBody>
          <a:bodyPr/>
          <a:lstStyle/>
          <a:p>
            <a:fld id="{27C6CCC6-2BE5-4E42-96A4-D1E8E81A3D8E}" type="slidenum">
              <a:rPr lang="fr-FR" smtClean="0"/>
              <a:t>48</a:t>
            </a:fld>
            <a:endParaRPr lang="fr-FR"/>
          </a:p>
        </p:txBody>
      </p:sp>
      <p:grpSp>
        <p:nvGrpSpPr>
          <p:cNvPr id="8" name="Groupe 7">
            <a:extLst>
              <a:ext uri="{FF2B5EF4-FFF2-40B4-BE49-F238E27FC236}">
                <a16:creationId xmlns:a16="http://schemas.microsoft.com/office/drawing/2014/main" id="{4CE4E8AE-4FFD-4BF0-951E-6C007D0DBCF1}"/>
              </a:ext>
            </a:extLst>
          </p:cNvPr>
          <p:cNvGrpSpPr/>
          <p:nvPr/>
        </p:nvGrpSpPr>
        <p:grpSpPr>
          <a:xfrm>
            <a:off x="195470" y="181723"/>
            <a:ext cx="5555976" cy="3529177"/>
            <a:chOff x="2531079" y="1011143"/>
            <a:chExt cx="8247310" cy="5238723"/>
          </a:xfrm>
        </p:grpSpPr>
        <p:grpSp>
          <p:nvGrpSpPr>
            <p:cNvPr id="9" name="Groupe 8">
              <a:extLst>
                <a:ext uri="{FF2B5EF4-FFF2-40B4-BE49-F238E27FC236}">
                  <a16:creationId xmlns:a16="http://schemas.microsoft.com/office/drawing/2014/main" id="{5AB6DAD1-049C-4BCD-90A8-20C75A42EB79}"/>
                </a:ext>
              </a:extLst>
            </p:cNvPr>
            <p:cNvGrpSpPr/>
            <p:nvPr/>
          </p:nvGrpSpPr>
          <p:grpSpPr>
            <a:xfrm>
              <a:off x="2531079" y="1011143"/>
              <a:ext cx="4602543" cy="5238723"/>
              <a:chOff x="2221840" y="662604"/>
              <a:chExt cx="6327292" cy="7201873"/>
            </a:xfrm>
          </p:grpSpPr>
          <p:pic>
            <p:nvPicPr>
              <p:cNvPr id="24" name="Image 23">
                <a:extLst>
                  <a:ext uri="{FF2B5EF4-FFF2-40B4-BE49-F238E27FC236}">
                    <a16:creationId xmlns:a16="http://schemas.microsoft.com/office/drawing/2014/main" id="{A59E3BFA-8139-40FA-A8C6-8D8501BC4E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2692" y="5547714"/>
                <a:ext cx="1945680" cy="2316763"/>
              </a:xfrm>
              <a:prstGeom prst="rect">
                <a:avLst/>
              </a:prstGeom>
            </p:spPr>
          </p:pic>
          <p:pic>
            <p:nvPicPr>
              <p:cNvPr id="25" name="Image 24">
                <a:extLst>
                  <a:ext uri="{FF2B5EF4-FFF2-40B4-BE49-F238E27FC236}">
                    <a16:creationId xmlns:a16="http://schemas.microsoft.com/office/drawing/2014/main" id="{BD2B51D2-D4F4-461E-9DEE-4344967AE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431" y="5474711"/>
                <a:ext cx="1968343" cy="2316762"/>
              </a:xfrm>
              <a:prstGeom prst="rect">
                <a:avLst/>
              </a:prstGeom>
            </p:spPr>
          </p:pic>
          <p:pic>
            <p:nvPicPr>
              <p:cNvPr id="26" name="Image 25">
                <a:extLst>
                  <a:ext uri="{FF2B5EF4-FFF2-40B4-BE49-F238E27FC236}">
                    <a16:creationId xmlns:a16="http://schemas.microsoft.com/office/drawing/2014/main" id="{9443A685-4426-4C52-B68C-BD806E19BF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205" y="3117312"/>
                <a:ext cx="2976796" cy="2316762"/>
              </a:xfrm>
              <a:prstGeom prst="rect">
                <a:avLst/>
              </a:prstGeom>
            </p:spPr>
          </p:pic>
          <p:pic>
            <p:nvPicPr>
              <p:cNvPr id="27" name="Image 26">
                <a:extLst>
                  <a:ext uri="{FF2B5EF4-FFF2-40B4-BE49-F238E27FC236}">
                    <a16:creationId xmlns:a16="http://schemas.microsoft.com/office/drawing/2014/main" id="{DC65595D-00F3-468B-82AF-5BABD938D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932" y="3117313"/>
                <a:ext cx="3067200" cy="2316761"/>
              </a:xfrm>
              <a:prstGeom prst="rect">
                <a:avLst/>
              </a:prstGeom>
            </p:spPr>
          </p:pic>
          <p:pic>
            <p:nvPicPr>
              <p:cNvPr id="28" name="Image 27">
                <a:extLst>
                  <a:ext uri="{FF2B5EF4-FFF2-40B4-BE49-F238E27FC236}">
                    <a16:creationId xmlns:a16="http://schemas.microsoft.com/office/drawing/2014/main" id="{08625B6C-ACBD-4746-803E-0A735BB250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840" y="662604"/>
                <a:ext cx="3005527" cy="2316760"/>
              </a:xfrm>
              <a:prstGeom prst="rect">
                <a:avLst/>
              </a:prstGeom>
            </p:spPr>
          </p:pic>
          <p:pic>
            <p:nvPicPr>
              <p:cNvPr id="29" name="Image 28">
                <a:extLst>
                  <a:ext uri="{FF2B5EF4-FFF2-40B4-BE49-F238E27FC236}">
                    <a16:creationId xmlns:a16="http://schemas.microsoft.com/office/drawing/2014/main" id="{A4DF4DF0-D844-4A63-8A62-1E16C99C6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6967" y="663656"/>
                <a:ext cx="2997131" cy="2314656"/>
              </a:xfrm>
              <a:prstGeom prst="rect">
                <a:avLst/>
              </a:prstGeom>
            </p:spPr>
          </p:pic>
        </p:grpSp>
        <p:sp>
          <p:nvSpPr>
            <p:cNvPr id="10" name="Rectangle 9">
              <a:extLst>
                <a:ext uri="{FF2B5EF4-FFF2-40B4-BE49-F238E27FC236}">
                  <a16:creationId xmlns:a16="http://schemas.microsoft.com/office/drawing/2014/main" id="{26CD108F-97DB-4CC0-84E6-0ADD09781091}"/>
                </a:ext>
              </a:extLst>
            </p:cNvPr>
            <p:cNvSpPr/>
            <p:nvPr/>
          </p:nvSpPr>
          <p:spPr>
            <a:xfrm>
              <a:off x="3236913" y="2095501"/>
              <a:ext cx="471487"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1" name="Rectangle 10">
              <a:extLst>
                <a:ext uri="{FF2B5EF4-FFF2-40B4-BE49-F238E27FC236}">
                  <a16:creationId xmlns:a16="http://schemas.microsoft.com/office/drawing/2014/main" id="{5CF20F8B-3BB9-4EAB-B90E-583E3E5CA54B}"/>
                </a:ext>
              </a:extLst>
            </p:cNvPr>
            <p:cNvSpPr/>
            <p:nvPr/>
          </p:nvSpPr>
          <p:spPr>
            <a:xfrm>
              <a:off x="3624205" y="1425612"/>
              <a:ext cx="274696"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2" name="Rectangle 11">
              <a:extLst>
                <a:ext uri="{FF2B5EF4-FFF2-40B4-BE49-F238E27FC236}">
                  <a16:creationId xmlns:a16="http://schemas.microsoft.com/office/drawing/2014/main" id="{E72CDA8B-BACF-49F0-A232-812BA0A3CEF2}"/>
                </a:ext>
              </a:extLst>
            </p:cNvPr>
            <p:cNvSpPr/>
            <p:nvPr/>
          </p:nvSpPr>
          <p:spPr>
            <a:xfrm flipV="1">
              <a:off x="2888134" y="1425609"/>
              <a:ext cx="686916" cy="188074"/>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3" name="Rectangle 12">
              <a:extLst>
                <a:ext uri="{FF2B5EF4-FFF2-40B4-BE49-F238E27FC236}">
                  <a16:creationId xmlns:a16="http://schemas.microsoft.com/office/drawing/2014/main" id="{E5D4F558-5B36-4879-A216-A48B47FDDA66}"/>
                </a:ext>
              </a:extLst>
            </p:cNvPr>
            <p:cNvSpPr/>
            <p:nvPr/>
          </p:nvSpPr>
          <p:spPr>
            <a:xfrm>
              <a:off x="3438334" y="1865242"/>
              <a:ext cx="322454" cy="149033"/>
            </a:xfrm>
            <a:prstGeom prst="rect">
              <a:avLst/>
            </a:prstGeom>
            <a:solidFill>
              <a:srgbClr val="404546"/>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4" name="Rectangle 13">
              <a:extLst>
                <a:ext uri="{FF2B5EF4-FFF2-40B4-BE49-F238E27FC236}">
                  <a16:creationId xmlns:a16="http://schemas.microsoft.com/office/drawing/2014/main" id="{7E1CC999-5764-4007-8D69-184774EF1F7F}"/>
                </a:ext>
              </a:extLst>
            </p:cNvPr>
            <p:cNvSpPr/>
            <p:nvPr/>
          </p:nvSpPr>
          <p:spPr>
            <a:xfrm>
              <a:off x="5612548" y="1368036"/>
              <a:ext cx="755708"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5" name="Rectangle 14">
              <a:extLst>
                <a:ext uri="{FF2B5EF4-FFF2-40B4-BE49-F238E27FC236}">
                  <a16:creationId xmlns:a16="http://schemas.microsoft.com/office/drawing/2014/main" id="{2DDB1B3E-9DAB-41F0-B109-8A58B8278CF7}"/>
                </a:ext>
              </a:extLst>
            </p:cNvPr>
            <p:cNvSpPr/>
            <p:nvPr/>
          </p:nvSpPr>
          <p:spPr>
            <a:xfrm>
              <a:off x="6107848" y="1494620"/>
              <a:ext cx="224690" cy="157968"/>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6" name="Rectangle 15">
              <a:extLst>
                <a:ext uri="{FF2B5EF4-FFF2-40B4-BE49-F238E27FC236}">
                  <a16:creationId xmlns:a16="http://schemas.microsoft.com/office/drawing/2014/main" id="{E09FB16F-E421-4ADF-ACE7-2E62233D645C}"/>
                </a:ext>
              </a:extLst>
            </p:cNvPr>
            <p:cNvSpPr/>
            <p:nvPr/>
          </p:nvSpPr>
          <p:spPr>
            <a:xfrm>
              <a:off x="5160110" y="1887527"/>
              <a:ext cx="353278" cy="98437"/>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7" name="Rectangle 16">
              <a:extLst>
                <a:ext uri="{FF2B5EF4-FFF2-40B4-BE49-F238E27FC236}">
                  <a16:creationId xmlns:a16="http://schemas.microsoft.com/office/drawing/2014/main" id="{600DFE99-A2D6-4929-912E-14159292F6AD}"/>
                </a:ext>
              </a:extLst>
            </p:cNvPr>
            <p:cNvSpPr/>
            <p:nvPr/>
          </p:nvSpPr>
          <p:spPr>
            <a:xfrm>
              <a:off x="5470525" y="3825726"/>
              <a:ext cx="597694" cy="167630"/>
            </a:xfrm>
            <a:prstGeom prst="rect">
              <a:avLst/>
            </a:prstGeom>
            <a:solidFill>
              <a:srgbClr val="13566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8" name="Rectangle 17">
              <a:extLst>
                <a:ext uri="{FF2B5EF4-FFF2-40B4-BE49-F238E27FC236}">
                  <a16:creationId xmlns:a16="http://schemas.microsoft.com/office/drawing/2014/main" id="{C14C956B-547F-487E-90CB-DA961AA3C6D2}"/>
                </a:ext>
              </a:extLst>
            </p:cNvPr>
            <p:cNvSpPr/>
            <p:nvPr/>
          </p:nvSpPr>
          <p:spPr>
            <a:xfrm>
              <a:off x="5884863" y="3930918"/>
              <a:ext cx="378979" cy="62438"/>
            </a:xfrm>
            <a:prstGeom prst="rect">
              <a:avLst/>
            </a:prstGeom>
            <a:solidFill>
              <a:srgbClr val="13566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9" name="Rectangle 18">
              <a:extLst>
                <a:ext uri="{FF2B5EF4-FFF2-40B4-BE49-F238E27FC236}">
                  <a16:creationId xmlns:a16="http://schemas.microsoft.com/office/drawing/2014/main" id="{E737A62B-E58F-447E-AF7F-2915A5979D56}"/>
                </a:ext>
              </a:extLst>
            </p:cNvPr>
            <p:cNvSpPr/>
            <p:nvPr/>
          </p:nvSpPr>
          <p:spPr>
            <a:xfrm>
              <a:off x="3956050" y="3286198"/>
              <a:ext cx="476250" cy="80890"/>
            </a:xfrm>
            <a:prstGeom prst="rect">
              <a:avLst/>
            </a:prstGeom>
            <a:solidFill>
              <a:srgbClr val="0F465B"/>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20" name="Rectangle 19">
              <a:extLst>
                <a:ext uri="{FF2B5EF4-FFF2-40B4-BE49-F238E27FC236}">
                  <a16:creationId xmlns:a16="http://schemas.microsoft.com/office/drawing/2014/main" id="{D421040F-DF7F-4CEC-8DD5-45D89EA01E28}"/>
                </a:ext>
              </a:extLst>
            </p:cNvPr>
            <p:cNvSpPr/>
            <p:nvPr/>
          </p:nvSpPr>
          <p:spPr>
            <a:xfrm>
              <a:off x="3552825" y="5105251"/>
              <a:ext cx="346076" cy="381149"/>
            </a:xfrm>
            <a:prstGeom prst="rect">
              <a:avLst/>
            </a:prstGeom>
            <a:solidFill>
              <a:srgbClr val="B8BFC5"/>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21" name="Rectangle 20">
              <a:extLst>
                <a:ext uri="{FF2B5EF4-FFF2-40B4-BE49-F238E27FC236}">
                  <a16:creationId xmlns:a16="http://schemas.microsoft.com/office/drawing/2014/main" id="{F87EF47A-366B-4306-95A8-99FFF3E0DF0A}"/>
                </a:ext>
              </a:extLst>
            </p:cNvPr>
            <p:cNvSpPr/>
            <p:nvPr/>
          </p:nvSpPr>
          <p:spPr>
            <a:xfrm>
              <a:off x="5378451" y="4831783"/>
              <a:ext cx="92075" cy="114868"/>
            </a:xfrm>
            <a:prstGeom prst="rect">
              <a:avLst/>
            </a:prstGeom>
            <a:solidFill>
              <a:srgbClr val="C3CAD0"/>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22" name="Rectangle 21">
              <a:extLst>
                <a:ext uri="{FF2B5EF4-FFF2-40B4-BE49-F238E27FC236}">
                  <a16:creationId xmlns:a16="http://schemas.microsoft.com/office/drawing/2014/main" id="{DF5C2340-0FFA-4B9C-9C76-E91E3F70E1FA}"/>
                </a:ext>
              </a:extLst>
            </p:cNvPr>
            <p:cNvSpPr/>
            <p:nvPr/>
          </p:nvSpPr>
          <p:spPr>
            <a:xfrm>
              <a:off x="6107848" y="6019232"/>
              <a:ext cx="224690" cy="127568"/>
            </a:xfrm>
            <a:prstGeom prst="rect">
              <a:avLst/>
            </a:prstGeom>
            <a:solidFill>
              <a:srgbClr val="BCC4CB"/>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pic>
          <p:nvPicPr>
            <p:cNvPr id="23" name="Image 22">
              <a:extLst>
                <a:ext uri="{FF2B5EF4-FFF2-40B4-BE49-F238E27FC236}">
                  <a16:creationId xmlns:a16="http://schemas.microsoft.com/office/drawing/2014/main" id="{BF06A5A1-6D23-47D9-AEC3-AC4CB00475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595" y="1020998"/>
              <a:ext cx="3267794" cy="2181154"/>
            </a:xfrm>
            <a:prstGeom prst="rect">
              <a:avLst/>
            </a:prstGeom>
          </p:spPr>
        </p:pic>
      </p:grpSp>
      <p:pic>
        <p:nvPicPr>
          <p:cNvPr id="30" name="Image 29">
            <a:extLst>
              <a:ext uri="{FF2B5EF4-FFF2-40B4-BE49-F238E27FC236}">
                <a16:creationId xmlns:a16="http://schemas.microsoft.com/office/drawing/2014/main" id="{7D82BC6C-22E6-4D29-8227-8B7426E275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0027" y="1795061"/>
            <a:ext cx="2733603" cy="1880065"/>
          </a:xfrm>
          <a:prstGeom prst="rect">
            <a:avLst/>
          </a:prstGeom>
        </p:spPr>
      </p:pic>
      <p:pic>
        <p:nvPicPr>
          <p:cNvPr id="31" name="Image 30">
            <a:extLst>
              <a:ext uri="{FF2B5EF4-FFF2-40B4-BE49-F238E27FC236}">
                <a16:creationId xmlns:a16="http://schemas.microsoft.com/office/drawing/2014/main" id="{A1C3151C-B205-44E9-8C06-839E148177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671" y="181724"/>
            <a:ext cx="2078901" cy="1476020"/>
          </a:xfrm>
          <a:prstGeom prst="rect">
            <a:avLst/>
          </a:prstGeom>
        </p:spPr>
      </p:pic>
      <p:pic>
        <p:nvPicPr>
          <p:cNvPr id="32" name="Image 31">
            <a:extLst>
              <a:ext uri="{FF2B5EF4-FFF2-40B4-BE49-F238E27FC236}">
                <a16:creationId xmlns:a16="http://schemas.microsoft.com/office/drawing/2014/main" id="{95ABBECB-7E4A-41FF-BFEF-36F31B4AF9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7834" y="1816673"/>
            <a:ext cx="912398" cy="1824795"/>
          </a:xfrm>
          <a:prstGeom prst="rect">
            <a:avLst/>
          </a:prstGeom>
        </p:spPr>
      </p:pic>
      <p:sp>
        <p:nvSpPr>
          <p:cNvPr id="33" name="ZoneTexte 32">
            <a:extLst>
              <a:ext uri="{FF2B5EF4-FFF2-40B4-BE49-F238E27FC236}">
                <a16:creationId xmlns:a16="http://schemas.microsoft.com/office/drawing/2014/main" id="{34B4992F-1C47-41A6-9FC1-9F6D735931A3}"/>
              </a:ext>
            </a:extLst>
          </p:cNvPr>
          <p:cNvSpPr txBox="1"/>
          <p:nvPr/>
        </p:nvSpPr>
        <p:spPr>
          <a:xfrm>
            <a:off x="6989121" y="3574795"/>
            <a:ext cx="954892" cy="215444"/>
          </a:xfrm>
          <a:prstGeom prst="rect">
            <a:avLst/>
          </a:prstGeom>
          <a:noFill/>
        </p:spPr>
        <p:txBody>
          <a:bodyPr wrap="square" rtlCol="0">
            <a:spAutoFit/>
          </a:bodyPr>
          <a:lstStyle/>
          <a:p>
            <a:r>
              <a:rPr lang="en-US" sz="800" dirty="0"/>
              <a:t>CC-SA Project Kei</a:t>
            </a:r>
          </a:p>
        </p:txBody>
      </p:sp>
      <p:sp>
        <p:nvSpPr>
          <p:cNvPr id="34" name="ZoneTexte 33">
            <a:extLst>
              <a:ext uri="{FF2B5EF4-FFF2-40B4-BE49-F238E27FC236}">
                <a16:creationId xmlns:a16="http://schemas.microsoft.com/office/drawing/2014/main" id="{8B9D0B52-3270-4692-B6D6-D44F43FA300E}"/>
              </a:ext>
            </a:extLst>
          </p:cNvPr>
          <p:cNvSpPr txBox="1"/>
          <p:nvPr/>
        </p:nvSpPr>
        <p:spPr>
          <a:xfrm>
            <a:off x="4839033" y="1601229"/>
            <a:ext cx="1000595" cy="215444"/>
          </a:xfrm>
          <a:prstGeom prst="rect">
            <a:avLst/>
          </a:prstGeom>
          <a:noFill/>
        </p:spPr>
        <p:txBody>
          <a:bodyPr wrap="none" rtlCol="0">
            <a:spAutoFit/>
          </a:bodyPr>
          <a:lstStyle/>
          <a:p>
            <a:pPr algn="r"/>
            <a:r>
              <a:rPr lang="en-US" sz="800" dirty="0"/>
              <a:t>CC SA Angels </a:t>
            </a:r>
            <a:r>
              <a:rPr lang="en-US" sz="800" dirty="0" err="1"/>
              <a:t>Pinyol</a:t>
            </a:r>
            <a:endParaRPr lang="en-US" sz="800" dirty="0"/>
          </a:p>
        </p:txBody>
      </p:sp>
      <p:pic>
        <p:nvPicPr>
          <p:cNvPr id="3" name="Image 2">
            <a:extLst>
              <a:ext uri="{FF2B5EF4-FFF2-40B4-BE49-F238E27FC236}">
                <a16:creationId xmlns:a16="http://schemas.microsoft.com/office/drawing/2014/main" id="{A6EC185D-6356-4476-854D-5D2D11A09B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5732" y="136525"/>
            <a:ext cx="3890561" cy="4354511"/>
          </a:xfrm>
          <a:prstGeom prst="rect">
            <a:avLst/>
          </a:prstGeom>
        </p:spPr>
      </p:pic>
      <p:pic>
        <p:nvPicPr>
          <p:cNvPr id="35" name="Image 34">
            <a:extLst>
              <a:ext uri="{FF2B5EF4-FFF2-40B4-BE49-F238E27FC236}">
                <a16:creationId xmlns:a16="http://schemas.microsoft.com/office/drawing/2014/main" id="{22315ECF-0436-48F2-AEED-C6F2222D8D4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9386" t="4174" r="20542"/>
          <a:stretch/>
        </p:blipFill>
        <p:spPr>
          <a:xfrm>
            <a:off x="11307253" y="22072"/>
            <a:ext cx="698037" cy="1216375"/>
          </a:xfrm>
          <a:prstGeom prst="rect">
            <a:avLst/>
          </a:prstGeom>
        </p:spPr>
      </p:pic>
    </p:spTree>
    <p:extLst>
      <p:ext uri="{BB962C8B-B14F-4D97-AF65-F5344CB8AC3E}">
        <p14:creationId xmlns:p14="http://schemas.microsoft.com/office/powerpoint/2010/main" val="2635617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7FA84-3258-46AE-96FC-994FBFFEF016}"/>
              </a:ext>
            </a:extLst>
          </p:cNvPr>
          <p:cNvSpPr>
            <a:spLocks noGrp="1"/>
          </p:cNvSpPr>
          <p:nvPr>
            <p:ph type="title"/>
          </p:nvPr>
        </p:nvSpPr>
        <p:spPr/>
        <p:txBody>
          <a:bodyPr/>
          <a:lstStyle/>
          <a:p>
            <a:r>
              <a:rPr lang="fr-FR" dirty="0" err="1"/>
              <a:t>Additional</a:t>
            </a:r>
            <a:r>
              <a:rPr lang="fr-FR" dirty="0"/>
              <a:t> Slides</a:t>
            </a:r>
            <a:endParaRPr lang="en-US" dirty="0"/>
          </a:p>
        </p:txBody>
      </p:sp>
      <p:sp>
        <p:nvSpPr>
          <p:cNvPr id="3" name="Espace réservé du texte 2">
            <a:extLst>
              <a:ext uri="{FF2B5EF4-FFF2-40B4-BE49-F238E27FC236}">
                <a16:creationId xmlns:a16="http://schemas.microsoft.com/office/drawing/2014/main" id="{55DE55F0-2745-41B8-AD74-837E8E2DBF31}"/>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859768D-01C2-4543-B08F-FAB612F86820}"/>
              </a:ext>
            </a:extLst>
          </p:cNvPr>
          <p:cNvSpPr>
            <a:spLocks noGrp="1"/>
          </p:cNvSpPr>
          <p:nvPr>
            <p:ph type="sldNum" sz="quarter" idx="12"/>
          </p:nvPr>
        </p:nvSpPr>
        <p:spPr/>
        <p:txBody>
          <a:bodyPr/>
          <a:lstStyle/>
          <a:p>
            <a:fld id="{27C6CCC6-2BE5-4E42-96A4-D1E8E81A3D8E}" type="slidenum">
              <a:rPr lang="fr-FR" smtClean="0"/>
              <a:t>49</a:t>
            </a:fld>
            <a:endParaRPr lang="fr-FR"/>
          </a:p>
        </p:txBody>
      </p:sp>
    </p:spTree>
    <p:extLst>
      <p:ext uri="{BB962C8B-B14F-4D97-AF65-F5344CB8AC3E}">
        <p14:creationId xmlns:p14="http://schemas.microsoft.com/office/powerpoint/2010/main" val="427465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8BA5724-01B6-40D5-ABDB-C4113744C915}"/>
              </a:ext>
            </a:extLst>
          </p:cNvPr>
          <p:cNvSpPr>
            <a:spLocks noGrp="1"/>
          </p:cNvSpPr>
          <p:nvPr>
            <p:ph type="title"/>
          </p:nvPr>
        </p:nvSpPr>
        <p:spPr/>
        <p:txBody>
          <a:bodyPr>
            <a:normAutofit fontScale="90000"/>
          </a:bodyPr>
          <a:lstStyle/>
          <a:p>
            <a:r>
              <a:rPr lang="en-US" dirty="0"/>
              <a:t>Electrical and Electronic </a:t>
            </a:r>
            <a:r>
              <a:rPr lang="en-US" dirty="0" err="1"/>
              <a:t>Equipments</a:t>
            </a:r>
            <a:r>
              <a:rPr lang="en-US" dirty="0"/>
              <a:t> (EEE)</a:t>
            </a:r>
          </a:p>
        </p:txBody>
      </p:sp>
      <p:sp>
        <p:nvSpPr>
          <p:cNvPr id="4" name="Espace réservé du numéro de diapositive 3">
            <a:extLst>
              <a:ext uri="{FF2B5EF4-FFF2-40B4-BE49-F238E27FC236}">
                <a16:creationId xmlns:a16="http://schemas.microsoft.com/office/drawing/2014/main" id="{1C2E8CCF-B5EA-4736-9C26-39F69E872CD5}"/>
              </a:ext>
            </a:extLst>
          </p:cNvPr>
          <p:cNvSpPr>
            <a:spLocks noGrp="1"/>
          </p:cNvSpPr>
          <p:nvPr>
            <p:ph type="sldNum" sz="quarter" idx="12"/>
          </p:nvPr>
        </p:nvSpPr>
        <p:spPr/>
        <p:txBody>
          <a:bodyPr/>
          <a:lstStyle/>
          <a:p>
            <a:fld id="{27C6CCC6-2BE5-4E42-96A4-D1E8E81A3D8E}" type="slidenum">
              <a:rPr lang="fr-FR" smtClean="0"/>
              <a:t>5</a:t>
            </a:fld>
            <a:endParaRPr lang="fr-FR"/>
          </a:p>
        </p:txBody>
      </p:sp>
      <p:sp>
        <p:nvSpPr>
          <p:cNvPr id="6" name="ZoneTexte 5">
            <a:extLst>
              <a:ext uri="{FF2B5EF4-FFF2-40B4-BE49-F238E27FC236}">
                <a16:creationId xmlns:a16="http://schemas.microsoft.com/office/drawing/2014/main" id="{765B3320-BE79-431C-B4A2-BEE69BE3D8EF}"/>
              </a:ext>
            </a:extLst>
          </p:cNvPr>
          <p:cNvSpPr txBox="1"/>
          <p:nvPr/>
        </p:nvSpPr>
        <p:spPr>
          <a:xfrm>
            <a:off x="1239489" y="1028973"/>
            <a:ext cx="2384887" cy="5016758"/>
          </a:xfrm>
          <a:prstGeom prst="rect">
            <a:avLst/>
          </a:prstGeom>
          <a:noFill/>
        </p:spPr>
        <p:txBody>
          <a:bodyPr wrap="square" rtlCol="0">
            <a:spAutoFit/>
          </a:bodyPr>
          <a:lstStyle/>
          <a:p>
            <a:r>
              <a:rPr lang="en-US" sz="2000" dirty="0"/>
              <a:t>And</a:t>
            </a:r>
          </a:p>
          <a:p>
            <a:endParaRPr lang="en-US" sz="2000" dirty="0"/>
          </a:p>
          <a:p>
            <a:r>
              <a:rPr lang="en-US" sz="2000" dirty="0" err="1">
                <a:solidFill>
                  <a:srgbClr val="C00000"/>
                </a:solidFill>
              </a:rPr>
              <a:t>xG</a:t>
            </a:r>
            <a:r>
              <a:rPr lang="en-US" sz="2000" dirty="0">
                <a:solidFill>
                  <a:srgbClr val="C00000"/>
                </a:solidFill>
              </a:rPr>
              <a:t> Base stations</a:t>
            </a:r>
          </a:p>
          <a:p>
            <a:r>
              <a:rPr lang="en-US" sz="2000" dirty="0"/>
              <a:t>Cars</a:t>
            </a:r>
          </a:p>
          <a:p>
            <a:r>
              <a:rPr lang="en-US" sz="2000" dirty="0"/>
              <a:t>Boats</a:t>
            </a:r>
          </a:p>
          <a:p>
            <a:r>
              <a:rPr lang="en-US" sz="2000" dirty="0"/>
              <a:t>Planes</a:t>
            </a:r>
          </a:p>
          <a:p>
            <a:r>
              <a:rPr lang="en-US" sz="2000" dirty="0"/>
              <a:t>Trains</a:t>
            </a:r>
          </a:p>
          <a:p>
            <a:r>
              <a:rPr lang="en-US" sz="2000" dirty="0"/>
              <a:t>Tramways</a:t>
            </a:r>
          </a:p>
          <a:p>
            <a:r>
              <a:rPr lang="en-US" sz="2000" dirty="0"/>
              <a:t>Busses</a:t>
            </a:r>
          </a:p>
          <a:p>
            <a:r>
              <a:rPr lang="en-US" sz="2000" dirty="0"/>
              <a:t>Windmills</a:t>
            </a:r>
          </a:p>
          <a:p>
            <a:r>
              <a:rPr lang="en-US" sz="2000" dirty="0"/>
              <a:t>Power plants</a:t>
            </a:r>
          </a:p>
          <a:p>
            <a:r>
              <a:rPr lang="en-US" sz="2000" dirty="0"/>
              <a:t>Satellites</a:t>
            </a:r>
          </a:p>
          <a:p>
            <a:r>
              <a:rPr lang="en-US" sz="2000" dirty="0"/>
              <a:t>Rockets</a:t>
            </a:r>
          </a:p>
          <a:p>
            <a:r>
              <a:rPr lang="en-US" sz="2000" dirty="0"/>
              <a:t>Supercomputers</a:t>
            </a:r>
          </a:p>
          <a:p>
            <a:r>
              <a:rPr lang="en-US" sz="2000" dirty="0">
                <a:solidFill>
                  <a:srgbClr val="C00000"/>
                </a:solidFill>
              </a:rPr>
              <a:t>Data centers</a:t>
            </a:r>
          </a:p>
          <a:p>
            <a:r>
              <a:rPr lang="en-US" sz="2000" dirty="0"/>
              <a:t>…</a:t>
            </a:r>
          </a:p>
        </p:txBody>
      </p:sp>
      <p:sp>
        <p:nvSpPr>
          <p:cNvPr id="7" name="ZoneTexte 6">
            <a:extLst>
              <a:ext uri="{FF2B5EF4-FFF2-40B4-BE49-F238E27FC236}">
                <a16:creationId xmlns:a16="http://schemas.microsoft.com/office/drawing/2014/main" id="{D538D974-C231-4247-82F7-0D1D06995040}"/>
              </a:ext>
            </a:extLst>
          </p:cNvPr>
          <p:cNvSpPr txBox="1"/>
          <p:nvPr/>
        </p:nvSpPr>
        <p:spPr>
          <a:xfrm>
            <a:off x="6597635" y="6246299"/>
            <a:ext cx="3542958" cy="215444"/>
          </a:xfrm>
          <a:prstGeom prst="rect">
            <a:avLst/>
          </a:prstGeom>
          <a:noFill/>
        </p:spPr>
        <p:txBody>
          <a:bodyPr wrap="none" rtlCol="0">
            <a:spAutoFit/>
          </a:bodyPr>
          <a:lstStyle/>
          <a:p>
            <a:r>
              <a:rPr lang="en-US" sz="800" dirty="0"/>
              <a:t>CC-BY NASA's James Webb Space Telescope from Greenbelt, MD, USA</a:t>
            </a:r>
          </a:p>
        </p:txBody>
      </p:sp>
      <p:pic>
        <p:nvPicPr>
          <p:cNvPr id="8" name="Image 7">
            <a:extLst>
              <a:ext uri="{FF2B5EF4-FFF2-40B4-BE49-F238E27FC236}">
                <a16:creationId xmlns:a16="http://schemas.microsoft.com/office/drawing/2014/main" id="{78382B87-CA71-4CCE-BB62-4D6511ED1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596" y="1318763"/>
            <a:ext cx="3942741" cy="4927535"/>
          </a:xfrm>
          <a:prstGeom prst="rect">
            <a:avLst/>
          </a:prstGeom>
        </p:spPr>
      </p:pic>
      <p:pic>
        <p:nvPicPr>
          <p:cNvPr id="9" name="Image 8">
            <a:extLst>
              <a:ext uri="{FF2B5EF4-FFF2-40B4-BE49-F238E27FC236}">
                <a16:creationId xmlns:a16="http://schemas.microsoft.com/office/drawing/2014/main" id="{53DDA265-2689-4731-9A8A-3FE4072D9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604" y="2236067"/>
            <a:ext cx="2750623" cy="1833748"/>
          </a:xfrm>
          <a:prstGeom prst="rect">
            <a:avLst/>
          </a:prstGeom>
        </p:spPr>
      </p:pic>
      <p:sp>
        <p:nvSpPr>
          <p:cNvPr id="10" name="ZoneTexte 9">
            <a:extLst>
              <a:ext uri="{FF2B5EF4-FFF2-40B4-BE49-F238E27FC236}">
                <a16:creationId xmlns:a16="http://schemas.microsoft.com/office/drawing/2014/main" id="{9DE5786E-055B-4DAA-ABD8-1D374E58917C}"/>
              </a:ext>
            </a:extLst>
          </p:cNvPr>
          <p:cNvSpPr txBox="1"/>
          <p:nvPr/>
        </p:nvSpPr>
        <p:spPr>
          <a:xfrm>
            <a:off x="4276678" y="4081095"/>
            <a:ext cx="1386918" cy="215444"/>
          </a:xfrm>
          <a:prstGeom prst="rect">
            <a:avLst/>
          </a:prstGeom>
          <a:noFill/>
        </p:spPr>
        <p:txBody>
          <a:bodyPr wrap="none" rtlCol="0">
            <a:spAutoFit/>
          </a:bodyPr>
          <a:lstStyle/>
          <a:p>
            <a:r>
              <a:rPr lang="en-US" sz="800" dirty="0"/>
              <a:t>CC-BY-SA </a:t>
            </a:r>
            <a:r>
              <a:rPr lang="en-US" sz="800" dirty="0" err="1"/>
              <a:t>Aynamankajan</a:t>
            </a:r>
            <a:endParaRPr lang="en-US" sz="800" dirty="0"/>
          </a:p>
        </p:txBody>
      </p:sp>
    </p:spTree>
    <p:extLst>
      <p:ext uri="{BB962C8B-B14F-4D97-AF65-F5344CB8AC3E}">
        <p14:creationId xmlns:p14="http://schemas.microsoft.com/office/powerpoint/2010/main" val="994187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814BD-CD80-46CA-A152-04889B79CA51}"/>
              </a:ext>
            </a:extLst>
          </p:cNvPr>
          <p:cNvSpPr>
            <a:spLocks noGrp="1"/>
          </p:cNvSpPr>
          <p:nvPr>
            <p:ph type="title"/>
          </p:nvPr>
        </p:nvSpPr>
        <p:spPr/>
        <p:txBody>
          <a:bodyPr/>
          <a:lstStyle/>
          <a:p>
            <a:r>
              <a:rPr lang="fr-FR" dirty="0"/>
              <a:t>Electronics, </a:t>
            </a:r>
            <a:r>
              <a:rPr lang="fr-FR" dirty="0" err="1"/>
              <a:t>ethics</a:t>
            </a:r>
            <a:r>
              <a:rPr lang="fr-FR" dirty="0"/>
              <a:t> and </a:t>
            </a:r>
            <a:r>
              <a:rPr lang="fr-FR" dirty="0" err="1"/>
              <a:t>human</a:t>
            </a:r>
            <a:r>
              <a:rPr lang="fr-FR" dirty="0"/>
              <a:t> </a:t>
            </a:r>
            <a:r>
              <a:rPr lang="fr-FR" dirty="0" err="1"/>
              <a:t>rights</a:t>
            </a:r>
            <a:endParaRPr lang="en-US" dirty="0"/>
          </a:p>
        </p:txBody>
      </p:sp>
      <p:sp>
        <p:nvSpPr>
          <p:cNvPr id="3" name="Espace réservé du contenu 2">
            <a:extLst>
              <a:ext uri="{FF2B5EF4-FFF2-40B4-BE49-F238E27FC236}">
                <a16:creationId xmlns:a16="http://schemas.microsoft.com/office/drawing/2014/main" id="{FFE10420-45F2-4921-BB9F-FEE2A3D27211}"/>
              </a:ext>
            </a:extLst>
          </p:cNvPr>
          <p:cNvSpPr>
            <a:spLocks noGrp="1"/>
          </p:cNvSpPr>
          <p:nvPr>
            <p:ph idx="1"/>
          </p:nvPr>
        </p:nvSpPr>
        <p:spPr/>
        <p:txBody>
          <a:bodyPr/>
          <a:lstStyle/>
          <a:p>
            <a:endParaRPr lang="fr-FR" dirty="0"/>
          </a:p>
          <a:p>
            <a:endParaRPr lang="fr-FR" dirty="0"/>
          </a:p>
          <a:p>
            <a:endParaRPr lang="fr-FR" dirty="0"/>
          </a:p>
          <a:p>
            <a:endParaRPr lang="fr-FR" dirty="0"/>
          </a:p>
          <a:p>
            <a:endParaRPr lang="fr-FR" dirty="0"/>
          </a:p>
          <a:p>
            <a:r>
              <a:rPr lang="fr-FR" dirty="0" err="1"/>
              <a:t>Sustainability</a:t>
            </a:r>
            <a:r>
              <a:rPr lang="fr-FR" dirty="0"/>
              <a:t> challenges in </a:t>
            </a:r>
            <a:r>
              <a:rPr lang="fr-FR" dirty="0" err="1"/>
              <a:t>terms</a:t>
            </a:r>
            <a:r>
              <a:rPr lang="fr-FR" dirty="0"/>
              <a:t> of social </a:t>
            </a:r>
            <a:r>
              <a:rPr lang="fr-FR" dirty="0" err="1"/>
              <a:t>responsibility</a:t>
            </a:r>
            <a:r>
              <a:rPr lang="fr-FR" dirty="0"/>
              <a:t> and </a:t>
            </a:r>
            <a:r>
              <a:rPr lang="fr-FR" dirty="0" err="1"/>
              <a:t>human</a:t>
            </a:r>
            <a:r>
              <a:rPr lang="fr-FR" dirty="0"/>
              <a:t> </a:t>
            </a:r>
            <a:r>
              <a:rPr lang="fr-FR" dirty="0" err="1"/>
              <a:t>rights</a:t>
            </a:r>
            <a:r>
              <a:rPr lang="fr-FR" dirty="0"/>
              <a:t> </a:t>
            </a:r>
            <a:r>
              <a:rPr lang="fr-FR" dirty="0" err="1"/>
              <a:t>include</a:t>
            </a:r>
            <a:r>
              <a:rPr lang="fr-FR" dirty="0"/>
              <a:t>:</a:t>
            </a:r>
          </a:p>
          <a:p>
            <a:pPr lvl="1"/>
            <a:r>
              <a:rPr lang="en-US" dirty="0"/>
              <a:t>Social standards for employees</a:t>
            </a:r>
          </a:p>
          <a:p>
            <a:pPr lvl="1"/>
            <a:r>
              <a:rPr lang="en-US" dirty="0"/>
              <a:t>Impacts on local communities</a:t>
            </a:r>
          </a:p>
          <a:p>
            <a:pPr lvl="1"/>
            <a:r>
              <a:rPr lang="en-US" dirty="0"/>
              <a:t>Impact on society</a:t>
            </a:r>
          </a:p>
        </p:txBody>
      </p:sp>
      <p:sp>
        <p:nvSpPr>
          <p:cNvPr id="4" name="Espace réservé du texte 3">
            <a:extLst>
              <a:ext uri="{FF2B5EF4-FFF2-40B4-BE49-F238E27FC236}">
                <a16:creationId xmlns:a16="http://schemas.microsoft.com/office/drawing/2014/main" id="{DD5D1535-1461-4F74-B5AC-24D517AADDD5}"/>
              </a:ext>
            </a:extLst>
          </p:cNvPr>
          <p:cNvSpPr>
            <a:spLocks noGrp="1"/>
          </p:cNvSpPr>
          <p:nvPr>
            <p:ph type="body" sz="quarter" idx="10"/>
          </p:nvPr>
        </p:nvSpPr>
        <p:spPr/>
        <p:txBody>
          <a:bodyPr/>
          <a:lstStyle/>
          <a:p>
            <a:endParaRPr lang="en-US"/>
          </a:p>
        </p:txBody>
      </p:sp>
      <p:pic>
        <p:nvPicPr>
          <p:cNvPr id="5" name="Image 4">
            <a:extLst>
              <a:ext uri="{FF2B5EF4-FFF2-40B4-BE49-F238E27FC236}">
                <a16:creationId xmlns:a16="http://schemas.microsoft.com/office/drawing/2014/main" id="{D2E9656D-A3FC-46AE-815E-96AD26378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730" y="2487896"/>
            <a:ext cx="656970" cy="656970"/>
          </a:xfrm>
          <a:prstGeom prst="rect">
            <a:avLst/>
          </a:prstGeom>
        </p:spPr>
      </p:pic>
      <p:pic>
        <p:nvPicPr>
          <p:cNvPr id="6" name="Image 5">
            <a:extLst>
              <a:ext uri="{FF2B5EF4-FFF2-40B4-BE49-F238E27FC236}">
                <a16:creationId xmlns:a16="http://schemas.microsoft.com/office/drawing/2014/main" id="{9F42AA9D-903B-4DFA-833F-2D8C278F5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824" y="2562586"/>
            <a:ext cx="507593" cy="507593"/>
          </a:xfrm>
          <a:prstGeom prst="rect">
            <a:avLst/>
          </a:prstGeom>
        </p:spPr>
      </p:pic>
      <p:pic>
        <p:nvPicPr>
          <p:cNvPr id="7" name="Image 6">
            <a:extLst>
              <a:ext uri="{FF2B5EF4-FFF2-40B4-BE49-F238E27FC236}">
                <a16:creationId xmlns:a16="http://schemas.microsoft.com/office/drawing/2014/main" id="{4DAC1C41-9D40-4370-AD76-CF483873F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5244" y="2549037"/>
            <a:ext cx="534691" cy="534691"/>
          </a:xfrm>
          <a:prstGeom prst="rect">
            <a:avLst/>
          </a:prstGeom>
        </p:spPr>
      </p:pic>
      <p:pic>
        <p:nvPicPr>
          <p:cNvPr id="8" name="Image 7">
            <a:extLst>
              <a:ext uri="{FF2B5EF4-FFF2-40B4-BE49-F238E27FC236}">
                <a16:creationId xmlns:a16="http://schemas.microsoft.com/office/drawing/2014/main" id="{46E0BBC2-5C75-4B18-98A2-400D4892B4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761" y="2585810"/>
            <a:ext cx="461142" cy="461142"/>
          </a:xfrm>
          <a:prstGeom prst="rect">
            <a:avLst/>
          </a:prstGeom>
        </p:spPr>
      </p:pic>
      <p:pic>
        <p:nvPicPr>
          <p:cNvPr id="9" name="Image 8">
            <a:extLst>
              <a:ext uri="{FF2B5EF4-FFF2-40B4-BE49-F238E27FC236}">
                <a16:creationId xmlns:a16="http://schemas.microsoft.com/office/drawing/2014/main" id="{0AF092C8-5502-4D21-A5A0-95D5C377DD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9050" y="2487908"/>
            <a:ext cx="656946" cy="656946"/>
          </a:xfrm>
          <a:prstGeom prst="rect">
            <a:avLst/>
          </a:prstGeom>
        </p:spPr>
      </p:pic>
      <p:pic>
        <p:nvPicPr>
          <p:cNvPr id="10" name="Image 9">
            <a:extLst>
              <a:ext uri="{FF2B5EF4-FFF2-40B4-BE49-F238E27FC236}">
                <a16:creationId xmlns:a16="http://schemas.microsoft.com/office/drawing/2014/main" id="{301C7F29-E6E6-4EE9-B9E9-257747F8EB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5180" y="2487896"/>
            <a:ext cx="656970" cy="656970"/>
          </a:xfrm>
          <a:prstGeom prst="rect">
            <a:avLst/>
          </a:prstGeom>
        </p:spPr>
      </p:pic>
      <p:pic>
        <p:nvPicPr>
          <p:cNvPr id="11" name="Image 10">
            <a:extLst>
              <a:ext uri="{FF2B5EF4-FFF2-40B4-BE49-F238E27FC236}">
                <a16:creationId xmlns:a16="http://schemas.microsoft.com/office/drawing/2014/main" id="{FDA1D396-5B27-43AB-AEA2-CE793A873D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5527" y="2444469"/>
            <a:ext cx="743824" cy="743824"/>
          </a:xfrm>
          <a:prstGeom prst="rect">
            <a:avLst/>
          </a:prstGeom>
        </p:spPr>
      </p:pic>
      <p:sp>
        <p:nvSpPr>
          <p:cNvPr id="12" name="Flèche : droite 11">
            <a:extLst>
              <a:ext uri="{FF2B5EF4-FFF2-40B4-BE49-F238E27FC236}">
                <a16:creationId xmlns:a16="http://schemas.microsoft.com/office/drawing/2014/main" id="{F1FC6521-3938-4AF6-BBDD-0E05FFCDE788}"/>
              </a:ext>
            </a:extLst>
          </p:cNvPr>
          <p:cNvSpPr/>
          <p:nvPr/>
        </p:nvSpPr>
        <p:spPr>
          <a:xfrm>
            <a:off x="2306955" y="1267403"/>
            <a:ext cx="7578090" cy="651510"/>
          </a:xfrm>
          <a:prstGeom prst="rightArrow">
            <a:avLst/>
          </a:prstGeom>
          <a:solidFill>
            <a:srgbClr val="00B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Downstream</a:t>
            </a:r>
            <a:endParaRPr lang="en-US" dirty="0"/>
          </a:p>
        </p:txBody>
      </p:sp>
      <p:pic>
        <p:nvPicPr>
          <p:cNvPr id="13" name="Image 12">
            <a:extLst>
              <a:ext uri="{FF2B5EF4-FFF2-40B4-BE49-F238E27FC236}">
                <a16:creationId xmlns:a16="http://schemas.microsoft.com/office/drawing/2014/main" id="{3714CC88-B375-4445-BAEE-DCCA20B2BD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2853" y="2483446"/>
            <a:ext cx="661408" cy="661408"/>
          </a:xfrm>
          <a:prstGeom prst="rect">
            <a:avLst/>
          </a:prstGeom>
        </p:spPr>
      </p:pic>
      <p:sp>
        <p:nvSpPr>
          <p:cNvPr id="14" name="Flèche : droite 13">
            <a:extLst>
              <a:ext uri="{FF2B5EF4-FFF2-40B4-BE49-F238E27FC236}">
                <a16:creationId xmlns:a16="http://schemas.microsoft.com/office/drawing/2014/main" id="{9D939AA6-0D06-4DD9-9AAC-64629EE24DAE}"/>
              </a:ext>
            </a:extLst>
          </p:cNvPr>
          <p:cNvSpPr/>
          <p:nvPr/>
        </p:nvSpPr>
        <p:spPr>
          <a:xfrm flipH="1">
            <a:off x="2306955" y="1806728"/>
            <a:ext cx="7578090" cy="651510"/>
          </a:xfrm>
          <a:prstGeom prst="rightArrow">
            <a:avLst/>
          </a:prstGeom>
          <a:solidFill>
            <a:schemeClr val="accent2">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Upstream</a:t>
            </a:r>
            <a:endParaRPr lang="en-US" dirty="0"/>
          </a:p>
        </p:txBody>
      </p:sp>
      <p:sp>
        <p:nvSpPr>
          <p:cNvPr id="15" name="ZoneTexte 14">
            <a:extLst>
              <a:ext uri="{FF2B5EF4-FFF2-40B4-BE49-F238E27FC236}">
                <a16:creationId xmlns:a16="http://schemas.microsoft.com/office/drawing/2014/main" id="{E43C464D-C00F-443A-8CFC-012CD85E6255}"/>
              </a:ext>
            </a:extLst>
          </p:cNvPr>
          <p:cNvSpPr txBox="1"/>
          <p:nvPr/>
        </p:nvSpPr>
        <p:spPr>
          <a:xfrm>
            <a:off x="9236271" y="3306266"/>
            <a:ext cx="725968" cy="369332"/>
          </a:xfrm>
          <a:prstGeom prst="rect">
            <a:avLst/>
          </a:prstGeom>
          <a:noFill/>
        </p:spPr>
        <p:txBody>
          <a:bodyPr wrap="none" rtlCol="0">
            <a:spAutoFit/>
          </a:bodyPr>
          <a:lstStyle/>
          <a:p>
            <a:r>
              <a:rPr lang="fr-FR" dirty="0">
                <a:solidFill>
                  <a:srgbClr val="000000"/>
                </a:solidFill>
              </a:rPr>
              <a:t>Client</a:t>
            </a:r>
            <a:endParaRPr lang="en-US" dirty="0">
              <a:solidFill>
                <a:srgbClr val="000000"/>
              </a:solidFill>
            </a:endParaRPr>
          </a:p>
        </p:txBody>
      </p:sp>
    </p:spTree>
    <p:extLst>
      <p:ext uri="{BB962C8B-B14F-4D97-AF65-F5344CB8AC3E}">
        <p14:creationId xmlns:p14="http://schemas.microsoft.com/office/powerpoint/2010/main" val="206226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7C6D91A-8492-4736-9F01-DE41DABE76A5}"/>
              </a:ext>
            </a:extLst>
          </p:cNvPr>
          <p:cNvSpPr>
            <a:spLocks noGrp="1"/>
          </p:cNvSpPr>
          <p:nvPr>
            <p:ph idx="1"/>
          </p:nvPr>
        </p:nvSpPr>
        <p:spPr>
          <a:xfrm>
            <a:off x="838199" y="1190624"/>
            <a:ext cx="10515601" cy="5157787"/>
          </a:xfrm>
        </p:spPr>
        <p:txBody>
          <a:bodyPr>
            <a:normAutofit fontScale="62500" lnSpcReduction="20000"/>
          </a:bodyPr>
          <a:lstStyle/>
          <a:p>
            <a:r>
              <a:rPr lang="en-US" dirty="0"/>
              <a:t>Climate change</a:t>
            </a:r>
          </a:p>
          <a:p>
            <a:r>
              <a:rPr lang="en-US" dirty="0"/>
              <a:t>Ozone depletion</a:t>
            </a:r>
          </a:p>
          <a:p>
            <a:r>
              <a:rPr lang="en-US" dirty="0"/>
              <a:t>Human toxicity, cancer</a:t>
            </a:r>
          </a:p>
          <a:p>
            <a:r>
              <a:rPr lang="en-US" dirty="0"/>
              <a:t>Human toxicity, non-cancer</a:t>
            </a:r>
          </a:p>
          <a:p>
            <a:r>
              <a:rPr lang="en-US" dirty="0"/>
              <a:t>Particulate matter</a:t>
            </a:r>
          </a:p>
          <a:p>
            <a:r>
              <a:rPr lang="en-US" dirty="0"/>
              <a:t>Ionizing radiation, human health</a:t>
            </a:r>
          </a:p>
          <a:p>
            <a:r>
              <a:rPr lang="en-US" dirty="0"/>
              <a:t>Photochemical ozone formation, human health</a:t>
            </a:r>
          </a:p>
          <a:p>
            <a:r>
              <a:rPr lang="en-US" dirty="0"/>
              <a:t>Acidification</a:t>
            </a:r>
          </a:p>
          <a:p>
            <a:r>
              <a:rPr lang="en-US" dirty="0"/>
              <a:t>Eutrophication, terrestrial</a:t>
            </a:r>
          </a:p>
          <a:p>
            <a:r>
              <a:rPr lang="en-US" dirty="0"/>
              <a:t>Eutrophication, freshwater</a:t>
            </a:r>
          </a:p>
          <a:p>
            <a:r>
              <a:rPr lang="en-US" dirty="0"/>
              <a:t>Eutrophication, marine</a:t>
            </a:r>
          </a:p>
          <a:p>
            <a:r>
              <a:rPr lang="en-US" dirty="0"/>
              <a:t>Ecotoxicity, freshwater</a:t>
            </a:r>
          </a:p>
          <a:p>
            <a:r>
              <a:rPr lang="en-US" dirty="0"/>
              <a:t>Land use</a:t>
            </a:r>
          </a:p>
          <a:p>
            <a:r>
              <a:rPr lang="en-US" dirty="0"/>
              <a:t>Water use</a:t>
            </a:r>
          </a:p>
          <a:p>
            <a:r>
              <a:rPr lang="en-US" dirty="0"/>
              <a:t>Resource use, minerals and metals</a:t>
            </a:r>
          </a:p>
          <a:p>
            <a:r>
              <a:rPr lang="en-US" dirty="0"/>
              <a:t>Resource use, fossils</a:t>
            </a:r>
          </a:p>
        </p:txBody>
      </p:sp>
      <p:sp>
        <p:nvSpPr>
          <p:cNvPr id="3" name="Titre 2">
            <a:extLst>
              <a:ext uri="{FF2B5EF4-FFF2-40B4-BE49-F238E27FC236}">
                <a16:creationId xmlns:a16="http://schemas.microsoft.com/office/drawing/2014/main" id="{0E0A89F3-3958-4A15-BAE8-5C7B0958C602}"/>
              </a:ext>
            </a:extLst>
          </p:cNvPr>
          <p:cNvSpPr>
            <a:spLocks noGrp="1"/>
          </p:cNvSpPr>
          <p:nvPr>
            <p:ph type="title"/>
          </p:nvPr>
        </p:nvSpPr>
        <p:spPr/>
        <p:txBody>
          <a:bodyPr>
            <a:normAutofit fontScale="90000"/>
          </a:bodyPr>
          <a:lstStyle/>
          <a:p>
            <a:r>
              <a:rPr lang="fr-FR" dirty="0" err="1"/>
              <a:t>LCAs</a:t>
            </a:r>
            <a:r>
              <a:rPr lang="fr-FR" dirty="0"/>
              <a:t>: 16 </a:t>
            </a:r>
            <a:r>
              <a:rPr lang="fr-FR" dirty="0" err="1"/>
              <a:t>evaluated</a:t>
            </a:r>
            <a:r>
              <a:rPr lang="fr-FR" dirty="0"/>
              <a:t> impacts</a:t>
            </a:r>
            <a:endParaRPr lang="en-US" dirty="0"/>
          </a:p>
        </p:txBody>
      </p:sp>
      <p:sp>
        <p:nvSpPr>
          <p:cNvPr id="4" name="Espace réservé du numéro de diapositive 3">
            <a:extLst>
              <a:ext uri="{FF2B5EF4-FFF2-40B4-BE49-F238E27FC236}">
                <a16:creationId xmlns:a16="http://schemas.microsoft.com/office/drawing/2014/main" id="{E8EE3015-24CD-48C3-9322-FA07CA01C522}"/>
              </a:ext>
            </a:extLst>
          </p:cNvPr>
          <p:cNvSpPr>
            <a:spLocks noGrp="1"/>
          </p:cNvSpPr>
          <p:nvPr>
            <p:ph type="sldNum" sz="quarter" idx="12"/>
          </p:nvPr>
        </p:nvSpPr>
        <p:spPr/>
        <p:txBody>
          <a:bodyPr/>
          <a:lstStyle/>
          <a:p>
            <a:fld id="{27C6CCC6-2BE5-4E42-96A4-D1E8E81A3D8E}" type="slidenum">
              <a:rPr lang="fr-FR" smtClean="0"/>
              <a:t>51</a:t>
            </a:fld>
            <a:endParaRPr lang="fr-FR"/>
          </a:p>
        </p:txBody>
      </p:sp>
    </p:spTree>
    <p:extLst>
      <p:ext uri="{BB962C8B-B14F-4D97-AF65-F5344CB8AC3E}">
        <p14:creationId xmlns:p14="http://schemas.microsoft.com/office/powerpoint/2010/main" val="6762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BDE5AF-9BDC-44AE-BEA8-C9C435B25E18}"/>
              </a:ext>
            </a:extLst>
          </p:cNvPr>
          <p:cNvSpPr>
            <a:spLocks noGrp="1"/>
          </p:cNvSpPr>
          <p:nvPr>
            <p:ph type="title"/>
          </p:nvPr>
        </p:nvSpPr>
        <p:spPr/>
        <p:txBody>
          <a:bodyPr>
            <a:normAutofit fontScale="90000"/>
          </a:bodyPr>
          <a:lstStyle/>
          <a:p>
            <a:r>
              <a:rPr lang="fr-FR" dirty="0" err="1"/>
              <a:t>Electronic</a:t>
            </a:r>
            <a:r>
              <a:rPr lang="fr-FR" dirty="0"/>
              <a:t> </a:t>
            </a:r>
            <a:r>
              <a:rPr lang="fr-FR" dirty="0" err="1"/>
              <a:t>devices</a:t>
            </a:r>
            <a:endParaRPr lang="en-US" dirty="0"/>
          </a:p>
        </p:txBody>
      </p:sp>
      <p:sp>
        <p:nvSpPr>
          <p:cNvPr id="4" name="Espace réservé du numéro de diapositive 3">
            <a:extLst>
              <a:ext uri="{FF2B5EF4-FFF2-40B4-BE49-F238E27FC236}">
                <a16:creationId xmlns:a16="http://schemas.microsoft.com/office/drawing/2014/main" id="{49904D15-EB73-4036-96E8-0C6313CF9F5A}"/>
              </a:ext>
            </a:extLst>
          </p:cNvPr>
          <p:cNvSpPr>
            <a:spLocks noGrp="1"/>
          </p:cNvSpPr>
          <p:nvPr>
            <p:ph type="sldNum" sz="quarter" idx="12"/>
          </p:nvPr>
        </p:nvSpPr>
        <p:spPr/>
        <p:txBody>
          <a:bodyPr/>
          <a:lstStyle/>
          <a:p>
            <a:fld id="{27C6CCC6-2BE5-4E42-96A4-D1E8E81A3D8E}" type="slidenum">
              <a:rPr lang="fr-FR" smtClean="0"/>
              <a:t>6</a:t>
            </a:fld>
            <a:endParaRPr lang="fr-FR"/>
          </a:p>
        </p:txBody>
      </p:sp>
      <p:grpSp>
        <p:nvGrpSpPr>
          <p:cNvPr id="32" name="Groupe 31">
            <a:extLst>
              <a:ext uri="{FF2B5EF4-FFF2-40B4-BE49-F238E27FC236}">
                <a16:creationId xmlns:a16="http://schemas.microsoft.com/office/drawing/2014/main" id="{6362B75E-E4F6-4EBB-A731-852C576C0B7E}"/>
              </a:ext>
            </a:extLst>
          </p:cNvPr>
          <p:cNvGrpSpPr/>
          <p:nvPr/>
        </p:nvGrpSpPr>
        <p:grpSpPr>
          <a:xfrm>
            <a:off x="453376" y="1393108"/>
            <a:ext cx="10515599" cy="4844276"/>
            <a:chOff x="453377" y="1393108"/>
            <a:chExt cx="7833102" cy="3608516"/>
          </a:xfrm>
        </p:grpSpPr>
        <p:grpSp>
          <p:nvGrpSpPr>
            <p:cNvPr id="5" name="Groupe 4">
              <a:extLst>
                <a:ext uri="{FF2B5EF4-FFF2-40B4-BE49-F238E27FC236}">
                  <a16:creationId xmlns:a16="http://schemas.microsoft.com/office/drawing/2014/main" id="{02942235-5562-48C2-B287-7A575D53EDC3}"/>
                </a:ext>
              </a:extLst>
            </p:cNvPr>
            <p:cNvGrpSpPr/>
            <p:nvPr/>
          </p:nvGrpSpPr>
          <p:grpSpPr>
            <a:xfrm>
              <a:off x="453377" y="1393108"/>
              <a:ext cx="5555976" cy="3529177"/>
              <a:chOff x="2531079" y="1011143"/>
              <a:chExt cx="8247310" cy="5238723"/>
            </a:xfrm>
          </p:grpSpPr>
          <p:grpSp>
            <p:nvGrpSpPr>
              <p:cNvPr id="6" name="Groupe 5">
                <a:extLst>
                  <a:ext uri="{FF2B5EF4-FFF2-40B4-BE49-F238E27FC236}">
                    <a16:creationId xmlns:a16="http://schemas.microsoft.com/office/drawing/2014/main" id="{B5BACFC5-6308-4117-B216-64D1A5D22E82}"/>
                  </a:ext>
                </a:extLst>
              </p:cNvPr>
              <p:cNvGrpSpPr/>
              <p:nvPr/>
            </p:nvGrpSpPr>
            <p:grpSpPr>
              <a:xfrm>
                <a:off x="2531079" y="1011143"/>
                <a:ext cx="4602543" cy="5238723"/>
                <a:chOff x="2221840" y="662604"/>
                <a:chExt cx="6327292" cy="7201873"/>
              </a:xfrm>
            </p:grpSpPr>
            <p:pic>
              <p:nvPicPr>
                <p:cNvPr id="21" name="Image 20">
                  <a:extLst>
                    <a:ext uri="{FF2B5EF4-FFF2-40B4-BE49-F238E27FC236}">
                      <a16:creationId xmlns:a16="http://schemas.microsoft.com/office/drawing/2014/main" id="{DDDC1414-EF20-4EB4-9BBA-1B7654A23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692" y="5547714"/>
                  <a:ext cx="1945680" cy="2316763"/>
                </a:xfrm>
                <a:prstGeom prst="rect">
                  <a:avLst/>
                </a:prstGeom>
              </p:spPr>
            </p:pic>
            <p:pic>
              <p:nvPicPr>
                <p:cNvPr id="22" name="Image 21">
                  <a:extLst>
                    <a:ext uri="{FF2B5EF4-FFF2-40B4-BE49-F238E27FC236}">
                      <a16:creationId xmlns:a16="http://schemas.microsoft.com/office/drawing/2014/main" id="{8F8B60D0-3F24-4576-A0DA-BFA462278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431" y="5474711"/>
                  <a:ext cx="1968343" cy="2316762"/>
                </a:xfrm>
                <a:prstGeom prst="rect">
                  <a:avLst/>
                </a:prstGeom>
              </p:spPr>
            </p:pic>
            <p:pic>
              <p:nvPicPr>
                <p:cNvPr id="23" name="Image 22">
                  <a:extLst>
                    <a:ext uri="{FF2B5EF4-FFF2-40B4-BE49-F238E27FC236}">
                      <a16:creationId xmlns:a16="http://schemas.microsoft.com/office/drawing/2014/main" id="{CEEA836F-3049-4296-AF90-B516D452D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205" y="3117312"/>
                  <a:ext cx="2976796" cy="2316762"/>
                </a:xfrm>
                <a:prstGeom prst="rect">
                  <a:avLst/>
                </a:prstGeom>
              </p:spPr>
            </p:pic>
            <p:pic>
              <p:nvPicPr>
                <p:cNvPr id="24" name="Image 23">
                  <a:extLst>
                    <a:ext uri="{FF2B5EF4-FFF2-40B4-BE49-F238E27FC236}">
                      <a16:creationId xmlns:a16="http://schemas.microsoft.com/office/drawing/2014/main" id="{C49F9456-CEB2-4C88-B2EB-C191A9BED1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932" y="3117313"/>
                  <a:ext cx="3067200" cy="2316761"/>
                </a:xfrm>
                <a:prstGeom prst="rect">
                  <a:avLst/>
                </a:prstGeom>
              </p:spPr>
            </p:pic>
            <p:pic>
              <p:nvPicPr>
                <p:cNvPr id="25" name="Image 24">
                  <a:extLst>
                    <a:ext uri="{FF2B5EF4-FFF2-40B4-BE49-F238E27FC236}">
                      <a16:creationId xmlns:a16="http://schemas.microsoft.com/office/drawing/2014/main" id="{708FACD1-4602-4AB1-BA56-E85A9E4EEF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1840" y="662604"/>
                  <a:ext cx="3005527" cy="2316760"/>
                </a:xfrm>
                <a:prstGeom prst="rect">
                  <a:avLst/>
                </a:prstGeom>
              </p:spPr>
            </p:pic>
            <p:pic>
              <p:nvPicPr>
                <p:cNvPr id="26" name="Image 25">
                  <a:extLst>
                    <a:ext uri="{FF2B5EF4-FFF2-40B4-BE49-F238E27FC236}">
                      <a16:creationId xmlns:a16="http://schemas.microsoft.com/office/drawing/2014/main" id="{44235D9E-6441-4094-B61D-B79CDFBA24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6967" y="663656"/>
                  <a:ext cx="2997131" cy="2314656"/>
                </a:xfrm>
                <a:prstGeom prst="rect">
                  <a:avLst/>
                </a:prstGeom>
              </p:spPr>
            </p:pic>
          </p:grpSp>
          <p:sp>
            <p:nvSpPr>
              <p:cNvPr id="7" name="Rectangle 6">
                <a:extLst>
                  <a:ext uri="{FF2B5EF4-FFF2-40B4-BE49-F238E27FC236}">
                    <a16:creationId xmlns:a16="http://schemas.microsoft.com/office/drawing/2014/main" id="{BA04CDA1-DB47-4B10-9C71-E29255D7D525}"/>
                  </a:ext>
                </a:extLst>
              </p:cNvPr>
              <p:cNvSpPr/>
              <p:nvPr/>
            </p:nvSpPr>
            <p:spPr>
              <a:xfrm>
                <a:off x="3236913" y="2095501"/>
                <a:ext cx="471487"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8" name="Rectangle 7">
                <a:extLst>
                  <a:ext uri="{FF2B5EF4-FFF2-40B4-BE49-F238E27FC236}">
                    <a16:creationId xmlns:a16="http://schemas.microsoft.com/office/drawing/2014/main" id="{84E4BBF9-5B26-4BE1-9DA8-AD9F1ADBFF67}"/>
                  </a:ext>
                </a:extLst>
              </p:cNvPr>
              <p:cNvSpPr/>
              <p:nvPr/>
            </p:nvSpPr>
            <p:spPr>
              <a:xfrm>
                <a:off x="3624205" y="1425612"/>
                <a:ext cx="274696"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9" name="Rectangle 8">
                <a:extLst>
                  <a:ext uri="{FF2B5EF4-FFF2-40B4-BE49-F238E27FC236}">
                    <a16:creationId xmlns:a16="http://schemas.microsoft.com/office/drawing/2014/main" id="{4D31BF6B-B863-4A06-BABC-5F64AF029F50}"/>
                  </a:ext>
                </a:extLst>
              </p:cNvPr>
              <p:cNvSpPr/>
              <p:nvPr/>
            </p:nvSpPr>
            <p:spPr>
              <a:xfrm flipV="1">
                <a:off x="2888134" y="1425609"/>
                <a:ext cx="686916" cy="188074"/>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0" name="Rectangle 9">
                <a:extLst>
                  <a:ext uri="{FF2B5EF4-FFF2-40B4-BE49-F238E27FC236}">
                    <a16:creationId xmlns:a16="http://schemas.microsoft.com/office/drawing/2014/main" id="{B84A6140-2679-4213-879D-10F3ED634D50}"/>
                  </a:ext>
                </a:extLst>
              </p:cNvPr>
              <p:cNvSpPr/>
              <p:nvPr/>
            </p:nvSpPr>
            <p:spPr>
              <a:xfrm>
                <a:off x="3438334" y="1865242"/>
                <a:ext cx="322454" cy="149033"/>
              </a:xfrm>
              <a:prstGeom prst="rect">
                <a:avLst/>
              </a:prstGeom>
              <a:solidFill>
                <a:srgbClr val="404546"/>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1" name="Rectangle 10">
                <a:extLst>
                  <a:ext uri="{FF2B5EF4-FFF2-40B4-BE49-F238E27FC236}">
                    <a16:creationId xmlns:a16="http://schemas.microsoft.com/office/drawing/2014/main" id="{64BB5A34-9F69-4EBF-824D-AAEAB8F9D669}"/>
                  </a:ext>
                </a:extLst>
              </p:cNvPr>
              <p:cNvSpPr/>
              <p:nvPr/>
            </p:nvSpPr>
            <p:spPr>
              <a:xfrm>
                <a:off x="5612548" y="1368036"/>
                <a:ext cx="755708" cy="119063"/>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2" name="Rectangle 11">
                <a:extLst>
                  <a:ext uri="{FF2B5EF4-FFF2-40B4-BE49-F238E27FC236}">
                    <a16:creationId xmlns:a16="http://schemas.microsoft.com/office/drawing/2014/main" id="{BAF2DC2A-6352-4C2B-87B6-877D4F2E455B}"/>
                  </a:ext>
                </a:extLst>
              </p:cNvPr>
              <p:cNvSpPr/>
              <p:nvPr/>
            </p:nvSpPr>
            <p:spPr>
              <a:xfrm>
                <a:off x="6107848" y="1494620"/>
                <a:ext cx="224690" cy="157968"/>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3" name="Rectangle 12">
                <a:extLst>
                  <a:ext uri="{FF2B5EF4-FFF2-40B4-BE49-F238E27FC236}">
                    <a16:creationId xmlns:a16="http://schemas.microsoft.com/office/drawing/2014/main" id="{D7125BEF-6B38-4B39-827F-E15E1B611323}"/>
                  </a:ext>
                </a:extLst>
              </p:cNvPr>
              <p:cNvSpPr/>
              <p:nvPr/>
            </p:nvSpPr>
            <p:spPr>
              <a:xfrm>
                <a:off x="5160110" y="1887527"/>
                <a:ext cx="353278" cy="98437"/>
              </a:xfrm>
              <a:prstGeom prst="rect">
                <a:avLst/>
              </a:prstGeom>
              <a:solidFill>
                <a:srgbClr val="1A4262"/>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4" name="Rectangle 13">
                <a:extLst>
                  <a:ext uri="{FF2B5EF4-FFF2-40B4-BE49-F238E27FC236}">
                    <a16:creationId xmlns:a16="http://schemas.microsoft.com/office/drawing/2014/main" id="{0961D229-7CC1-46EC-9E34-C573039FDB5B}"/>
                  </a:ext>
                </a:extLst>
              </p:cNvPr>
              <p:cNvSpPr/>
              <p:nvPr/>
            </p:nvSpPr>
            <p:spPr>
              <a:xfrm>
                <a:off x="5470525" y="3825726"/>
                <a:ext cx="597694" cy="167630"/>
              </a:xfrm>
              <a:prstGeom prst="rect">
                <a:avLst/>
              </a:prstGeom>
              <a:solidFill>
                <a:srgbClr val="13566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5" name="Rectangle 14">
                <a:extLst>
                  <a:ext uri="{FF2B5EF4-FFF2-40B4-BE49-F238E27FC236}">
                    <a16:creationId xmlns:a16="http://schemas.microsoft.com/office/drawing/2014/main" id="{79A48148-77D4-43F6-8647-3878C5C7F1E1}"/>
                  </a:ext>
                </a:extLst>
              </p:cNvPr>
              <p:cNvSpPr/>
              <p:nvPr/>
            </p:nvSpPr>
            <p:spPr>
              <a:xfrm>
                <a:off x="5884863" y="3930918"/>
                <a:ext cx="378979" cy="62438"/>
              </a:xfrm>
              <a:prstGeom prst="rect">
                <a:avLst/>
              </a:prstGeom>
              <a:solidFill>
                <a:srgbClr val="13566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6" name="Rectangle 15">
                <a:extLst>
                  <a:ext uri="{FF2B5EF4-FFF2-40B4-BE49-F238E27FC236}">
                    <a16:creationId xmlns:a16="http://schemas.microsoft.com/office/drawing/2014/main" id="{9A66D1D7-C7BC-4992-B0C5-C8BA49405FCB}"/>
                  </a:ext>
                </a:extLst>
              </p:cNvPr>
              <p:cNvSpPr/>
              <p:nvPr/>
            </p:nvSpPr>
            <p:spPr>
              <a:xfrm>
                <a:off x="3956050" y="3286198"/>
                <a:ext cx="476250" cy="80890"/>
              </a:xfrm>
              <a:prstGeom prst="rect">
                <a:avLst/>
              </a:prstGeom>
              <a:solidFill>
                <a:srgbClr val="0F465B"/>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7" name="Rectangle 16">
                <a:extLst>
                  <a:ext uri="{FF2B5EF4-FFF2-40B4-BE49-F238E27FC236}">
                    <a16:creationId xmlns:a16="http://schemas.microsoft.com/office/drawing/2014/main" id="{DAAC0A7A-92CA-4324-9F63-78956290596B}"/>
                  </a:ext>
                </a:extLst>
              </p:cNvPr>
              <p:cNvSpPr/>
              <p:nvPr/>
            </p:nvSpPr>
            <p:spPr>
              <a:xfrm>
                <a:off x="3552825" y="5105251"/>
                <a:ext cx="346076" cy="381149"/>
              </a:xfrm>
              <a:prstGeom prst="rect">
                <a:avLst/>
              </a:prstGeom>
              <a:solidFill>
                <a:srgbClr val="B8BFC5"/>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8" name="Rectangle 17">
                <a:extLst>
                  <a:ext uri="{FF2B5EF4-FFF2-40B4-BE49-F238E27FC236}">
                    <a16:creationId xmlns:a16="http://schemas.microsoft.com/office/drawing/2014/main" id="{DD935232-337E-4433-86AD-6A652D8D99FE}"/>
                  </a:ext>
                </a:extLst>
              </p:cNvPr>
              <p:cNvSpPr/>
              <p:nvPr/>
            </p:nvSpPr>
            <p:spPr>
              <a:xfrm>
                <a:off x="5378451" y="4831783"/>
                <a:ext cx="92075" cy="114868"/>
              </a:xfrm>
              <a:prstGeom prst="rect">
                <a:avLst/>
              </a:prstGeom>
              <a:solidFill>
                <a:srgbClr val="C3CAD0"/>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sp>
            <p:nvSpPr>
              <p:cNvPr id="19" name="Rectangle 18">
                <a:extLst>
                  <a:ext uri="{FF2B5EF4-FFF2-40B4-BE49-F238E27FC236}">
                    <a16:creationId xmlns:a16="http://schemas.microsoft.com/office/drawing/2014/main" id="{07CFF5A6-5935-452D-AA47-6F9F51EC821E}"/>
                  </a:ext>
                </a:extLst>
              </p:cNvPr>
              <p:cNvSpPr/>
              <p:nvPr/>
            </p:nvSpPr>
            <p:spPr>
              <a:xfrm>
                <a:off x="6107848" y="6019232"/>
                <a:ext cx="224690" cy="127568"/>
              </a:xfrm>
              <a:prstGeom prst="rect">
                <a:avLst/>
              </a:prstGeom>
              <a:solidFill>
                <a:srgbClr val="BCC4CB"/>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err="1"/>
              </a:p>
            </p:txBody>
          </p:sp>
          <p:pic>
            <p:nvPicPr>
              <p:cNvPr id="20" name="Image 19">
                <a:extLst>
                  <a:ext uri="{FF2B5EF4-FFF2-40B4-BE49-F238E27FC236}">
                    <a16:creationId xmlns:a16="http://schemas.microsoft.com/office/drawing/2014/main" id="{FA152810-A98F-4657-91BD-BF979500CA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0595" y="1020998"/>
                <a:ext cx="3267794" cy="2181154"/>
              </a:xfrm>
              <a:prstGeom prst="rect">
                <a:avLst/>
              </a:prstGeom>
            </p:spPr>
          </p:pic>
        </p:grpSp>
        <p:pic>
          <p:nvPicPr>
            <p:cNvPr id="27" name="Image 26">
              <a:extLst>
                <a:ext uri="{FF2B5EF4-FFF2-40B4-BE49-F238E27FC236}">
                  <a16:creationId xmlns:a16="http://schemas.microsoft.com/office/drawing/2014/main" id="{86017A37-5072-4AA5-A021-925A5E1F64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7934" y="3006446"/>
              <a:ext cx="2733603" cy="1880065"/>
            </a:xfrm>
            <a:prstGeom prst="rect">
              <a:avLst/>
            </a:prstGeom>
          </p:spPr>
        </p:pic>
        <p:pic>
          <p:nvPicPr>
            <p:cNvPr id="28" name="Image 27">
              <a:extLst>
                <a:ext uri="{FF2B5EF4-FFF2-40B4-BE49-F238E27FC236}">
                  <a16:creationId xmlns:a16="http://schemas.microsoft.com/office/drawing/2014/main" id="{9909A89F-A384-4CA2-B717-276F7201FE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7578" y="1393109"/>
              <a:ext cx="2078901" cy="1476020"/>
            </a:xfrm>
            <a:prstGeom prst="rect">
              <a:avLst/>
            </a:prstGeom>
          </p:spPr>
        </p:pic>
        <p:pic>
          <p:nvPicPr>
            <p:cNvPr id="29" name="Image 28">
              <a:extLst>
                <a:ext uri="{FF2B5EF4-FFF2-40B4-BE49-F238E27FC236}">
                  <a16:creationId xmlns:a16="http://schemas.microsoft.com/office/drawing/2014/main" id="{DB7DBADB-6859-4F26-B109-8407F8DF5E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5741" y="3028058"/>
              <a:ext cx="912398" cy="1824795"/>
            </a:xfrm>
            <a:prstGeom prst="rect">
              <a:avLst/>
            </a:prstGeom>
          </p:spPr>
        </p:pic>
        <p:sp>
          <p:nvSpPr>
            <p:cNvPr id="30" name="ZoneTexte 29">
              <a:extLst>
                <a:ext uri="{FF2B5EF4-FFF2-40B4-BE49-F238E27FC236}">
                  <a16:creationId xmlns:a16="http://schemas.microsoft.com/office/drawing/2014/main" id="{BD30BBE3-6C3D-4835-8677-99BF7AFC5579}"/>
                </a:ext>
              </a:extLst>
            </p:cNvPr>
            <p:cNvSpPr txBox="1"/>
            <p:nvPr/>
          </p:nvSpPr>
          <p:spPr>
            <a:xfrm>
              <a:off x="7247028" y="4786180"/>
              <a:ext cx="954892" cy="215444"/>
            </a:xfrm>
            <a:prstGeom prst="rect">
              <a:avLst/>
            </a:prstGeom>
            <a:noFill/>
          </p:spPr>
          <p:txBody>
            <a:bodyPr wrap="square" rtlCol="0">
              <a:spAutoFit/>
            </a:bodyPr>
            <a:lstStyle/>
            <a:p>
              <a:r>
                <a:rPr lang="en-US" sz="800" dirty="0"/>
                <a:t>CC-SA Project Kei</a:t>
              </a:r>
            </a:p>
          </p:txBody>
        </p:sp>
        <p:sp>
          <p:nvSpPr>
            <p:cNvPr id="31" name="ZoneTexte 30">
              <a:extLst>
                <a:ext uri="{FF2B5EF4-FFF2-40B4-BE49-F238E27FC236}">
                  <a16:creationId xmlns:a16="http://schemas.microsoft.com/office/drawing/2014/main" id="{EB7318B3-114F-4015-A289-EE0549E8DEB7}"/>
                </a:ext>
              </a:extLst>
            </p:cNvPr>
            <p:cNvSpPr txBox="1"/>
            <p:nvPr/>
          </p:nvSpPr>
          <p:spPr>
            <a:xfrm>
              <a:off x="5096940" y="2812614"/>
              <a:ext cx="1000595" cy="215444"/>
            </a:xfrm>
            <a:prstGeom prst="rect">
              <a:avLst/>
            </a:prstGeom>
            <a:noFill/>
          </p:spPr>
          <p:txBody>
            <a:bodyPr wrap="none" rtlCol="0">
              <a:spAutoFit/>
            </a:bodyPr>
            <a:lstStyle/>
            <a:p>
              <a:pPr algn="r"/>
              <a:r>
                <a:rPr lang="en-US" sz="800" dirty="0"/>
                <a:t>CC SA Angels </a:t>
              </a:r>
              <a:r>
                <a:rPr lang="en-US" sz="800" dirty="0" err="1"/>
                <a:t>Pinyol</a:t>
              </a:r>
              <a:endParaRPr lang="en-US" sz="800" dirty="0"/>
            </a:p>
          </p:txBody>
        </p:sp>
      </p:grpSp>
    </p:spTree>
    <p:extLst>
      <p:ext uri="{BB962C8B-B14F-4D97-AF65-F5344CB8AC3E}">
        <p14:creationId xmlns:p14="http://schemas.microsoft.com/office/powerpoint/2010/main" val="232577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62FD592-73C2-45FD-B383-765F03A538D9}"/>
              </a:ext>
            </a:extLst>
          </p:cNvPr>
          <p:cNvSpPr>
            <a:spLocks noGrp="1"/>
          </p:cNvSpPr>
          <p:nvPr>
            <p:ph type="title"/>
          </p:nvPr>
        </p:nvSpPr>
        <p:spPr/>
        <p:txBody>
          <a:bodyPr>
            <a:normAutofit fontScale="90000"/>
          </a:bodyPr>
          <a:lstStyle/>
          <a:p>
            <a:r>
              <a:rPr lang="fr-FR" dirty="0" err="1"/>
              <a:t>Electronic</a:t>
            </a:r>
            <a:r>
              <a:rPr lang="fr-FR" dirty="0"/>
              <a:t> </a:t>
            </a:r>
            <a:r>
              <a:rPr lang="fr-FR" dirty="0" err="1"/>
              <a:t>devices</a:t>
            </a:r>
            <a:endParaRPr lang="en-US" dirty="0"/>
          </a:p>
        </p:txBody>
      </p:sp>
      <p:sp>
        <p:nvSpPr>
          <p:cNvPr id="4" name="Espace réservé du numéro de diapositive 3">
            <a:extLst>
              <a:ext uri="{FF2B5EF4-FFF2-40B4-BE49-F238E27FC236}">
                <a16:creationId xmlns:a16="http://schemas.microsoft.com/office/drawing/2014/main" id="{36753D54-10FC-4DB0-94C1-CB567E8ED099}"/>
              </a:ext>
            </a:extLst>
          </p:cNvPr>
          <p:cNvSpPr>
            <a:spLocks noGrp="1"/>
          </p:cNvSpPr>
          <p:nvPr>
            <p:ph type="sldNum" sz="quarter" idx="12"/>
          </p:nvPr>
        </p:nvSpPr>
        <p:spPr/>
        <p:txBody>
          <a:bodyPr/>
          <a:lstStyle/>
          <a:p>
            <a:fld id="{27C6CCC6-2BE5-4E42-96A4-D1E8E81A3D8E}" type="slidenum">
              <a:rPr lang="fr-FR" smtClean="0"/>
              <a:t>7</a:t>
            </a:fld>
            <a:endParaRPr lang="fr-FR"/>
          </a:p>
        </p:txBody>
      </p:sp>
      <p:sp>
        <p:nvSpPr>
          <p:cNvPr id="6" name="Rectangle 5">
            <a:extLst>
              <a:ext uri="{FF2B5EF4-FFF2-40B4-BE49-F238E27FC236}">
                <a16:creationId xmlns:a16="http://schemas.microsoft.com/office/drawing/2014/main" id="{463B1608-BECE-4CDA-9FC3-2EF078D5CD8A}"/>
              </a:ext>
            </a:extLst>
          </p:cNvPr>
          <p:cNvSpPr/>
          <p:nvPr/>
        </p:nvSpPr>
        <p:spPr>
          <a:xfrm>
            <a:off x="3360977" y="3291911"/>
            <a:ext cx="1365662" cy="1457086"/>
          </a:xfrm>
          <a:prstGeom prst="rect">
            <a:avLst/>
          </a:prstGeom>
          <a:solidFill>
            <a:srgbClr val="00B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Sensors</a:t>
            </a:r>
            <a:endParaRPr lang="en-US" dirty="0"/>
          </a:p>
        </p:txBody>
      </p:sp>
      <p:sp>
        <p:nvSpPr>
          <p:cNvPr id="7" name="Rectangle 6">
            <a:extLst>
              <a:ext uri="{FF2B5EF4-FFF2-40B4-BE49-F238E27FC236}">
                <a16:creationId xmlns:a16="http://schemas.microsoft.com/office/drawing/2014/main" id="{5A6228EA-E0C7-4476-BC9F-E4C3A36E9A7F}"/>
              </a:ext>
            </a:extLst>
          </p:cNvPr>
          <p:cNvSpPr/>
          <p:nvPr/>
        </p:nvSpPr>
        <p:spPr>
          <a:xfrm>
            <a:off x="3360978" y="4921151"/>
            <a:ext cx="4880757" cy="685221"/>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        Power Management</a:t>
            </a:r>
            <a:endParaRPr lang="en-US" dirty="0"/>
          </a:p>
        </p:txBody>
      </p:sp>
      <p:sp>
        <p:nvSpPr>
          <p:cNvPr id="8" name="Rectangle 7">
            <a:extLst>
              <a:ext uri="{FF2B5EF4-FFF2-40B4-BE49-F238E27FC236}">
                <a16:creationId xmlns:a16="http://schemas.microsoft.com/office/drawing/2014/main" id="{411C6977-BE7F-40B1-9095-96DD4C250634}"/>
              </a:ext>
            </a:extLst>
          </p:cNvPr>
          <p:cNvSpPr/>
          <p:nvPr/>
        </p:nvSpPr>
        <p:spPr>
          <a:xfrm>
            <a:off x="6745446" y="3342112"/>
            <a:ext cx="1496289" cy="14570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err="1"/>
              <a:t>Actuators</a:t>
            </a:r>
            <a:endParaRPr lang="en-US" dirty="0"/>
          </a:p>
        </p:txBody>
      </p:sp>
      <p:sp>
        <p:nvSpPr>
          <p:cNvPr id="9" name="Rectangle 8">
            <a:extLst>
              <a:ext uri="{FF2B5EF4-FFF2-40B4-BE49-F238E27FC236}">
                <a16:creationId xmlns:a16="http://schemas.microsoft.com/office/drawing/2014/main" id="{61D8EFCE-B813-4D5F-A807-AD4901F856AA}"/>
              </a:ext>
            </a:extLst>
          </p:cNvPr>
          <p:cNvSpPr/>
          <p:nvPr/>
        </p:nvSpPr>
        <p:spPr>
          <a:xfrm>
            <a:off x="4898623" y="3298993"/>
            <a:ext cx="1669112" cy="650475"/>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Computing</a:t>
            </a:r>
            <a:endParaRPr lang="en-US" dirty="0"/>
          </a:p>
        </p:txBody>
      </p:sp>
      <p:sp>
        <p:nvSpPr>
          <p:cNvPr id="10" name="Rectangle 9">
            <a:extLst>
              <a:ext uri="{FF2B5EF4-FFF2-40B4-BE49-F238E27FC236}">
                <a16:creationId xmlns:a16="http://schemas.microsoft.com/office/drawing/2014/main" id="{7F9B6047-5B05-49A3-8C06-AA99AB80EB60}"/>
              </a:ext>
            </a:extLst>
          </p:cNvPr>
          <p:cNvSpPr/>
          <p:nvPr/>
        </p:nvSpPr>
        <p:spPr>
          <a:xfrm>
            <a:off x="3360978" y="2435022"/>
            <a:ext cx="4880757" cy="685221"/>
          </a:xfrm>
          <a:prstGeom prst="rect">
            <a:avLst/>
          </a:prstGeom>
          <a:solidFill>
            <a:schemeClr val="accent2">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Communication / Networking</a:t>
            </a:r>
            <a:endParaRPr lang="en-US" dirty="0"/>
          </a:p>
        </p:txBody>
      </p:sp>
      <p:sp>
        <p:nvSpPr>
          <p:cNvPr id="11" name="Rectangle 10">
            <a:extLst>
              <a:ext uri="{FF2B5EF4-FFF2-40B4-BE49-F238E27FC236}">
                <a16:creationId xmlns:a16="http://schemas.microsoft.com/office/drawing/2014/main" id="{82ED1AD7-343E-46E0-8D68-C145E8073842}"/>
              </a:ext>
            </a:extLst>
          </p:cNvPr>
          <p:cNvSpPr/>
          <p:nvPr/>
        </p:nvSpPr>
        <p:spPr>
          <a:xfrm>
            <a:off x="4898623" y="4101052"/>
            <a:ext cx="1669112" cy="650475"/>
          </a:xfrm>
          <a:prstGeom prst="rect">
            <a:avLst/>
          </a:prstGeom>
          <a:solidFill>
            <a:schemeClr val="accent1">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Storage</a:t>
            </a:r>
            <a:endParaRPr lang="en-US" dirty="0"/>
          </a:p>
        </p:txBody>
      </p:sp>
      <p:sp>
        <p:nvSpPr>
          <p:cNvPr id="12" name="Rectangle 11">
            <a:extLst>
              <a:ext uri="{FF2B5EF4-FFF2-40B4-BE49-F238E27FC236}">
                <a16:creationId xmlns:a16="http://schemas.microsoft.com/office/drawing/2014/main" id="{413B2BA5-9AD9-4F22-A8E8-62AF2D478C1C}"/>
              </a:ext>
            </a:extLst>
          </p:cNvPr>
          <p:cNvSpPr/>
          <p:nvPr/>
        </p:nvSpPr>
        <p:spPr>
          <a:xfrm>
            <a:off x="8712450" y="3640513"/>
            <a:ext cx="3109188" cy="405835"/>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Hardware Interface</a:t>
            </a:r>
            <a:endParaRPr lang="en-US" dirty="0"/>
          </a:p>
        </p:txBody>
      </p:sp>
      <p:sp>
        <p:nvSpPr>
          <p:cNvPr id="13" name="Rectangle 12">
            <a:extLst>
              <a:ext uri="{FF2B5EF4-FFF2-40B4-BE49-F238E27FC236}">
                <a16:creationId xmlns:a16="http://schemas.microsoft.com/office/drawing/2014/main" id="{CA071CFB-7BFC-466C-A957-A2722FD7AC6C}"/>
              </a:ext>
            </a:extLst>
          </p:cNvPr>
          <p:cNvSpPr/>
          <p:nvPr/>
        </p:nvSpPr>
        <p:spPr>
          <a:xfrm>
            <a:off x="8712450" y="3244289"/>
            <a:ext cx="3109188" cy="405835"/>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dirty="0"/>
              <a:t>Operating System</a:t>
            </a:r>
            <a:endParaRPr lang="en-US" dirty="0"/>
          </a:p>
        </p:txBody>
      </p:sp>
      <p:sp>
        <p:nvSpPr>
          <p:cNvPr id="14" name="Rectangle 13">
            <a:extLst>
              <a:ext uri="{FF2B5EF4-FFF2-40B4-BE49-F238E27FC236}">
                <a16:creationId xmlns:a16="http://schemas.microsoft.com/office/drawing/2014/main" id="{EE0BAF41-9331-44FD-9118-FD7ACD4BBE77}"/>
              </a:ext>
            </a:extLst>
          </p:cNvPr>
          <p:cNvSpPr/>
          <p:nvPr/>
        </p:nvSpPr>
        <p:spPr>
          <a:xfrm>
            <a:off x="8712450" y="2843260"/>
            <a:ext cx="3109188" cy="405835"/>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Libraries</a:t>
            </a:r>
            <a:endParaRPr lang="en-US" dirty="0"/>
          </a:p>
        </p:txBody>
      </p:sp>
      <p:sp>
        <p:nvSpPr>
          <p:cNvPr id="15" name="Rectangle 14">
            <a:extLst>
              <a:ext uri="{FF2B5EF4-FFF2-40B4-BE49-F238E27FC236}">
                <a16:creationId xmlns:a16="http://schemas.microsoft.com/office/drawing/2014/main" id="{212019D1-EE92-40B6-859B-DDE09450B961}"/>
              </a:ext>
            </a:extLst>
          </p:cNvPr>
          <p:cNvSpPr/>
          <p:nvPr/>
        </p:nvSpPr>
        <p:spPr>
          <a:xfrm>
            <a:off x="8712450" y="2435022"/>
            <a:ext cx="3109188" cy="405835"/>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Applications</a:t>
            </a:r>
            <a:endParaRPr lang="en-US" dirty="0"/>
          </a:p>
        </p:txBody>
      </p:sp>
      <p:sp>
        <p:nvSpPr>
          <p:cNvPr id="16" name="Rectangle 15">
            <a:extLst>
              <a:ext uri="{FF2B5EF4-FFF2-40B4-BE49-F238E27FC236}">
                <a16:creationId xmlns:a16="http://schemas.microsoft.com/office/drawing/2014/main" id="{534CBCE7-F833-4F1C-8C65-B7DDBE9B6CD1}"/>
              </a:ext>
            </a:extLst>
          </p:cNvPr>
          <p:cNvSpPr/>
          <p:nvPr/>
        </p:nvSpPr>
        <p:spPr>
          <a:xfrm>
            <a:off x="10932003" y="3297316"/>
            <a:ext cx="770882" cy="299781"/>
          </a:xfrm>
          <a:prstGeom prst="rect">
            <a:avLst/>
          </a:prstGeom>
          <a:solidFill>
            <a:schemeClr val="accent1"/>
          </a:solidFill>
          <a:ln w="28575">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a:t>Drivers</a:t>
            </a:r>
            <a:endParaRPr lang="en-US" sz="1400" dirty="0"/>
          </a:p>
        </p:txBody>
      </p:sp>
      <p:cxnSp>
        <p:nvCxnSpPr>
          <p:cNvPr id="17" name="Connecteur droit 16">
            <a:extLst>
              <a:ext uri="{FF2B5EF4-FFF2-40B4-BE49-F238E27FC236}">
                <a16:creationId xmlns:a16="http://schemas.microsoft.com/office/drawing/2014/main" id="{A05B2EDD-C0AB-4360-9D55-B5FCFDDFB568}"/>
              </a:ext>
            </a:extLst>
          </p:cNvPr>
          <p:cNvCxnSpPr/>
          <p:nvPr/>
        </p:nvCxnSpPr>
        <p:spPr>
          <a:xfrm flipV="1">
            <a:off x="6567736" y="2435021"/>
            <a:ext cx="2144715" cy="856890"/>
          </a:xfrm>
          <a:prstGeom prst="line">
            <a:avLst/>
          </a:prstGeom>
          <a:ln w="63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4B4A730-6B47-45F6-80B9-3B6E4FDF9665}"/>
              </a:ext>
            </a:extLst>
          </p:cNvPr>
          <p:cNvCxnSpPr>
            <a:cxnSpLocks/>
          </p:cNvCxnSpPr>
          <p:nvPr/>
        </p:nvCxnSpPr>
        <p:spPr>
          <a:xfrm>
            <a:off x="6567736" y="3949467"/>
            <a:ext cx="2144715" cy="111544"/>
          </a:xfrm>
          <a:prstGeom prst="line">
            <a:avLst/>
          </a:prstGeom>
          <a:ln w="63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24F6820-A561-4B36-9745-5FF75BAF469D}"/>
              </a:ext>
            </a:extLst>
          </p:cNvPr>
          <p:cNvSpPr txBox="1"/>
          <p:nvPr/>
        </p:nvSpPr>
        <p:spPr>
          <a:xfrm>
            <a:off x="3275917" y="2015354"/>
            <a:ext cx="2193806" cy="369332"/>
          </a:xfrm>
          <a:prstGeom prst="rect">
            <a:avLst/>
          </a:prstGeom>
          <a:noFill/>
        </p:spPr>
        <p:txBody>
          <a:bodyPr wrap="none" rtlCol="0">
            <a:spAutoFit/>
          </a:bodyPr>
          <a:lstStyle/>
          <a:p>
            <a:r>
              <a:rPr lang="fr-FR" dirty="0" err="1"/>
              <a:t>Electronic</a:t>
            </a:r>
            <a:r>
              <a:rPr lang="fr-FR" dirty="0"/>
              <a:t> </a:t>
            </a:r>
            <a:r>
              <a:rPr lang="fr-FR" dirty="0" err="1"/>
              <a:t>equipment</a:t>
            </a:r>
            <a:endParaRPr lang="en-US" dirty="0"/>
          </a:p>
        </p:txBody>
      </p:sp>
      <p:sp>
        <p:nvSpPr>
          <p:cNvPr id="30" name="ZoneTexte 29">
            <a:extLst>
              <a:ext uri="{FF2B5EF4-FFF2-40B4-BE49-F238E27FC236}">
                <a16:creationId xmlns:a16="http://schemas.microsoft.com/office/drawing/2014/main" id="{2BBCAA0F-CC63-42A6-B76C-438857B03CE6}"/>
              </a:ext>
            </a:extLst>
          </p:cNvPr>
          <p:cNvSpPr txBox="1"/>
          <p:nvPr/>
        </p:nvSpPr>
        <p:spPr>
          <a:xfrm>
            <a:off x="663364" y="2010518"/>
            <a:ext cx="2115451" cy="369332"/>
          </a:xfrm>
          <a:prstGeom prst="rect">
            <a:avLst/>
          </a:prstGeom>
          <a:noFill/>
        </p:spPr>
        <p:txBody>
          <a:bodyPr wrap="none" rtlCol="0">
            <a:spAutoFit/>
          </a:bodyPr>
          <a:lstStyle/>
          <a:p>
            <a:r>
              <a:rPr lang="fr-FR" dirty="0" err="1"/>
              <a:t>Electrical</a:t>
            </a:r>
            <a:r>
              <a:rPr lang="fr-FR" dirty="0"/>
              <a:t> </a:t>
            </a:r>
            <a:r>
              <a:rPr lang="fr-FR" dirty="0" err="1"/>
              <a:t>equipment</a:t>
            </a:r>
            <a:endParaRPr lang="en-US" dirty="0"/>
          </a:p>
        </p:txBody>
      </p:sp>
      <p:sp>
        <p:nvSpPr>
          <p:cNvPr id="31" name="Rectangle 30">
            <a:extLst>
              <a:ext uri="{FF2B5EF4-FFF2-40B4-BE49-F238E27FC236}">
                <a16:creationId xmlns:a16="http://schemas.microsoft.com/office/drawing/2014/main" id="{D10AF2B7-303B-4265-998E-6454A01F66C3}"/>
              </a:ext>
            </a:extLst>
          </p:cNvPr>
          <p:cNvSpPr/>
          <p:nvPr/>
        </p:nvSpPr>
        <p:spPr>
          <a:xfrm>
            <a:off x="763665" y="2435021"/>
            <a:ext cx="2008701" cy="1457086"/>
          </a:xfrm>
          <a:prstGeom prst="rect">
            <a:avLst/>
          </a:prstGeom>
          <a:solidFill>
            <a:srgbClr val="00B05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err="1"/>
              <a:t>From</a:t>
            </a:r>
            <a:r>
              <a:rPr lang="fr-FR" dirty="0"/>
              <a:t> </a:t>
            </a:r>
            <a:r>
              <a:rPr lang="fr-FR" dirty="0" err="1"/>
              <a:t>another</a:t>
            </a:r>
            <a:r>
              <a:rPr lang="fr-FR" dirty="0"/>
              <a:t> </a:t>
            </a:r>
            <a:r>
              <a:rPr lang="fr-FR" dirty="0" err="1"/>
              <a:t>energy</a:t>
            </a:r>
            <a:r>
              <a:rPr lang="fr-FR" dirty="0"/>
              <a:t> to </a:t>
            </a:r>
            <a:r>
              <a:rPr lang="fr-FR" dirty="0" err="1"/>
              <a:t>electrical</a:t>
            </a:r>
            <a:r>
              <a:rPr lang="fr-FR" dirty="0"/>
              <a:t> </a:t>
            </a:r>
            <a:r>
              <a:rPr lang="fr-FR" dirty="0" err="1"/>
              <a:t>energy</a:t>
            </a:r>
            <a:endParaRPr lang="en-US" dirty="0"/>
          </a:p>
        </p:txBody>
      </p:sp>
      <p:sp>
        <p:nvSpPr>
          <p:cNvPr id="32" name="Rectangle 31">
            <a:extLst>
              <a:ext uri="{FF2B5EF4-FFF2-40B4-BE49-F238E27FC236}">
                <a16:creationId xmlns:a16="http://schemas.microsoft.com/office/drawing/2014/main" id="{4EC89E00-89B4-42C8-A4D7-8095D04246CB}"/>
              </a:ext>
            </a:extLst>
          </p:cNvPr>
          <p:cNvSpPr/>
          <p:nvPr/>
        </p:nvSpPr>
        <p:spPr>
          <a:xfrm>
            <a:off x="763664" y="4149286"/>
            <a:ext cx="2008701" cy="14570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err="1"/>
              <a:t>From</a:t>
            </a:r>
            <a:r>
              <a:rPr lang="fr-FR" dirty="0"/>
              <a:t> </a:t>
            </a:r>
            <a:r>
              <a:rPr lang="fr-FR" dirty="0" err="1"/>
              <a:t>electrical</a:t>
            </a:r>
            <a:r>
              <a:rPr lang="fr-FR" dirty="0"/>
              <a:t> </a:t>
            </a:r>
            <a:r>
              <a:rPr lang="fr-FR" dirty="0" err="1"/>
              <a:t>energy</a:t>
            </a:r>
            <a:r>
              <a:rPr lang="fr-FR" dirty="0"/>
              <a:t> to </a:t>
            </a:r>
            <a:r>
              <a:rPr lang="fr-FR" dirty="0" err="1"/>
              <a:t>another</a:t>
            </a:r>
            <a:r>
              <a:rPr lang="fr-FR" dirty="0"/>
              <a:t> </a:t>
            </a:r>
            <a:r>
              <a:rPr lang="fr-FR" dirty="0" err="1"/>
              <a:t>energy</a:t>
            </a:r>
            <a:endParaRPr lang="en-US" dirty="0"/>
          </a:p>
        </p:txBody>
      </p:sp>
      <p:sp>
        <p:nvSpPr>
          <p:cNvPr id="34" name="Forme en L 33">
            <a:extLst>
              <a:ext uri="{FF2B5EF4-FFF2-40B4-BE49-F238E27FC236}">
                <a16:creationId xmlns:a16="http://schemas.microsoft.com/office/drawing/2014/main" id="{225CD147-248E-4B7A-A14A-513CC12FA792}"/>
              </a:ext>
            </a:extLst>
          </p:cNvPr>
          <p:cNvSpPr/>
          <p:nvPr/>
        </p:nvSpPr>
        <p:spPr>
          <a:xfrm rot="10800000">
            <a:off x="3264788" y="2016145"/>
            <a:ext cx="5081769" cy="3763133"/>
          </a:xfrm>
          <a:prstGeom prst="corner">
            <a:avLst>
              <a:gd name="adj1" fmla="val 73734"/>
              <a:gd name="adj2" fmla="val 98598"/>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orme en L 34">
            <a:extLst>
              <a:ext uri="{FF2B5EF4-FFF2-40B4-BE49-F238E27FC236}">
                <a16:creationId xmlns:a16="http://schemas.microsoft.com/office/drawing/2014/main" id="{6D49ADF2-45DC-45EB-82FE-A09C174C7F7E}"/>
              </a:ext>
            </a:extLst>
          </p:cNvPr>
          <p:cNvSpPr/>
          <p:nvPr/>
        </p:nvSpPr>
        <p:spPr>
          <a:xfrm>
            <a:off x="578916" y="2016145"/>
            <a:ext cx="3953813" cy="3763133"/>
          </a:xfrm>
          <a:prstGeom prst="corner">
            <a:avLst>
              <a:gd name="adj1" fmla="val 24006"/>
              <a:gd name="adj2" fmla="val 62432"/>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01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04B4EC-7694-E4B0-BC4D-F7EEFDDB7E1D}"/>
              </a:ext>
            </a:extLst>
          </p:cNvPr>
          <p:cNvSpPr>
            <a:spLocks noGrp="1"/>
          </p:cNvSpPr>
          <p:nvPr>
            <p:ph type="title"/>
          </p:nvPr>
        </p:nvSpPr>
        <p:spPr>
          <a:xfrm>
            <a:off x="838200" y="365125"/>
            <a:ext cx="10515600" cy="671025"/>
          </a:xfrm>
        </p:spPr>
        <p:txBody>
          <a:bodyPr>
            <a:normAutofit fontScale="90000"/>
          </a:bodyPr>
          <a:lstStyle/>
          <a:p>
            <a:r>
              <a:rPr lang="fr-FR" dirty="0">
                <a:cs typeface="Calibri Light"/>
              </a:rPr>
              <a:t>Electronics </a:t>
            </a:r>
            <a:r>
              <a:rPr lang="fr-FR" dirty="0" err="1">
                <a:cs typeface="Calibri Light"/>
              </a:rPr>
              <a:t>market</a:t>
            </a:r>
            <a:r>
              <a:rPr lang="fr-FR" dirty="0">
                <a:cs typeface="Calibri Light"/>
              </a:rPr>
              <a:t> and Europe (in 2017)</a:t>
            </a:r>
            <a:endParaRPr lang="fr-FR" dirty="0"/>
          </a:p>
        </p:txBody>
      </p:sp>
      <p:sp>
        <p:nvSpPr>
          <p:cNvPr id="13" name="Espace réservé du numéro de diapositive 3">
            <a:extLst>
              <a:ext uri="{FF2B5EF4-FFF2-40B4-BE49-F238E27FC236}">
                <a16:creationId xmlns:a16="http://schemas.microsoft.com/office/drawing/2014/main" id="{1EE1D7AC-B124-4D09-A64B-B73877D6876C}"/>
              </a:ext>
            </a:extLst>
          </p:cNvPr>
          <p:cNvSpPr>
            <a:spLocks noGrp="1"/>
          </p:cNvSpPr>
          <p:nvPr>
            <p:ph type="sldNum" sz="quarter" idx="12"/>
          </p:nvPr>
        </p:nvSpPr>
        <p:spPr>
          <a:xfrm>
            <a:off x="11280312" y="6369050"/>
            <a:ext cx="733425" cy="365125"/>
          </a:xfrm>
        </p:spPr>
        <p:txBody>
          <a:bodyPr/>
          <a:lstStyle/>
          <a:p>
            <a:fld id="{27C6CCC6-2BE5-4E42-96A4-D1E8E81A3D8E}" type="slidenum">
              <a:rPr lang="fr-FR" smtClean="0"/>
              <a:t>8</a:t>
            </a:fld>
            <a:endParaRPr lang="fr-FR"/>
          </a:p>
        </p:txBody>
      </p:sp>
      <p:pic>
        <p:nvPicPr>
          <p:cNvPr id="4" name="Image 3">
            <a:extLst>
              <a:ext uri="{FF2B5EF4-FFF2-40B4-BE49-F238E27FC236}">
                <a16:creationId xmlns:a16="http://schemas.microsoft.com/office/drawing/2014/main" id="{6F769DCE-50FA-4E4F-BCD7-E4594F5ED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739" y="1133378"/>
            <a:ext cx="9156522" cy="5138444"/>
          </a:xfrm>
          <a:prstGeom prst="rect">
            <a:avLst/>
          </a:prstGeom>
        </p:spPr>
      </p:pic>
    </p:spTree>
    <p:extLst>
      <p:ext uri="{BB962C8B-B14F-4D97-AF65-F5344CB8AC3E}">
        <p14:creationId xmlns:p14="http://schemas.microsoft.com/office/powerpoint/2010/main" val="24122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C14805-8484-421E-8A41-699B079C571D}"/>
              </a:ext>
            </a:extLst>
          </p:cNvPr>
          <p:cNvSpPr>
            <a:spLocks noGrp="1"/>
          </p:cNvSpPr>
          <p:nvPr>
            <p:ph idx="1"/>
          </p:nvPr>
        </p:nvSpPr>
        <p:spPr/>
        <p:txBody>
          <a:bodyPr/>
          <a:lstStyle/>
          <a:p>
            <a:r>
              <a:rPr lang="fr-FR" dirty="0"/>
              <a:t>Human GHG </a:t>
            </a:r>
            <a:r>
              <a:rPr lang="fr-FR" dirty="0" err="1"/>
              <a:t>emissions</a:t>
            </a:r>
            <a:r>
              <a:rPr lang="fr-FR" dirty="0"/>
              <a:t> </a:t>
            </a:r>
            <a:r>
              <a:rPr lang="fr-FR" dirty="0" err="1"/>
              <a:t>reach</a:t>
            </a:r>
            <a:r>
              <a:rPr lang="fr-FR" dirty="0"/>
              <a:t> 60Gt/</a:t>
            </a:r>
            <a:r>
              <a:rPr lang="fr-FR" dirty="0" err="1"/>
              <a:t>year</a:t>
            </a:r>
            <a:endParaRPr lang="fr-FR" dirty="0"/>
          </a:p>
          <a:p>
            <a:r>
              <a:rPr lang="en-US" dirty="0"/>
              <a:t>To respect the 1.5°C scenario of the Paris Agreement, emissions must reach 8Gt/year by 2050, i.e. </a:t>
            </a:r>
            <a:r>
              <a:rPr lang="en-US" b="1" dirty="0"/>
              <a:t>a reduction of ~7× by 2050</a:t>
            </a:r>
          </a:p>
        </p:txBody>
      </p:sp>
      <p:sp>
        <p:nvSpPr>
          <p:cNvPr id="3" name="Titre 2">
            <a:extLst>
              <a:ext uri="{FF2B5EF4-FFF2-40B4-BE49-F238E27FC236}">
                <a16:creationId xmlns:a16="http://schemas.microsoft.com/office/drawing/2014/main" id="{E2EB2FB3-A2FF-4EC9-82CC-116FD903D3BD}"/>
              </a:ext>
            </a:extLst>
          </p:cNvPr>
          <p:cNvSpPr>
            <a:spLocks noGrp="1"/>
          </p:cNvSpPr>
          <p:nvPr>
            <p:ph type="title"/>
          </p:nvPr>
        </p:nvSpPr>
        <p:spPr/>
        <p:txBody>
          <a:bodyPr>
            <a:normAutofit fontScale="90000"/>
          </a:bodyPr>
          <a:lstStyle/>
          <a:p>
            <a:r>
              <a:rPr lang="fr-FR" dirty="0"/>
              <a:t>Human </a:t>
            </a:r>
            <a:r>
              <a:rPr lang="fr-FR" dirty="0" err="1"/>
              <a:t>carbon</a:t>
            </a:r>
            <a:r>
              <a:rPr lang="fr-FR" dirty="0"/>
              <a:t> impact</a:t>
            </a:r>
            <a:endParaRPr lang="en-US" dirty="0"/>
          </a:p>
        </p:txBody>
      </p:sp>
      <p:sp>
        <p:nvSpPr>
          <p:cNvPr id="4" name="Espace réservé du numéro de diapositive 3">
            <a:extLst>
              <a:ext uri="{FF2B5EF4-FFF2-40B4-BE49-F238E27FC236}">
                <a16:creationId xmlns:a16="http://schemas.microsoft.com/office/drawing/2014/main" id="{3B606483-4FC4-446F-8162-071FE8DBAED7}"/>
              </a:ext>
            </a:extLst>
          </p:cNvPr>
          <p:cNvSpPr>
            <a:spLocks noGrp="1"/>
          </p:cNvSpPr>
          <p:nvPr>
            <p:ph type="sldNum" sz="quarter" idx="12"/>
          </p:nvPr>
        </p:nvSpPr>
        <p:spPr/>
        <p:txBody>
          <a:bodyPr/>
          <a:lstStyle/>
          <a:p>
            <a:fld id="{27C6CCC6-2BE5-4E42-96A4-D1E8E81A3D8E}" type="slidenum">
              <a:rPr lang="fr-FR" smtClean="0"/>
              <a:t>9</a:t>
            </a:fld>
            <a:endParaRPr lang="fr-FR"/>
          </a:p>
        </p:txBody>
      </p:sp>
      <p:sp>
        <p:nvSpPr>
          <p:cNvPr id="6" name="ZoneTexte 5">
            <a:extLst>
              <a:ext uri="{FF2B5EF4-FFF2-40B4-BE49-F238E27FC236}">
                <a16:creationId xmlns:a16="http://schemas.microsoft.com/office/drawing/2014/main" id="{ACDB1687-4939-464C-A9EA-9D437345E1FC}"/>
              </a:ext>
            </a:extLst>
          </p:cNvPr>
          <p:cNvSpPr txBox="1"/>
          <p:nvPr/>
        </p:nvSpPr>
        <p:spPr>
          <a:xfrm>
            <a:off x="9011971" y="3726839"/>
            <a:ext cx="3091842" cy="1200329"/>
          </a:xfrm>
          <a:prstGeom prst="rect">
            <a:avLst/>
          </a:prstGeom>
          <a:noFill/>
        </p:spPr>
        <p:txBody>
          <a:bodyPr wrap="square" rtlCol="0">
            <a:spAutoFit/>
          </a:bodyPr>
          <a:lstStyle/>
          <a:p>
            <a:r>
              <a:rPr lang="en-US" i="1" dirty="0">
                <a:solidFill>
                  <a:schemeClr val="bg2">
                    <a:lumMod val="50000"/>
                  </a:schemeClr>
                </a:solidFill>
              </a:rPr>
              <a:t>The Closing Window: Climate crisis calls for rapid transformation of societies,</a:t>
            </a:r>
          </a:p>
          <a:p>
            <a:r>
              <a:rPr lang="en-US" i="1" dirty="0">
                <a:solidFill>
                  <a:schemeClr val="bg2">
                    <a:lumMod val="50000"/>
                  </a:schemeClr>
                </a:solidFill>
              </a:rPr>
              <a:t>UN environment program 2022</a:t>
            </a:r>
          </a:p>
        </p:txBody>
      </p:sp>
      <p:grpSp>
        <p:nvGrpSpPr>
          <p:cNvPr id="8" name="Groupe 7">
            <a:extLst>
              <a:ext uri="{FF2B5EF4-FFF2-40B4-BE49-F238E27FC236}">
                <a16:creationId xmlns:a16="http://schemas.microsoft.com/office/drawing/2014/main" id="{C8BC3188-A832-46D4-B2C4-F27EE4628F54}"/>
              </a:ext>
            </a:extLst>
          </p:cNvPr>
          <p:cNvGrpSpPr/>
          <p:nvPr/>
        </p:nvGrpSpPr>
        <p:grpSpPr>
          <a:xfrm>
            <a:off x="547614" y="2643628"/>
            <a:ext cx="8357532" cy="3366753"/>
            <a:chOff x="547614" y="2643629"/>
            <a:chExt cx="6647270" cy="2677790"/>
          </a:xfrm>
        </p:grpSpPr>
        <p:pic>
          <p:nvPicPr>
            <p:cNvPr id="5" name="Image 4">
              <a:extLst>
                <a:ext uri="{FF2B5EF4-FFF2-40B4-BE49-F238E27FC236}">
                  <a16:creationId xmlns:a16="http://schemas.microsoft.com/office/drawing/2014/main" id="{FB43E478-899E-4041-97BA-C1419A689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797"/>
            <a:stretch/>
          </p:blipFill>
          <p:spPr>
            <a:xfrm>
              <a:off x="547614" y="2643629"/>
              <a:ext cx="6647270" cy="2677790"/>
            </a:xfrm>
            <a:prstGeom prst="rect">
              <a:avLst/>
            </a:prstGeom>
          </p:spPr>
        </p:pic>
        <p:sp>
          <p:nvSpPr>
            <p:cNvPr id="7" name="Rectangle 6">
              <a:extLst>
                <a:ext uri="{FF2B5EF4-FFF2-40B4-BE49-F238E27FC236}">
                  <a16:creationId xmlns:a16="http://schemas.microsoft.com/office/drawing/2014/main" id="{CEDDC85C-23AD-4F4B-B7F6-17A8325867AA}"/>
                </a:ext>
              </a:extLst>
            </p:cNvPr>
            <p:cNvSpPr/>
            <p:nvPr/>
          </p:nvSpPr>
          <p:spPr>
            <a:xfrm>
              <a:off x="990600" y="4872040"/>
              <a:ext cx="3919536" cy="241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8Gt</a:t>
              </a:r>
              <a:endParaRPr lang="en-US" dirty="0"/>
            </a:p>
          </p:txBody>
        </p:sp>
      </p:grpSp>
    </p:spTree>
    <p:extLst>
      <p:ext uri="{BB962C8B-B14F-4D97-AF65-F5344CB8AC3E}">
        <p14:creationId xmlns:p14="http://schemas.microsoft.com/office/powerpoint/2010/main" val="18855399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964F98E9A90B48AB80D257F1BAB11B" ma:contentTypeVersion="4" ma:contentTypeDescription="Crée un document." ma:contentTypeScope="" ma:versionID="1d66938b1b01e49adc045650e354f4f1">
  <xsd:schema xmlns:xsd="http://www.w3.org/2001/XMLSchema" xmlns:xs="http://www.w3.org/2001/XMLSchema" xmlns:p="http://schemas.microsoft.com/office/2006/metadata/properties" xmlns:ns2="d41d59b6-11da-4ef8-ae9b-3edde3a17002" targetNamespace="http://schemas.microsoft.com/office/2006/metadata/properties" ma:root="true" ma:fieldsID="147cdd2234a76918555ad0856b1defb3" ns2:_="">
    <xsd:import namespace="d41d59b6-11da-4ef8-ae9b-3edde3a17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d59b6-11da-4ef8-ae9b-3edde3a17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67040-3464-428E-93AF-ECAF7DC3C4A7}">
  <ds:schemaRefs>
    <ds:schemaRef ds:uri="http://purl.org/dc/terms/"/>
    <ds:schemaRef ds:uri="http://www.w3.org/XML/1998/namespace"/>
    <ds:schemaRef ds:uri="d41d59b6-11da-4ef8-ae9b-3edde3a17002"/>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5AFA7A7-2306-4456-8DE6-ADC519C2E78E}">
  <ds:schemaRefs>
    <ds:schemaRef ds:uri="http://schemas.microsoft.com/sharepoint/v3/contenttype/forms"/>
  </ds:schemaRefs>
</ds:datastoreItem>
</file>

<file path=customXml/itemProps3.xml><?xml version="1.0" encoding="utf-8"?>
<ds:datastoreItem xmlns:ds="http://schemas.openxmlformats.org/officeDocument/2006/customXml" ds:itemID="{05123EB6-F436-4BF1-AE5F-F2D42DA5D68C}">
  <ds:schemaRefs>
    <ds:schemaRef ds:uri="d41d59b6-11da-4ef8-ae9b-3edde3a170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2440</TotalTime>
  <Words>3001</Words>
  <Application>Microsoft Office PowerPoint</Application>
  <PresentationFormat>Grand écran</PresentationFormat>
  <Paragraphs>558</Paragraphs>
  <Slides>51</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51</vt:i4>
      </vt:variant>
    </vt:vector>
  </HeadingPairs>
  <TitlesOfParts>
    <vt:vector size="55" baseType="lpstr">
      <vt:lpstr>Arial</vt:lpstr>
      <vt:lpstr>Calibri</vt:lpstr>
      <vt:lpstr>Calibri Light</vt:lpstr>
      <vt:lpstr>Thème Office</vt:lpstr>
      <vt:lpstr>Strategies, Tools and Perspectives for Sustainable Electronics</vt:lpstr>
      <vt:lpstr>Scope</vt:lpstr>
      <vt:lpstr>Electronic devices</vt:lpstr>
      <vt:lpstr>Electrical and Electronic Equipments (EEE)</vt:lpstr>
      <vt:lpstr>Electrical and Electronic Equipments (EEE)</vt:lpstr>
      <vt:lpstr>Electronic devices</vt:lpstr>
      <vt:lpstr>Electronic devices</vt:lpstr>
      <vt:lpstr>Electronics market and Europe (in 2017)</vt:lpstr>
      <vt:lpstr>Human carbon impact</vt:lpstr>
      <vt:lpstr>Human carbon impact</vt:lpstr>
      <vt:lpstr>Human carbon impact per sector (in France)</vt:lpstr>
      <vt:lpstr>Two strategies to distribute efforts</vt:lpstr>
      <vt:lpstr>How does electronics affect environment?</vt:lpstr>
      <vt:lpstr>How do EEE help sustainability?</vt:lpstr>
      <vt:lpstr>How do EEE hinder sustainability?</vt:lpstr>
      <vt:lpstr>Semiconductors and GHG emissions</vt:lpstr>
      <vt:lpstr>Absolute carbon emissions of devices</vt:lpstr>
      <vt:lpstr>Semiconductors and GHG emissions</vt:lpstr>
      <vt:lpstr>Semiconductors and GHG emissions</vt:lpstr>
      <vt:lpstr>Semiconductors and GHG emissions</vt:lpstr>
      <vt:lpstr>Semiconductors and GHG emissions</vt:lpstr>
      <vt:lpstr>Semiconductor industry revenue </vt:lpstr>
      <vt:lpstr>EEE-generated waste</vt:lpstr>
      <vt:lpstr>How can we act?</vt:lpstr>
      <vt:lpstr>What is sustainable electronics? </vt:lpstr>
      <vt:lpstr>Research needed!</vt:lpstr>
      <vt:lpstr>Research needed!</vt:lpstr>
      <vt:lpstr>From Local Decisions to Global Impacts</vt:lpstr>
      <vt:lpstr>From Local Decisions to Global Impacts</vt:lpstr>
      <vt:lpstr>LCA Method: ISO 14044 Standard</vt:lpstr>
      <vt:lpstr>Different forms of LCAs for different objectives</vt:lpstr>
      <vt:lpstr>Variations in semiconductor LCAs</vt:lpstr>
      <vt:lpstr>Evaluating when to replace systems by LCA</vt:lpstr>
      <vt:lpstr>Tools and challenges of electronics LCA</vt:lpstr>
      <vt:lpstr>Research needed!</vt:lpstr>
      <vt:lpstr>Repair, reuse, recycle</vt:lpstr>
      <vt:lpstr>Repair, reuse, recycle</vt:lpstr>
      <vt:lpstr>Repair, reuse, recycle</vt:lpstr>
      <vt:lpstr>LCAs: 16 evaluated impacts</vt:lpstr>
      <vt:lpstr>Research needed!</vt:lpstr>
      <vt:lpstr>Research needed!</vt:lpstr>
      <vt:lpstr>New technologies, processes and materials</vt:lpstr>
      <vt:lpstr>Research needed!</vt:lpstr>
      <vt:lpstr>The role of open source hardware</vt:lpstr>
      <vt:lpstr>The ESOS project</vt:lpstr>
      <vt:lpstr>ESOS – 7 actions</vt:lpstr>
      <vt:lpstr>Wrapping up: how can we act?</vt:lpstr>
      <vt:lpstr>Thanks!</vt:lpstr>
      <vt:lpstr>Additional Slides</vt:lpstr>
      <vt:lpstr>Electronics, ethics and human rights</vt:lpstr>
      <vt:lpstr>LCAs: 16 evaluated impacts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mpelcat</dc:creator>
  <cp:lastModifiedBy>mpelcat</cp:lastModifiedBy>
  <cp:revision>1343</cp:revision>
  <dcterms:created xsi:type="dcterms:W3CDTF">2022-05-20T14:07:57Z</dcterms:created>
  <dcterms:modified xsi:type="dcterms:W3CDTF">2024-01-17T19:37:00Z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0x01010047964F98E9A90B48AB80D257F1BAB11B</vt:lpwstr>
  </property>
</Properties>
</file>