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notesSlides/notesSlide1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8.xml" ContentType="application/vnd.openxmlformats-officedocument.drawingml.chartshapes+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82"/>
  </p:notesMasterIdLst>
  <p:sldIdLst>
    <p:sldId id="256" r:id="rId2"/>
    <p:sldId id="401" r:id="rId3"/>
    <p:sldId id="398" r:id="rId4"/>
    <p:sldId id="356" r:id="rId5"/>
    <p:sldId id="400" r:id="rId6"/>
    <p:sldId id="361" r:id="rId7"/>
    <p:sldId id="408" r:id="rId8"/>
    <p:sldId id="397" r:id="rId9"/>
    <p:sldId id="407" r:id="rId10"/>
    <p:sldId id="412" r:id="rId11"/>
    <p:sldId id="409" r:id="rId12"/>
    <p:sldId id="421" r:id="rId13"/>
    <p:sldId id="391" r:id="rId14"/>
    <p:sldId id="413" r:id="rId15"/>
    <p:sldId id="406" r:id="rId16"/>
    <p:sldId id="414" r:id="rId17"/>
    <p:sldId id="419" r:id="rId18"/>
    <p:sldId id="359" r:id="rId19"/>
    <p:sldId id="360" r:id="rId20"/>
    <p:sldId id="364" r:id="rId21"/>
    <p:sldId id="420" r:id="rId22"/>
    <p:sldId id="422" r:id="rId23"/>
    <p:sldId id="423" r:id="rId24"/>
    <p:sldId id="410" r:id="rId25"/>
    <p:sldId id="411" r:id="rId26"/>
    <p:sldId id="403" r:id="rId27"/>
    <p:sldId id="415" r:id="rId28"/>
    <p:sldId id="424" r:id="rId29"/>
    <p:sldId id="417" r:id="rId30"/>
    <p:sldId id="425" r:id="rId31"/>
    <p:sldId id="416" r:id="rId32"/>
    <p:sldId id="383" r:id="rId33"/>
    <p:sldId id="380" r:id="rId34"/>
    <p:sldId id="418" r:id="rId35"/>
    <p:sldId id="363" r:id="rId36"/>
    <p:sldId id="435" r:id="rId37"/>
    <p:sldId id="343" r:id="rId38"/>
    <p:sldId id="439" r:id="rId39"/>
    <p:sldId id="344" r:id="rId40"/>
    <p:sldId id="349" r:id="rId41"/>
    <p:sldId id="350" r:id="rId42"/>
    <p:sldId id="433" r:id="rId43"/>
    <p:sldId id="438" r:id="rId44"/>
    <p:sldId id="385" r:id="rId45"/>
    <p:sldId id="386" r:id="rId46"/>
    <p:sldId id="387" r:id="rId47"/>
    <p:sldId id="388" r:id="rId48"/>
    <p:sldId id="455" r:id="rId49"/>
    <p:sldId id="454" r:id="rId50"/>
    <p:sldId id="440" r:id="rId51"/>
    <p:sldId id="443" r:id="rId52"/>
    <p:sldId id="473" r:id="rId53"/>
    <p:sldId id="444" r:id="rId54"/>
    <p:sldId id="445" r:id="rId55"/>
    <p:sldId id="446" r:id="rId56"/>
    <p:sldId id="447" r:id="rId57"/>
    <p:sldId id="464" r:id="rId58"/>
    <p:sldId id="461" r:id="rId59"/>
    <p:sldId id="462" r:id="rId60"/>
    <p:sldId id="450" r:id="rId61"/>
    <p:sldId id="430" r:id="rId62"/>
    <p:sldId id="463" r:id="rId63"/>
    <p:sldId id="404" r:id="rId64"/>
    <p:sldId id="362" r:id="rId65"/>
    <p:sldId id="399" r:id="rId66"/>
    <p:sldId id="471" r:id="rId67"/>
    <p:sldId id="429" r:id="rId68"/>
    <p:sldId id="466" r:id="rId69"/>
    <p:sldId id="467" r:id="rId70"/>
    <p:sldId id="474" r:id="rId71"/>
    <p:sldId id="468" r:id="rId72"/>
    <p:sldId id="472" r:id="rId73"/>
    <p:sldId id="437" r:id="rId74"/>
    <p:sldId id="451" r:id="rId75"/>
    <p:sldId id="458" r:id="rId76"/>
    <p:sldId id="452" r:id="rId77"/>
    <p:sldId id="453" r:id="rId78"/>
    <p:sldId id="460" r:id="rId79"/>
    <p:sldId id="470" r:id="rId80"/>
    <p:sldId id="459" r:id="rId8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ABCA3"/>
    <a:srgbClr val="6C9E79"/>
    <a:srgbClr val="C3CAD0"/>
    <a:srgbClr val="BCC4CB"/>
    <a:srgbClr val="B8BFC5"/>
    <a:srgbClr val="0F465B"/>
    <a:srgbClr val="135663"/>
    <a:srgbClr val="1E616F"/>
    <a:srgbClr val="4045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81157" autoAdjust="0"/>
  </p:normalViewPr>
  <p:slideViewPr>
    <p:cSldViewPr snapToGrid="0">
      <p:cViewPr varScale="1">
        <p:scale>
          <a:sx n="81" d="100"/>
          <a:sy n="81" d="100"/>
        </p:scale>
        <p:origin x="22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4.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5.xlsx" TargetMode="External"/><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4.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4.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4.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VBoxSvr\mpelcat\ownCloud\DocCurrent\Cours\2022-2023\Sustainable%20Electronics\Resources\Semiconductor%20market%20and%20GHG\Semiconductor_ghg_v9.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VBoxSvr\mpelcat\ownCloud\DocCurrent\Cours\2022-2023\Sustainable%20Electronics\Resources\Semiconductor%20market%20and%20GHG\Semiconductor_ghg_v9.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VBoxSvr\mpelcat\ownCloud\DocCurrent\Cours\2022-2023\Sustainable%20Electronics\Resources\Semiconductor%20market%20and%20GHG\Semiconductor_ghg_v9.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0.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VBoxSvr\mpelcat\ownCloud\DocCurrent\Cours\2022-2023\Sustainable%20Electronics\Resources\Semiconductor%20market%20and%20GHG\Semiconductor_ghg_v10.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Semiconductors main suppliers revenue in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'[Semiconductor_ghg_v14.xlsx]Semiconductor carbon footprint'!$D$4:$S$4</c:f>
              <c:strCache>
                <c:ptCount val="16"/>
                <c:pt idx="0">
                  <c:v>Samsung Electronics</c:v>
                </c:pt>
                <c:pt idx="1">
                  <c:v>Intel</c:v>
                </c:pt>
                <c:pt idx="2">
                  <c:v>SK Hynix</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c:v>
                </c:pt>
                <c:pt idx="13">
                  <c:v>Infineon</c:v>
                </c:pt>
                <c:pt idx="14">
                  <c:v>NXP</c:v>
                </c:pt>
                <c:pt idx="15">
                  <c:v>Others</c:v>
                </c:pt>
              </c:strCache>
            </c:strRef>
          </c:cat>
          <c:val>
            <c:numRef>
              <c:f>'[Semiconductor_ghg_v14.xlsx]Semiconductor carbon footprint'!$D$17:$S$17</c:f>
              <c:numCache>
                <c:formatCode>#,##0.00</c:formatCode>
                <c:ptCount val="16"/>
                <c:pt idx="0">
                  <c:v>73.2</c:v>
                </c:pt>
                <c:pt idx="1">
                  <c:v>72.540000000000006</c:v>
                </c:pt>
                <c:pt idx="2">
                  <c:v>36.35</c:v>
                </c:pt>
                <c:pt idx="3">
                  <c:v>28.62</c:v>
                </c:pt>
                <c:pt idx="4">
                  <c:v>27.09</c:v>
                </c:pt>
                <c:pt idx="5">
                  <c:v>18.79</c:v>
                </c:pt>
                <c:pt idx="6">
                  <c:v>17.62</c:v>
                </c:pt>
                <c:pt idx="7">
                  <c:v>17.27</c:v>
                </c:pt>
                <c:pt idx="8" formatCode="General">
                  <c:v>16.920000000000002</c:v>
                </c:pt>
                <c:pt idx="9">
                  <c:v>16.82</c:v>
                </c:pt>
                <c:pt idx="10">
                  <c:v>16.3</c:v>
                </c:pt>
                <c:pt idx="11" formatCode="General">
                  <c:v>12.76</c:v>
                </c:pt>
                <c:pt idx="12" formatCode="General">
                  <c:v>12.1</c:v>
                </c:pt>
                <c:pt idx="13" formatCode="General">
                  <c:v>11.06</c:v>
                </c:pt>
                <c:pt idx="14" formatCode="General">
                  <c:v>11.06</c:v>
                </c:pt>
                <c:pt idx="15">
                  <c:v>219.53000000000003</c:v>
                </c:pt>
              </c:numCache>
            </c:numRef>
          </c:val>
          <c:extLst>
            <c:ext xmlns:c16="http://schemas.microsoft.com/office/drawing/2014/chart" uri="{C3380CC4-5D6E-409C-BE32-E72D297353CC}">
              <c16:uniqueId val="{00000000-0C34-4AA6-A763-0F27BF8171EB}"/>
            </c:ext>
          </c:extLst>
        </c:ser>
        <c:dLbls>
          <c:showLegendKey val="0"/>
          <c:showVal val="0"/>
          <c:showCatName val="0"/>
          <c:showSerName val="0"/>
          <c:showPercent val="0"/>
          <c:showBubbleSize val="0"/>
        </c:dLbls>
        <c:gapWidth val="219"/>
        <c:overlap val="-27"/>
        <c:axId val="678599104"/>
        <c:axId val="678589120"/>
      </c:barChart>
      <c:catAx>
        <c:axId val="67859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589120"/>
        <c:crosses val="autoZero"/>
        <c:auto val="1"/>
        <c:lblAlgn val="ctr"/>
        <c:lblOffset val="100"/>
        <c:noMultiLvlLbl val="0"/>
      </c:catAx>
      <c:valAx>
        <c:axId val="678589120"/>
        <c:scaling>
          <c:orientation val="minMax"/>
          <c:max val="8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599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Semiconductor</a:t>
            </a:r>
            <a:r>
              <a:rPr lang="en-US" baseline="0"/>
              <a:t> vendors scope 1 + 2 total</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Charts!$B$128</c:f>
              <c:strCache>
                <c:ptCount val="1"/>
                <c:pt idx="0">
                  <c:v>Scope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Charts!$C$127:$D$127</c:f>
              <c:numCache>
                <c:formatCode>General</c:formatCode>
                <c:ptCount val="2"/>
                <c:pt idx="0">
                  <c:v>2020</c:v>
                </c:pt>
                <c:pt idx="1">
                  <c:v>2021</c:v>
                </c:pt>
              </c:numCache>
            </c:numRef>
          </c:cat>
          <c:val>
            <c:numRef>
              <c:f>Charts!$C$128:$D$128</c:f>
              <c:numCache>
                <c:formatCode>#,##0</c:formatCode>
                <c:ptCount val="2"/>
                <c:pt idx="0">
                  <c:v>31273419.693682075</c:v>
                </c:pt>
                <c:pt idx="1">
                  <c:v>34436570.481954589</c:v>
                </c:pt>
              </c:numCache>
            </c:numRef>
          </c:val>
          <c:extLst>
            <c:ext xmlns:c16="http://schemas.microsoft.com/office/drawing/2014/chart" uri="{C3380CC4-5D6E-409C-BE32-E72D297353CC}">
              <c16:uniqueId val="{00000000-C892-4CF3-8EFB-DA6C33768A2A}"/>
            </c:ext>
          </c:extLst>
        </c:ser>
        <c:ser>
          <c:idx val="1"/>
          <c:order val="1"/>
          <c:tx>
            <c:strRef>
              <c:f>Charts!$B$129</c:f>
              <c:strCache>
                <c:ptCount val="1"/>
                <c:pt idx="0">
                  <c:v>Scope 2 location-based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Charts!$C$127:$D$127</c:f>
              <c:numCache>
                <c:formatCode>General</c:formatCode>
                <c:ptCount val="2"/>
                <c:pt idx="0">
                  <c:v>2020</c:v>
                </c:pt>
                <c:pt idx="1">
                  <c:v>2021</c:v>
                </c:pt>
              </c:numCache>
            </c:numRef>
          </c:cat>
          <c:val>
            <c:numRef>
              <c:f>Charts!$C$129:$D$129</c:f>
              <c:numCache>
                <c:formatCode>#,##0</c:formatCode>
                <c:ptCount val="2"/>
                <c:pt idx="0">
                  <c:v>49367321.362666406</c:v>
                </c:pt>
                <c:pt idx="1">
                  <c:v>54123398.187845156</c:v>
                </c:pt>
              </c:numCache>
            </c:numRef>
          </c:val>
          <c:extLst>
            <c:ext xmlns:c16="http://schemas.microsoft.com/office/drawing/2014/chart" uri="{C3380CC4-5D6E-409C-BE32-E72D297353CC}">
              <c16:uniqueId val="{00000001-C892-4CF3-8EFB-DA6C33768A2A}"/>
            </c:ext>
          </c:extLst>
        </c:ser>
        <c:dLbls>
          <c:showLegendKey val="0"/>
          <c:showVal val="0"/>
          <c:showCatName val="0"/>
          <c:showSerName val="0"/>
          <c:showPercent val="0"/>
          <c:showBubbleSize val="0"/>
        </c:dLbls>
        <c:gapWidth val="150"/>
        <c:overlap val="100"/>
        <c:axId val="534328624"/>
        <c:axId val="534329040"/>
      </c:barChart>
      <c:catAx>
        <c:axId val="534328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329040"/>
        <c:crosses val="autoZero"/>
        <c:auto val="1"/>
        <c:lblAlgn val="ctr"/>
        <c:lblOffset val="100"/>
        <c:noMultiLvlLbl val="0"/>
      </c:catAx>
      <c:valAx>
        <c:axId val="5343290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328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Semiconductor Fabrication Scope 1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Charts!$A$37</c:f>
              <c:strCache>
                <c:ptCount val="1"/>
                <c:pt idx="0">
                  <c:v>Scope 1 2020</c:v>
                </c:pt>
              </c:strCache>
            </c:strRef>
          </c:tx>
          <c:spPr>
            <a:solidFill>
              <a:schemeClr val="accent1"/>
            </a:solidFill>
            <a:ln>
              <a:noFill/>
            </a:ln>
            <a:effectLst/>
          </c:spPr>
          <c:invertIfNegative val="0"/>
          <c:cat>
            <c:strRef>
              <c:f>Charts!$B$36:$Q$36</c:f>
              <c:strCache>
                <c:ptCount val="16"/>
                <c:pt idx="0">
                  <c:v>Samsung Electronics</c:v>
                </c:pt>
                <c:pt idx="1">
                  <c:v>Intel</c:v>
                </c:pt>
                <c:pt idx="2">
                  <c:v>SK Hynix (memories)</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 (Toshiba Memory)</c:v>
                </c:pt>
                <c:pt idx="13">
                  <c:v>Infineon</c:v>
                </c:pt>
                <c:pt idx="14">
                  <c:v>NXP</c:v>
                </c:pt>
                <c:pt idx="15">
                  <c:v>Others</c:v>
                </c:pt>
              </c:strCache>
            </c:strRef>
          </c:cat>
          <c:val>
            <c:numRef>
              <c:f>Charts!$B$37:$Q$37</c:f>
              <c:numCache>
                <c:formatCode>#\ ##0;[Red]#\ ##0</c:formatCode>
                <c:ptCount val="16"/>
                <c:pt idx="0">
                  <c:v>1602400.7677543189</c:v>
                </c:pt>
                <c:pt idx="1">
                  <c:v>1980000</c:v>
                </c:pt>
                <c:pt idx="2">
                  <c:v>2711409</c:v>
                </c:pt>
                <c:pt idx="3">
                  <c:v>3281887</c:v>
                </c:pt>
                <c:pt idx="4">
                  <c:v>112479</c:v>
                </c:pt>
                <c:pt idx="5">
                  <c:v>114096</c:v>
                </c:pt>
                <c:pt idx="6">
                  <c:v>4518</c:v>
                </c:pt>
                <c:pt idx="7">
                  <c:v>938506</c:v>
                </c:pt>
                <c:pt idx="8">
                  <c:v>44643</c:v>
                </c:pt>
                <c:pt idx="9">
                  <c:v>2817</c:v>
                </c:pt>
                <c:pt idx="10">
                  <c:v>2335</c:v>
                </c:pt>
                <c:pt idx="11">
                  <c:v>486000</c:v>
                </c:pt>
                <c:pt idx="12">
                  <c:v>651900</c:v>
                </c:pt>
                <c:pt idx="13">
                  <c:v>229890</c:v>
                </c:pt>
                <c:pt idx="14">
                  <c:v>195181</c:v>
                </c:pt>
                <c:pt idx="15">
                  <c:v>6983179.6650581881</c:v>
                </c:pt>
              </c:numCache>
            </c:numRef>
          </c:val>
          <c:extLst>
            <c:ext xmlns:c16="http://schemas.microsoft.com/office/drawing/2014/chart" uri="{C3380CC4-5D6E-409C-BE32-E72D297353CC}">
              <c16:uniqueId val="{00000000-5211-4D12-953E-FDB2D10A5252}"/>
            </c:ext>
          </c:extLst>
        </c:ser>
        <c:ser>
          <c:idx val="1"/>
          <c:order val="1"/>
          <c:tx>
            <c:strRef>
              <c:f>Charts!$A$38</c:f>
              <c:strCache>
                <c:ptCount val="1"/>
                <c:pt idx="0">
                  <c:v>Scope 1 2021</c:v>
                </c:pt>
              </c:strCache>
            </c:strRef>
          </c:tx>
          <c:spPr>
            <a:solidFill>
              <a:schemeClr val="accent2"/>
            </a:solidFill>
            <a:ln>
              <a:noFill/>
            </a:ln>
            <a:effectLst/>
          </c:spPr>
          <c:invertIfNegative val="0"/>
          <c:cat>
            <c:strRef>
              <c:f>Charts!$B$36:$Q$36</c:f>
              <c:strCache>
                <c:ptCount val="16"/>
                <c:pt idx="0">
                  <c:v>Samsung Electronics</c:v>
                </c:pt>
                <c:pt idx="1">
                  <c:v>Intel</c:v>
                </c:pt>
                <c:pt idx="2">
                  <c:v>SK Hynix (memories)</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 (Toshiba Memory)</c:v>
                </c:pt>
                <c:pt idx="13">
                  <c:v>Infineon</c:v>
                </c:pt>
                <c:pt idx="14">
                  <c:v>NXP</c:v>
                </c:pt>
                <c:pt idx="15">
                  <c:v>Others</c:v>
                </c:pt>
              </c:strCache>
            </c:strRef>
          </c:cat>
          <c:val>
            <c:numRef>
              <c:f>Charts!$B$38:$Q$38</c:f>
              <c:numCache>
                <c:formatCode>#\ ##0;[Red]#\ ##0</c:formatCode>
                <c:ptCount val="16"/>
                <c:pt idx="0">
                  <c:v>2379723.5880398671</c:v>
                </c:pt>
                <c:pt idx="1">
                  <c:v>2190000</c:v>
                </c:pt>
                <c:pt idx="2">
                  <c:v>2628921</c:v>
                </c:pt>
                <c:pt idx="3">
                  <c:v>3459483</c:v>
                </c:pt>
                <c:pt idx="4">
                  <c:v>106659</c:v>
                </c:pt>
                <c:pt idx="5">
                  <c:v>126891</c:v>
                </c:pt>
                <c:pt idx="6">
                  <c:v>5326</c:v>
                </c:pt>
                <c:pt idx="7">
                  <c:v>1040450</c:v>
                </c:pt>
                <c:pt idx="8">
                  <c:v>46152</c:v>
                </c:pt>
                <c:pt idx="9">
                  <c:v>2692</c:v>
                </c:pt>
                <c:pt idx="10">
                  <c:v>2892</c:v>
                </c:pt>
                <c:pt idx="11">
                  <c:v>481000</c:v>
                </c:pt>
                <c:pt idx="12">
                  <c:v>694000</c:v>
                </c:pt>
                <c:pt idx="13">
                  <c:v>298246</c:v>
                </c:pt>
                <c:pt idx="14">
                  <c:v>240370</c:v>
                </c:pt>
                <c:pt idx="15">
                  <c:v>7743055.1113060266</c:v>
                </c:pt>
              </c:numCache>
            </c:numRef>
          </c:val>
          <c:extLst>
            <c:ext xmlns:c16="http://schemas.microsoft.com/office/drawing/2014/chart" uri="{C3380CC4-5D6E-409C-BE32-E72D297353CC}">
              <c16:uniqueId val="{00000001-5211-4D12-953E-FDB2D10A5252}"/>
            </c:ext>
          </c:extLst>
        </c:ser>
        <c:dLbls>
          <c:showLegendKey val="0"/>
          <c:showVal val="0"/>
          <c:showCatName val="0"/>
          <c:showSerName val="0"/>
          <c:showPercent val="0"/>
          <c:showBubbleSize val="0"/>
        </c:dLbls>
        <c:gapWidth val="219"/>
        <c:overlap val="-27"/>
        <c:axId val="669764080"/>
        <c:axId val="669760336"/>
      </c:barChart>
      <c:catAx>
        <c:axId val="66976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9760336"/>
        <c:crosses val="autoZero"/>
        <c:auto val="1"/>
        <c:lblAlgn val="ctr"/>
        <c:lblOffset val="100"/>
        <c:noMultiLvlLbl val="0"/>
      </c:catAx>
      <c:valAx>
        <c:axId val="669760336"/>
        <c:scaling>
          <c:orientation val="minMax"/>
          <c:max val="4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976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Semiconductor Fabrication Scope 1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Charts!$A$37</c:f>
              <c:strCache>
                <c:ptCount val="1"/>
                <c:pt idx="0">
                  <c:v>Scope 1 2020</c:v>
                </c:pt>
              </c:strCache>
            </c:strRef>
          </c:tx>
          <c:spPr>
            <a:solidFill>
              <a:schemeClr val="accent1"/>
            </a:solidFill>
            <a:ln>
              <a:noFill/>
            </a:ln>
            <a:effectLst/>
          </c:spPr>
          <c:invertIfNegative val="0"/>
          <c:cat>
            <c:strRef>
              <c:f>Charts!$B$36:$Q$36</c:f>
              <c:strCache>
                <c:ptCount val="16"/>
                <c:pt idx="0">
                  <c:v>Samsung Electronics</c:v>
                </c:pt>
                <c:pt idx="1">
                  <c:v>Intel</c:v>
                </c:pt>
                <c:pt idx="2">
                  <c:v>SK Hynix (memories)</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 (Toshiba Memory)</c:v>
                </c:pt>
                <c:pt idx="13">
                  <c:v>Infineon</c:v>
                </c:pt>
                <c:pt idx="14">
                  <c:v>NXP</c:v>
                </c:pt>
                <c:pt idx="15">
                  <c:v>Others</c:v>
                </c:pt>
              </c:strCache>
            </c:strRef>
          </c:cat>
          <c:val>
            <c:numRef>
              <c:f>Charts!$B$37:$Q$37</c:f>
              <c:numCache>
                <c:formatCode>#\ ##0;[Red]#\ ##0</c:formatCode>
                <c:ptCount val="16"/>
                <c:pt idx="0">
                  <c:v>1602400.7677543189</c:v>
                </c:pt>
                <c:pt idx="1">
                  <c:v>1980000</c:v>
                </c:pt>
                <c:pt idx="2">
                  <c:v>2711409</c:v>
                </c:pt>
                <c:pt idx="3">
                  <c:v>3281887</c:v>
                </c:pt>
                <c:pt idx="4">
                  <c:v>112479</c:v>
                </c:pt>
                <c:pt idx="5">
                  <c:v>114096</c:v>
                </c:pt>
                <c:pt idx="6">
                  <c:v>4518</c:v>
                </c:pt>
                <c:pt idx="7">
                  <c:v>938506</c:v>
                </c:pt>
                <c:pt idx="8">
                  <c:v>44643</c:v>
                </c:pt>
                <c:pt idx="9">
                  <c:v>2817</c:v>
                </c:pt>
                <c:pt idx="10">
                  <c:v>2335</c:v>
                </c:pt>
                <c:pt idx="11">
                  <c:v>486000</c:v>
                </c:pt>
                <c:pt idx="12">
                  <c:v>651900</c:v>
                </c:pt>
                <c:pt idx="13">
                  <c:v>229890</c:v>
                </c:pt>
                <c:pt idx="14">
                  <c:v>195181</c:v>
                </c:pt>
                <c:pt idx="15">
                  <c:v>6983179.6650581881</c:v>
                </c:pt>
              </c:numCache>
            </c:numRef>
          </c:val>
          <c:extLst>
            <c:ext xmlns:c16="http://schemas.microsoft.com/office/drawing/2014/chart" uri="{C3380CC4-5D6E-409C-BE32-E72D297353CC}">
              <c16:uniqueId val="{00000000-5211-4D12-953E-FDB2D10A5252}"/>
            </c:ext>
          </c:extLst>
        </c:ser>
        <c:ser>
          <c:idx val="1"/>
          <c:order val="1"/>
          <c:tx>
            <c:strRef>
              <c:f>Charts!$A$38</c:f>
              <c:strCache>
                <c:ptCount val="1"/>
                <c:pt idx="0">
                  <c:v>Scope 1 2021</c:v>
                </c:pt>
              </c:strCache>
            </c:strRef>
          </c:tx>
          <c:spPr>
            <a:solidFill>
              <a:schemeClr val="accent2"/>
            </a:solidFill>
            <a:ln>
              <a:noFill/>
            </a:ln>
            <a:effectLst/>
          </c:spPr>
          <c:invertIfNegative val="0"/>
          <c:cat>
            <c:strRef>
              <c:f>Charts!$B$36:$Q$36</c:f>
              <c:strCache>
                <c:ptCount val="16"/>
                <c:pt idx="0">
                  <c:v>Samsung Electronics</c:v>
                </c:pt>
                <c:pt idx="1">
                  <c:v>Intel</c:v>
                </c:pt>
                <c:pt idx="2">
                  <c:v>SK Hynix (memories)</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 (Toshiba Memory)</c:v>
                </c:pt>
                <c:pt idx="13">
                  <c:v>Infineon</c:v>
                </c:pt>
                <c:pt idx="14">
                  <c:v>NXP</c:v>
                </c:pt>
                <c:pt idx="15">
                  <c:v>Others</c:v>
                </c:pt>
              </c:strCache>
            </c:strRef>
          </c:cat>
          <c:val>
            <c:numRef>
              <c:f>Charts!$B$38:$Q$38</c:f>
              <c:numCache>
                <c:formatCode>#\ ##0;[Red]#\ ##0</c:formatCode>
                <c:ptCount val="16"/>
                <c:pt idx="0">
                  <c:v>2379723.5880398671</c:v>
                </c:pt>
                <c:pt idx="1">
                  <c:v>2190000</c:v>
                </c:pt>
                <c:pt idx="2">
                  <c:v>2628921</c:v>
                </c:pt>
                <c:pt idx="3">
                  <c:v>3459483</c:v>
                </c:pt>
                <c:pt idx="4">
                  <c:v>106659</c:v>
                </c:pt>
                <c:pt idx="5">
                  <c:v>126891</c:v>
                </c:pt>
                <c:pt idx="6">
                  <c:v>5326</c:v>
                </c:pt>
                <c:pt idx="7">
                  <c:v>1040450</c:v>
                </c:pt>
                <c:pt idx="8">
                  <c:v>46152</c:v>
                </c:pt>
                <c:pt idx="9">
                  <c:v>2692</c:v>
                </c:pt>
                <c:pt idx="10">
                  <c:v>2892</c:v>
                </c:pt>
                <c:pt idx="11">
                  <c:v>481000</c:v>
                </c:pt>
                <c:pt idx="12">
                  <c:v>694000</c:v>
                </c:pt>
                <c:pt idx="13">
                  <c:v>298246</c:v>
                </c:pt>
                <c:pt idx="14">
                  <c:v>240370</c:v>
                </c:pt>
                <c:pt idx="15">
                  <c:v>7743055.1113060266</c:v>
                </c:pt>
              </c:numCache>
            </c:numRef>
          </c:val>
          <c:extLst>
            <c:ext xmlns:c16="http://schemas.microsoft.com/office/drawing/2014/chart" uri="{C3380CC4-5D6E-409C-BE32-E72D297353CC}">
              <c16:uniqueId val="{00000001-5211-4D12-953E-FDB2D10A5252}"/>
            </c:ext>
          </c:extLst>
        </c:ser>
        <c:dLbls>
          <c:showLegendKey val="0"/>
          <c:showVal val="0"/>
          <c:showCatName val="0"/>
          <c:showSerName val="0"/>
          <c:showPercent val="0"/>
          <c:showBubbleSize val="0"/>
        </c:dLbls>
        <c:gapWidth val="219"/>
        <c:overlap val="-27"/>
        <c:axId val="669764080"/>
        <c:axId val="669760336"/>
      </c:barChart>
      <c:catAx>
        <c:axId val="669764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9760336"/>
        <c:crosses val="autoZero"/>
        <c:auto val="1"/>
        <c:lblAlgn val="ctr"/>
        <c:lblOffset val="100"/>
        <c:noMultiLvlLbl val="0"/>
      </c:catAx>
      <c:valAx>
        <c:axId val="669760336"/>
        <c:scaling>
          <c:orientation val="minMax"/>
          <c:max val="4000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69764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Semiconductor</a:t>
            </a:r>
            <a:r>
              <a:rPr lang="en-US" baseline="0"/>
              <a:t> fabrication scope 2</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Charts!$A$81</c:f>
              <c:strCache>
                <c:ptCount val="1"/>
                <c:pt idx="0">
                  <c:v>Scope 2 2020</c:v>
                </c:pt>
              </c:strCache>
            </c:strRef>
          </c:tx>
          <c:spPr>
            <a:solidFill>
              <a:schemeClr val="accent1"/>
            </a:solidFill>
            <a:ln>
              <a:noFill/>
            </a:ln>
            <a:effectLst/>
          </c:spPr>
          <c:invertIfNegative val="0"/>
          <c:cat>
            <c:strRef>
              <c:f>Charts!$B$80:$Q$80</c:f>
              <c:strCache>
                <c:ptCount val="16"/>
                <c:pt idx="0">
                  <c:v>Samsung Electronics</c:v>
                </c:pt>
                <c:pt idx="1">
                  <c:v>Intel</c:v>
                </c:pt>
                <c:pt idx="2">
                  <c:v>SK Hynix (memories)</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 (Toshiba Memory)</c:v>
                </c:pt>
                <c:pt idx="13">
                  <c:v>Infineon</c:v>
                </c:pt>
                <c:pt idx="14">
                  <c:v>NXP</c:v>
                </c:pt>
                <c:pt idx="15">
                  <c:v>Others</c:v>
                </c:pt>
              </c:strCache>
            </c:strRef>
          </c:cat>
          <c:val>
            <c:numRef>
              <c:f>Charts!$B$81:$Q$81</c:f>
              <c:numCache>
                <c:formatCode>#,##0</c:formatCode>
                <c:ptCount val="16"/>
                <c:pt idx="0">
                  <c:v>4917181.9577735132</c:v>
                </c:pt>
                <c:pt idx="1">
                  <c:v>3700000</c:v>
                </c:pt>
                <c:pt idx="2">
                  <c:v>4836919</c:v>
                </c:pt>
                <c:pt idx="3">
                  <c:v>3859402</c:v>
                </c:pt>
                <c:pt idx="4">
                  <c:v>203047</c:v>
                </c:pt>
                <c:pt idx="5">
                  <c:v>128076</c:v>
                </c:pt>
                <c:pt idx="6">
                  <c:v>52072</c:v>
                </c:pt>
                <c:pt idx="7">
                  <c:v>1195111</c:v>
                </c:pt>
                <c:pt idx="8">
                  <c:v>1000814</c:v>
                </c:pt>
                <c:pt idx="9">
                  <c:v>74692</c:v>
                </c:pt>
                <c:pt idx="10">
                  <c:v>47797</c:v>
                </c:pt>
                <c:pt idx="11">
                  <c:v>564000</c:v>
                </c:pt>
                <c:pt idx="12">
                  <c:v>1713400</c:v>
                </c:pt>
                <c:pt idx="13">
                  <c:v>737024</c:v>
                </c:pt>
                <c:pt idx="14">
                  <c:v>622741</c:v>
                </c:pt>
                <c:pt idx="15">
                  <c:v>13365210.70924072</c:v>
                </c:pt>
              </c:numCache>
            </c:numRef>
          </c:val>
          <c:extLst>
            <c:ext xmlns:c16="http://schemas.microsoft.com/office/drawing/2014/chart" uri="{C3380CC4-5D6E-409C-BE32-E72D297353CC}">
              <c16:uniqueId val="{00000000-7CDD-413E-AE0B-D05D5466B444}"/>
            </c:ext>
          </c:extLst>
        </c:ser>
        <c:ser>
          <c:idx val="1"/>
          <c:order val="1"/>
          <c:tx>
            <c:strRef>
              <c:f>Charts!$A$82</c:f>
              <c:strCache>
                <c:ptCount val="1"/>
                <c:pt idx="0">
                  <c:v>Scope 2 2021</c:v>
                </c:pt>
              </c:strCache>
            </c:strRef>
          </c:tx>
          <c:spPr>
            <a:solidFill>
              <a:schemeClr val="accent2"/>
            </a:solidFill>
            <a:ln>
              <a:noFill/>
            </a:ln>
            <a:effectLst/>
          </c:spPr>
          <c:invertIfNegative val="0"/>
          <c:cat>
            <c:strRef>
              <c:f>Charts!$B$80:$Q$80</c:f>
              <c:strCache>
                <c:ptCount val="16"/>
                <c:pt idx="0">
                  <c:v>Samsung Electronics</c:v>
                </c:pt>
                <c:pt idx="1">
                  <c:v>Intel</c:v>
                </c:pt>
                <c:pt idx="2">
                  <c:v>SK Hynix (memories)</c:v>
                </c:pt>
                <c:pt idx="3">
                  <c:v>Micron Technology</c:v>
                </c:pt>
                <c:pt idx="4">
                  <c:v>Qualcomm</c:v>
                </c:pt>
                <c:pt idx="5">
                  <c:v>Broadcom</c:v>
                </c:pt>
                <c:pt idx="6">
                  <c:v>MediaTek</c:v>
                </c:pt>
                <c:pt idx="7">
                  <c:v>Texas Instruments</c:v>
                </c:pt>
                <c:pt idx="8">
                  <c:v>Western Digital</c:v>
                </c:pt>
                <c:pt idx="9">
                  <c:v>Nvidia</c:v>
                </c:pt>
                <c:pt idx="10">
                  <c:v>AMD</c:v>
                </c:pt>
                <c:pt idx="11">
                  <c:v>STMicroelectronics</c:v>
                </c:pt>
                <c:pt idx="12">
                  <c:v>Kioxia (Toshiba Memory)</c:v>
                </c:pt>
                <c:pt idx="13">
                  <c:v>Infineon</c:v>
                </c:pt>
                <c:pt idx="14">
                  <c:v>NXP</c:v>
                </c:pt>
                <c:pt idx="15">
                  <c:v>Others</c:v>
                </c:pt>
              </c:strCache>
            </c:strRef>
          </c:cat>
          <c:val>
            <c:numRef>
              <c:f>Charts!$B$82:$Q$82</c:f>
              <c:numCache>
                <c:formatCode>#,##0</c:formatCode>
                <c:ptCount val="16"/>
                <c:pt idx="0">
                  <c:v>6313277.7408637879</c:v>
                </c:pt>
                <c:pt idx="1">
                  <c:v>3820000</c:v>
                </c:pt>
                <c:pt idx="2">
                  <c:v>5302908</c:v>
                </c:pt>
                <c:pt idx="3">
                  <c:v>3961500</c:v>
                </c:pt>
                <c:pt idx="4">
                  <c:v>171932</c:v>
                </c:pt>
                <c:pt idx="5">
                  <c:v>187519</c:v>
                </c:pt>
                <c:pt idx="6">
                  <c:v>61992</c:v>
                </c:pt>
                <c:pt idx="7">
                  <c:v>1262328</c:v>
                </c:pt>
                <c:pt idx="8">
                  <c:v>929882</c:v>
                </c:pt>
                <c:pt idx="9">
                  <c:v>105621</c:v>
                </c:pt>
                <c:pt idx="10">
                  <c:v>38956</c:v>
                </c:pt>
                <c:pt idx="11">
                  <c:v>473000</c:v>
                </c:pt>
                <c:pt idx="12">
                  <c:v>1848000</c:v>
                </c:pt>
                <c:pt idx="13">
                  <c:v>924168</c:v>
                </c:pt>
                <c:pt idx="14">
                  <c:v>659363</c:v>
                </c:pt>
                <c:pt idx="15">
                  <c:v>14725997.099155281</c:v>
                </c:pt>
              </c:numCache>
            </c:numRef>
          </c:val>
          <c:extLst>
            <c:ext xmlns:c16="http://schemas.microsoft.com/office/drawing/2014/chart" uri="{C3380CC4-5D6E-409C-BE32-E72D297353CC}">
              <c16:uniqueId val="{00000001-7CDD-413E-AE0B-D05D5466B444}"/>
            </c:ext>
          </c:extLst>
        </c:ser>
        <c:dLbls>
          <c:showLegendKey val="0"/>
          <c:showVal val="0"/>
          <c:showCatName val="0"/>
          <c:showSerName val="0"/>
          <c:showPercent val="0"/>
          <c:showBubbleSize val="0"/>
        </c:dLbls>
        <c:gapWidth val="219"/>
        <c:overlap val="-27"/>
        <c:axId val="678761216"/>
        <c:axId val="678764960"/>
      </c:barChart>
      <c:catAx>
        <c:axId val="678761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764960"/>
        <c:crosses val="autoZero"/>
        <c:auto val="1"/>
        <c:lblAlgn val="ctr"/>
        <c:lblOffset val="100"/>
        <c:noMultiLvlLbl val="0"/>
      </c:catAx>
      <c:valAx>
        <c:axId val="678764960"/>
        <c:scaling>
          <c:orientation val="minMax"/>
          <c:max val="700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876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9532188762115E-2"/>
          <c:y val="5.894538710864336E-2"/>
          <c:w val="0.91461960192380265"/>
          <c:h val="0.49463337789339973"/>
        </c:manualLayout>
      </c:layout>
      <c:barChart>
        <c:barDir val="col"/>
        <c:grouping val="clustered"/>
        <c:varyColors val="0"/>
        <c:ser>
          <c:idx val="0"/>
          <c:order val="0"/>
          <c:tx>
            <c:strRef>
              <c:f>'Semiconductor carbon footprint'!$W$1</c:f>
              <c:strCache>
                <c:ptCount val="1"/>
                <c:pt idx="0">
                  <c:v>Foundries : In scope 3 of others</c:v>
                </c:pt>
              </c:strCache>
            </c:strRef>
          </c:tx>
          <c:spPr>
            <a:solidFill>
              <a:schemeClr val="accent2"/>
            </a:solidFill>
            <a:ln>
              <a:noFill/>
            </a:ln>
          </c:spPr>
          <c:invertIfNegative val="0"/>
          <c:dLbls>
            <c:dLbl>
              <c:idx val="0"/>
              <c:tx>
                <c:rich>
                  <a:bodyPr/>
                  <a:lstStyle/>
                  <a:p>
                    <a:fld id="{55A32874-BC94-406B-98EA-177DB1DE6C9C}"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B611-4C0D-A51E-E1D0CC178FDE}"/>
                </c:ext>
              </c:extLst>
            </c:dLbl>
            <c:dLbl>
              <c:idx val="1"/>
              <c:tx>
                <c:rich>
                  <a:bodyPr/>
                  <a:lstStyle/>
                  <a:p>
                    <a:fld id="{F6AFE3C9-9755-4A65-A457-D49E8DAC295C}"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611-4C0D-A51E-E1D0CC178FDE}"/>
                </c:ext>
              </c:extLst>
            </c:dLbl>
            <c:dLbl>
              <c:idx val="2"/>
              <c:tx>
                <c:rich>
                  <a:bodyPr/>
                  <a:lstStyle/>
                  <a:p>
                    <a:fld id="{B9831814-74E1-4927-8C4A-7B6DD055AFDB}"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B611-4C0D-A51E-E1D0CC178FDE}"/>
                </c:ext>
              </c:extLst>
            </c:dLbl>
            <c:dLbl>
              <c:idx val="3"/>
              <c:tx>
                <c:rich>
                  <a:bodyPr/>
                  <a:lstStyle/>
                  <a:p>
                    <a:fld id="{36EE9A5B-0AE1-497E-B345-A699CC20746D}"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611-4C0D-A51E-E1D0CC178FDE}"/>
                </c:ext>
              </c:extLst>
            </c:dLbl>
            <c:dLbl>
              <c:idx val="4"/>
              <c:tx>
                <c:rich>
                  <a:bodyPr/>
                  <a:lstStyle/>
                  <a:p>
                    <a:fld id="{F9BAD75C-CF2D-4E02-8B2D-E38DB7384F36}"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611-4C0D-A51E-E1D0CC178FDE}"/>
                </c:ext>
              </c:extLst>
            </c:dLbl>
            <c:dLbl>
              <c:idx val="15"/>
              <c:layout>
                <c:manualLayout>
                  <c:x val="-5.4945187008323501E-2"/>
                  <c:y val="1.4089116434898852E-2"/>
                </c:manualLayout>
              </c:layout>
              <c:showLegendKey val="0"/>
              <c:showVal val="0"/>
              <c:showCatName val="0"/>
              <c:showSerName val="0"/>
              <c:showPercent val="0"/>
              <c:showBubbleSize val="1"/>
              <c:separator> </c:separator>
              <c:extLst>
                <c:ext xmlns:c15="http://schemas.microsoft.com/office/drawing/2012/chart" uri="{CE6537A1-D6FC-4f65-9D91-7224C49458BB}">
                  <c15:showDataLabelsRange val="1"/>
                </c:ext>
                <c:ext xmlns:c16="http://schemas.microsoft.com/office/drawing/2014/chart" uri="{C3380CC4-5D6E-409C-BE32-E72D297353CC}">
                  <c16:uniqueId val="{00000005-B611-4C0D-A51E-E1D0CC178FDE}"/>
                </c:ext>
              </c:extLst>
            </c:dLbl>
            <c:spPr>
              <a:noFill/>
              <a:ln>
                <a:noFill/>
              </a:ln>
              <a:effectLst/>
            </c:spPr>
            <c:txPr>
              <a:bodyPr/>
              <a:lstStyle/>
              <a:p>
                <a:pPr>
                  <a:defRPr sz="1000" b="0" strike="noStrike" spc="-1">
                    <a:latin typeface="+mn-lt"/>
                  </a:defRPr>
                </a:pPr>
                <a:endParaRPr lang="en-US"/>
              </a:p>
            </c:txPr>
            <c:showLegendKey val="0"/>
            <c:showVal val="0"/>
            <c:showCatName val="0"/>
            <c:showSerName val="0"/>
            <c:showPercent val="0"/>
            <c:showBubbleSize val="1"/>
            <c:separator> </c:separator>
            <c:showLeaderLines val="0"/>
            <c:extLst>
              <c:ext xmlns:c15="http://schemas.microsoft.com/office/drawing/2012/chart" uri="{CE6537A1-D6FC-4f65-9D91-7224C49458BB}">
                <c15:showDataLabelsRange val="1"/>
                <c15:showLeaderLines val="0"/>
              </c:ext>
            </c:extLst>
          </c:dLbls>
          <c:cat>
            <c:multiLvlStrRef>
              <c:f>('Semiconductor carbon footprint'!$W$3:$Z$4,'Semiconductor carbon footprint'!$AD$3:$AD$4)</c:f>
              <c:multiLvlStrCache>
                <c:ptCount val="5"/>
                <c:lvl>
                  <c:pt idx="0">
                    <c:v>TSMC</c:v>
                  </c:pt>
                  <c:pt idx="1">
                    <c:v>UMC (United Microelectronics Corporation)</c:v>
                  </c:pt>
                  <c:pt idx="2">
                    <c:v>Globalfoundries</c:v>
                  </c:pt>
                  <c:pt idx="3">
                    <c:v>SMIC (Semiconductor Manufacturing International Corporation)</c:v>
                  </c:pt>
                  <c:pt idx="4">
                    <c:v>Others</c:v>
                  </c:pt>
                </c:lvl>
                <c:lvl>
                  <c:pt idx="0">
                    <c:v>TW</c:v>
                  </c:pt>
                  <c:pt idx="1">
                    <c:v>TW</c:v>
                  </c:pt>
                  <c:pt idx="2">
                    <c:v>US</c:v>
                  </c:pt>
                  <c:pt idx="3">
                    <c:v>CN</c:v>
                  </c:pt>
                  <c:pt idx="4">
                    <c:v>-</c:v>
                  </c:pt>
                </c:lvl>
              </c:multiLvlStrCache>
            </c:multiLvlStrRef>
          </c:cat>
          <c:val>
            <c:numRef>
              <c:f>('Semiconductor carbon footprint'!$W$17:$Z$17,'Semiconductor carbon footprint'!$AD$17)</c:f>
              <c:numCache>
                <c:formatCode>General</c:formatCode>
                <c:ptCount val="5"/>
                <c:pt idx="0" formatCode="#,##0.00">
                  <c:v>56.82</c:v>
                </c:pt>
                <c:pt idx="1">
                  <c:v>7.62</c:v>
                </c:pt>
                <c:pt idx="2">
                  <c:v>6.59</c:v>
                </c:pt>
                <c:pt idx="3">
                  <c:v>5.44</c:v>
                </c:pt>
                <c:pt idx="4" formatCode="0.00">
                  <c:v>6.6495652173912987</c:v>
                </c:pt>
              </c:numCache>
            </c:numRef>
          </c:val>
          <c:extLst>
            <c:ext xmlns:c15="http://schemas.microsoft.com/office/drawing/2012/chart" uri="{02D57815-91ED-43cb-92C2-25804820EDAC}">
              <c15:datalabelsRange>
                <c15:f>('Semiconductor carbon footprint'!$W$17:$Z$17,'Semiconductor carbon footprint'!$AD$17)</c15:f>
                <c15:dlblRangeCache>
                  <c:ptCount val="5"/>
                  <c:pt idx="0">
                    <c:v>56,82</c:v>
                  </c:pt>
                  <c:pt idx="1">
                    <c:v>7,62</c:v>
                  </c:pt>
                  <c:pt idx="2">
                    <c:v>6,59</c:v>
                  </c:pt>
                  <c:pt idx="3">
                    <c:v>5,44</c:v>
                  </c:pt>
                  <c:pt idx="4">
                    <c:v>6,65</c:v>
                  </c:pt>
                </c15:dlblRangeCache>
              </c15:datalabelsRange>
            </c:ext>
            <c:ext xmlns:c16="http://schemas.microsoft.com/office/drawing/2014/chart" uri="{C3380CC4-5D6E-409C-BE32-E72D297353CC}">
              <c16:uniqueId val="{00000006-B611-4C0D-A51E-E1D0CC178FDE}"/>
            </c:ext>
          </c:extLst>
        </c:ser>
        <c:dLbls>
          <c:showLegendKey val="0"/>
          <c:showVal val="0"/>
          <c:showCatName val="0"/>
          <c:showSerName val="0"/>
          <c:showPercent val="0"/>
          <c:showBubbleSize val="0"/>
        </c:dLbls>
        <c:gapWidth val="100"/>
        <c:axId val="69260422"/>
        <c:axId val="44794782"/>
      </c:barChart>
      <c:catAx>
        <c:axId val="69260422"/>
        <c:scaling>
          <c:orientation val="minMax"/>
        </c:scaling>
        <c:delete val="0"/>
        <c:axPos val="b"/>
        <c:numFmt formatCode="General" sourceLinked="1"/>
        <c:majorTickMark val="out"/>
        <c:minorTickMark val="none"/>
        <c:tickLblPos val="nextTo"/>
        <c:spPr>
          <a:ln>
            <a:solidFill>
              <a:srgbClr val="B3B3B3"/>
            </a:solidFill>
          </a:ln>
        </c:spPr>
        <c:txPr>
          <a:bodyPr/>
          <a:lstStyle/>
          <a:p>
            <a:pPr>
              <a:defRPr sz="1000" b="0" strike="noStrike" spc="-1">
                <a:latin typeface="+mn-lt"/>
              </a:defRPr>
            </a:pPr>
            <a:endParaRPr lang="en-US"/>
          </a:p>
        </c:txPr>
        <c:crossAx val="44794782"/>
        <c:crosses val="autoZero"/>
        <c:auto val="1"/>
        <c:lblAlgn val="ctr"/>
        <c:lblOffset val="100"/>
        <c:noMultiLvlLbl val="0"/>
      </c:catAx>
      <c:valAx>
        <c:axId val="44794782"/>
        <c:scaling>
          <c:orientation val="minMax"/>
          <c:max val="100"/>
          <c:min val="0"/>
        </c:scaling>
        <c:delete val="0"/>
        <c:axPos val="l"/>
        <c:numFmt formatCode="#,##0" sourceLinked="0"/>
        <c:majorTickMark val="out"/>
        <c:minorTickMark val="none"/>
        <c:tickLblPos val="nextTo"/>
        <c:spPr>
          <a:ln>
            <a:solidFill>
              <a:srgbClr val="B3B3B3"/>
            </a:solidFill>
          </a:ln>
        </c:spPr>
        <c:txPr>
          <a:bodyPr/>
          <a:lstStyle/>
          <a:p>
            <a:pPr>
              <a:defRPr sz="1000" b="0" strike="noStrike" spc="-1">
                <a:latin typeface="+mn-lt"/>
              </a:defRPr>
            </a:pPr>
            <a:endParaRPr lang="en-US"/>
          </a:p>
        </c:txPr>
        <c:crossAx val="69260422"/>
        <c:crosses val="autoZero"/>
        <c:crossBetween val="between"/>
      </c:valAx>
      <c:spPr>
        <a:noFill/>
        <a:ln w="25400">
          <a:noFill/>
        </a:ln>
      </c:spPr>
    </c:plotArea>
    <c:plotVisOnly val="1"/>
    <c:dispBlanksAs val="gap"/>
    <c:showDLblsOverMax val="1"/>
  </c:chart>
  <c:spPr>
    <a:solidFill>
      <a:srgbClr val="FFFFFF"/>
    </a:solidFill>
    <a:ln>
      <a:noFill/>
    </a:ln>
  </c:sp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9532188762115E-2"/>
          <c:y val="5.894538710864336E-2"/>
          <c:w val="0.91461960192380265"/>
          <c:h val="0.49463337789339973"/>
        </c:manualLayout>
      </c:layout>
      <c:barChart>
        <c:barDir val="col"/>
        <c:grouping val="clustered"/>
        <c:varyColors val="0"/>
        <c:ser>
          <c:idx val="0"/>
          <c:order val="0"/>
          <c:spPr>
            <a:solidFill>
              <a:schemeClr val="accent1"/>
            </a:solidFill>
            <a:ln>
              <a:noFill/>
            </a:ln>
          </c:spPr>
          <c:invertIfNegative val="0"/>
          <c:dLbls>
            <c:dLbl>
              <c:idx val="0"/>
              <c:tx>
                <c:rich>
                  <a:bodyPr/>
                  <a:lstStyle/>
                  <a:p>
                    <a:fld id="{7916ACD2-5D16-463F-9606-799E38BCEC2E}"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BD9A-4B36-B1E3-4367F1601B3C}"/>
                </c:ext>
              </c:extLst>
            </c:dLbl>
            <c:dLbl>
              <c:idx val="1"/>
              <c:tx>
                <c:rich>
                  <a:bodyPr/>
                  <a:lstStyle/>
                  <a:p>
                    <a:fld id="{2D77661C-27BB-4164-B7B0-9064C0E90942}"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D9A-4B36-B1E3-4367F1601B3C}"/>
                </c:ext>
              </c:extLst>
            </c:dLbl>
            <c:dLbl>
              <c:idx val="2"/>
              <c:tx>
                <c:rich>
                  <a:bodyPr/>
                  <a:lstStyle/>
                  <a:p>
                    <a:fld id="{EFC95800-56E2-4A2D-8D5B-443AD3811B90}"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BD9A-4B36-B1E3-4367F1601B3C}"/>
                </c:ext>
              </c:extLst>
            </c:dLbl>
            <c:dLbl>
              <c:idx val="3"/>
              <c:tx>
                <c:rich>
                  <a:bodyPr/>
                  <a:lstStyle/>
                  <a:p>
                    <a:fld id="{B0D102FC-50AC-4B7F-815D-AD8629F27519}"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D9A-4B36-B1E3-4367F1601B3C}"/>
                </c:ext>
              </c:extLst>
            </c:dLbl>
            <c:dLbl>
              <c:idx val="4"/>
              <c:tx>
                <c:rich>
                  <a:bodyPr/>
                  <a:lstStyle/>
                  <a:p>
                    <a:fld id="{2C6BA3D4-12F0-46FA-8381-B6AECA9514BE}"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BD9A-4B36-B1E3-4367F1601B3C}"/>
                </c:ext>
              </c:extLst>
            </c:dLbl>
            <c:dLbl>
              <c:idx val="15"/>
              <c:layout>
                <c:manualLayout>
                  <c:x val="-5.4945187008323501E-2"/>
                  <c:y val="1.4089116434898852E-2"/>
                </c:manualLayout>
              </c:layout>
              <c:showLegendKey val="0"/>
              <c:showVal val="0"/>
              <c:showCatName val="0"/>
              <c:showSerName val="0"/>
              <c:showPercent val="0"/>
              <c:showBubbleSize val="1"/>
              <c:separator> </c:separator>
              <c:extLst>
                <c:ext xmlns:c15="http://schemas.microsoft.com/office/drawing/2012/chart" uri="{CE6537A1-D6FC-4f65-9D91-7224C49458BB}">
                  <c15:showDataLabelsRange val="1"/>
                </c:ext>
                <c:ext xmlns:c16="http://schemas.microsoft.com/office/drawing/2014/chart" uri="{C3380CC4-5D6E-409C-BE32-E72D297353CC}">
                  <c16:uniqueId val="{00000005-BD9A-4B36-B1E3-4367F1601B3C}"/>
                </c:ext>
              </c:extLst>
            </c:dLbl>
            <c:spPr>
              <a:noFill/>
              <a:ln>
                <a:noFill/>
              </a:ln>
              <a:effectLst/>
            </c:spPr>
            <c:txPr>
              <a:bodyPr/>
              <a:lstStyle/>
              <a:p>
                <a:pPr>
                  <a:defRPr sz="1000" b="0" strike="noStrike" spc="-1">
                    <a:latin typeface="+mn-lt"/>
                  </a:defRPr>
                </a:pPr>
                <a:endParaRPr lang="en-US"/>
              </a:p>
            </c:txPr>
            <c:showLegendKey val="0"/>
            <c:showVal val="0"/>
            <c:showCatName val="0"/>
            <c:showSerName val="0"/>
            <c:showPercent val="0"/>
            <c:showBubbleSize val="1"/>
            <c:separator> </c:separator>
            <c:showLeaderLines val="0"/>
            <c:extLst>
              <c:ext xmlns:c15="http://schemas.microsoft.com/office/drawing/2012/chart" uri="{CE6537A1-D6FC-4f65-9D91-7224C49458BB}">
                <c15:showDataLabelsRange val="1"/>
                <c15:showLeaderLines val="0"/>
              </c:ext>
            </c:extLst>
          </c:dLbls>
          <c:cat>
            <c:multiLvlStrRef>
              <c:f>('Semiconductor carbon footprint'!$W$3:$Z$4,'Semiconductor carbon footprint'!$AD$3:$AD$4)</c:f>
              <c:multiLvlStrCache>
                <c:ptCount val="5"/>
                <c:lvl>
                  <c:pt idx="0">
                    <c:v>TSMC</c:v>
                  </c:pt>
                  <c:pt idx="1">
                    <c:v>UMC (United Microelectronics Corporation)</c:v>
                  </c:pt>
                  <c:pt idx="2">
                    <c:v>Globalfoundries</c:v>
                  </c:pt>
                  <c:pt idx="3">
                    <c:v>SMIC (Semiconductor Manufacturing International Corporation)</c:v>
                  </c:pt>
                  <c:pt idx="4">
                    <c:v>Others</c:v>
                  </c:pt>
                </c:lvl>
                <c:lvl>
                  <c:pt idx="0">
                    <c:v>TW</c:v>
                  </c:pt>
                  <c:pt idx="1">
                    <c:v>TW</c:v>
                  </c:pt>
                  <c:pt idx="2">
                    <c:v>US</c:v>
                  </c:pt>
                  <c:pt idx="3">
                    <c:v>CN</c:v>
                  </c:pt>
                  <c:pt idx="4">
                    <c:v>-</c:v>
                  </c:pt>
                </c:lvl>
              </c:multiLvlStrCache>
            </c:multiLvlStrRef>
          </c:cat>
          <c:val>
            <c:numRef>
              <c:f>('Semiconductor carbon footprint'!$W$40:$Z$40,'Semiconductor carbon footprint'!$AC$40)</c:f>
              <c:numCache>
                <c:formatCode>#,##0</c:formatCode>
                <c:ptCount val="5"/>
                <c:pt idx="0">
                  <c:v>10304344</c:v>
                </c:pt>
                <c:pt idx="1">
                  <c:v>498907</c:v>
                </c:pt>
                <c:pt idx="2">
                  <c:v>467894</c:v>
                </c:pt>
                <c:pt idx="3">
                  <c:v>680308</c:v>
                </c:pt>
                <c:pt idx="4">
                  <c:v>1039256.7826086953</c:v>
                </c:pt>
              </c:numCache>
            </c:numRef>
          </c:val>
          <c:extLst>
            <c:ext xmlns:c15="http://schemas.microsoft.com/office/drawing/2012/chart" uri="{02D57815-91ED-43cb-92C2-25804820EDAC}">
              <c15:datalabelsRange>
                <c15:f>('Semiconductor carbon footprint'!$W$40:$Z$40,'Semiconductor carbon footprint'!$AC$40)</c15:f>
                <c15:dlblRangeCache>
                  <c:ptCount val="5"/>
                  <c:pt idx="0">
                    <c:v>10 304 344</c:v>
                  </c:pt>
                  <c:pt idx="1">
                    <c:v>498 907</c:v>
                  </c:pt>
                  <c:pt idx="2">
                    <c:v>467 894</c:v>
                  </c:pt>
                  <c:pt idx="3">
                    <c:v>680 308</c:v>
                  </c:pt>
                  <c:pt idx="4">
                    <c:v>1 039 257</c:v>
                  </c:pt>
                </c15:dlblRangeCache>
              </c15:datalabelsRange>
            </c:ext>
            <c:ext xmlns:c16="http://schemas.microsoft.com/office/drawing/2014/chart" uri="{C3380CC4-5D6E-409C-BE32-E72D297353CC}">
              <c16:uniqueId val="{00000006-BD9A-4B36-B1E3-4367F1601B3C}"/>
            </c:ext>
          </c:extLst>
        </c:ser>
        <c:dLbls>
          <c:showLegendKey val="0"/>
          <c:showVal val="0"/>
          <c:showCatName val="0"/>
          <c:showSerName val="0"/>
          <c:showPercent val="0"/>
          <c:showBubbleSize val="0"/>
        </c:dLbls>
        <c:gapWidth val="100"/>
        <c:axId val="69260422"/>
        <c:axId val="44794782"/>
      </c:barChart>
      <c:catAx>
        <c:axId val="69260422"/>
        <c:scaling>
          <c:orientation val="minMax"/>
        </c:scaling>
        <c:delete val="0"/>
        <c:axPos val="b"/>
        <c:numFmt formatCode="General" sourceLinked="1"/>
        <c:majorTickMark val="out"/>
        <c:minorTickMark val="none"/>
        <c:tickLblPos val="nextTo"/>
        <c:spPr>
          <a:ln>
            <a:solidFill>
              <a:srgbClr val="B3B3B3"/>
            </a:solidFill>
          </a:ln>
        </c:spPr>
        <c:txPr>
          <a:bodyPr/>
          <a:lstStyle/>
          <a:p>
            <a:pPr>
              <a:defRPr sz="1000" b="0" strike="noStrike" spc="-1">
                <a:latin typeface="+mn-lt"/>
              </a:defRPr>
            </a:pPr>
            <a:endParaRPr lang="en-US"/>
          </a:p>
        </c:txPr>
        <c:crossAx val="44794782"/>
        <c:crosses val="autoZero"/>
        <c:auto val="1"/>
        <c:lblAlgn val="ctr"/>
        <c:lblOffset val="100"/>
        <c:noMultiLvlLbl val="0"/>
      </c:catAx>
      <c:valAx>
        <c:axId val="44794782"/>
        <c:scaling>
          <c:orientation val="minMax"/>
          <c:max val="12000000"/>
          <c:min val="0"/>
        </c:scaling>
        <c:delete val="0"/>
        <c:axPos val="l"/>
        <c:numFmt formatCode="#,##0" sourceLinked="0"/>
        <c:majorTickMark val="out"/>
        <c:minorTickMark val="none"/>
        <c:tickLblPos val="nextTo"/>
        <c:spPr>
          <a:ln>
            <a:solidFill>
              <a:srgbClr val="B3B3B3"/>
            </a:solidFill>
          </a:ln>
        </c:spPr>
        <c:txPr>
          <a:bodyPr/>
          <a:lstStyle/>
          <a:p>
            <a:pPr>
              <a:defRPr sz="1000" b="0" strike="noStrike" spc="-1">
                <a:latin typeface="+mn-lt"/>
              </a:defRPr>
            </a:pPr>
            <a:endParaRPr lang="en-US"/>
          </a:p>
        </c:txPr>
        <c:crossAx val="69260422"/>
        <c:crosses val="autoZero"/>
        <c:crossBetween val="between"/>
      </c:valAx>
      <c:spPr>
        <a:noFill/>
        <a:ln w="25400">
          <a:noFill/>
        </a:ln>
      </c:spPr>
    </c:plotArea>
    <c:plotVisOnly val="1"/>
    <c:dispBlanksAs val="gap"/>
    <c:showDLblsOverMax val="1"/>
  </c:chart>
  <c:spPr>
    <a:solidFill>
      <a:srgbClr val="FFFFFF"/>
    </a:solidFill>
    <a:ln>
      <a:noFill/>
    </a:ln>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9532188762115E-2"/>
          <c:y val="5.894538710864336E-2"/>
          <c:w val="0.91461960192380265"/>
          <c:h val="0.49463337789339973"/>
        </c:manualLayout>
      </c:layout>
      <c:barChart>
        <c:barDir val="col"/>
        <c:grouping val="clustered"/>
        <c:varyColors val="0"/>
        <c:ser>
          <c:idx val="0"/>
          <c:order val="0"/>
          <c:spPr>
            <a:solidFill>
              <a:schemeClr val="accent5"/>
            </a:solidFill>
            <a:ln>
              <a:noFill/>
            </a:ln>
          </c:spPr>
          <c:invertIfNegative val="0"/>
          <c:dLbls>
            <c:dLbl>
              <c:idx val="0"/>
              <c:tx>
                <c:rich>
                  <a:bodyPr/>
                  <a:lstStyle/>
                  <a:p>
                    <a:fld id="{B2CEFEDF-DFA0-4A23-BABF-FA5D49959E9C}"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7829-41AF-B66E-5762AB4A3CD4}"/>
                </c:ext>
              </c:extLst>
            </c:dLbl>
            <c:dLbl>
              <c:idx val="1"/>
              <c:tx>
                <c:rich>
                  <a:bodyPr/>
                  <a:lstStyle/>
                  <a:p>
                    <a:fld id="{A7C4EA38-B9D3-4F0A-950E-D7DD5775BEC6}"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7829-41AF-B66E-5762AB4A3CD4}"/>
                </c:ext>
              </c:extLst>
            </c:dLbl>
            <c:dLbl>
              <c:idx val="2"/>
              <c:tx>
                <c:rich>
                  <a:bodyPr/>
                  <a:lstStyle/>
                  <a:p>
                    <a:fld id="{EC04FB00-9A19-4043-931D-1F7A8BA85FBE}"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7829-41AF-B66E-5762AB4A3CD4}"/>
                </c:ext>
              </c:extLst>
            </c:dLbl>
            <c:dLbl>
              <c:idx val="3"/>
              <c:tx>
                <c:rich>
                  <a:bodyPr/>
                  <a:lstStyle/>
                  <a:p>
                    <a:fld id="{BC36D02E-894F-4D3D-9DB5-5133C0CF2A67}"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7829-41AF-B66E-5762AB4A3CD4}"/>
                </c:ext>
              </c:extLst>
            </c:dLbl>
            <c:dLbl>
              <c:idx val="4"/>
              <c:tx>
                <c:rich>
                  <a:bodyPr/>
                  <a:lstStyle/>
                  <a:p>
                    <a:fld id="{02DEBDCA-9395-4E27-AA53-1C83E0051F15}" type="CELLRANGE">
                      <a:rPr lang="en-US"/>
                      <a:pPr/>
                      <a:t>[PLAGECELL]</a:t>
                    </a:fld>
                    <a:endParaRPr lang="en-US"/>
                  </a:p>
                </c:rich>
              </c:tx>
              <c:showLegendKey val="0"/>
              <c:showVal val="0"/>
              <c:showCatName val="0"/>
              <c:showSerName val="0"/>
              <c:showPercent val="0"/>
              <c:showBubbleSize val="1"/>
              <c:separator> </c:separator>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7829-41AF-B66E-5762AB4A3CD4}"/>
                </c:ext>
              </c:extLst>
            </c:dLbl>
            <c:dLbl>
              <c:idx val="15"/>
              <c:layout>
                <c:manualLayout>
                  <c:x val="-5.4945187008323501E-2"/>
                  <c:y val="1.4089116434898852E-2"/>
                </c:manualLayout>
              </c:layout>
              <c:showLegendKey val="0"/>
              <c:showVal val="0"/>
              <c:showCatName val="0"/>
              <c:showSerName val="0"/>
              <c:showPercent val="0"/>
              <c:showBubbleSize val="1"/>
              <c:separator> </c:separator>
              <c:extLst>
                <c:ext xmlns:c15="http://schemas.microsoft.com/office/drawing/2012/chart" uri="{CE6537A1-D6FC-4f65-9D91-7224C49458BB}">
                  <c15:showDataLabelsRange val="1"/>
                </c:ext>
                <c:ext xmlns:c16="http://schemas.microsoft.com/office/drawing/2014/chart" uri="{C3380CC4-5D6E-409C-BE32-E72D297353CC}">
                  <c16:uniqueId val="{00000005-7829-41AF-B66E-5762AB4A3CD4}"/>
                </c:ext>
              </c:extLst>
            </c:dLbl>
            <c:spPr>
              <a:noFill/>
              <a:ln>
                <a:noFill/>
              </a:ln>
              <a:effectLst/>
            </c:spPr>
            <c:txPr>
              <a:bodyPr/>
              <a:lstStyle/>
              <a:p>
                <a:pPr>
                  <a:defRPr sz="1000" b="0" strike="noStrike" spc="-1">
                    <a:latin typeface="+mn-lt"/>
                  </a:defRPr>
                </a:pPr>
                <a:endParaRPr lang="en-US"/>
              </a:p>
            </c:txPr>
            <c:showLegendKey val="0"/>
            <c:showVal val="0"/>
            <c:showCatName val="0"/>
            <c:showSerName val="0"/>
            <c:showPercent val="0"/>
            <c:showBubbleSize val="1"/>
            <c:separator> </c:separator>
            <c:showLeaderLines val="0"/>
            <c:extLst>
              <c:ext xmlns:c15="http://schemas.microsoft.com/office/drawing/2012/chart" uri="{CE6537A1-D6FC-4f65-9D91-7224C49458BB}">
                <c15:showDataLabelsRange val="1"/>
                <c15:showLeaderLines val="0"/>
              </c:ext>
            </c:extLst>
          </c:dLbls>
          <c:cat>
            <c:multiLvlStrRef>
              <c:f>('Semiconductor carbon footprint'!$W$3:$Z$4,'Semiconductor carbon footprint'!$AD$3:$AD$4)</c:f>
              <c:multiLvlStrCache>
                <c:ptCount val="5"/>
                <c:lvl>
                  <c:pt idx="0">
                    <c:v>TSMC</c:v>
                  </c:pt>
                  <c:pt idx="1">
                    <c:v>UMC (United Microelectronics Corporation)</c:v>
                  </c:pt>
                  <c:pt idx="2">
                    <c:v>Globalfoundries</c:v>
                  </c:pt>
                  <c:pt idx="3">
                    <c:v>SMIC (Semiconductor Manufacturing International Corporation)</c:v>
                  </c:pt>
                  <c:pt idx="4">
                    <c:v>Others</c:v>
                  </c:pt>
                </c:lvl>
                <c:lvl>
                  <c:pt idx="0">
                    <c:v>TW</c:v>
                  </c:pt>
                  <c:pt idx="1">
                    <c:v>TW</c:v>
                  </c:pt>
                  <c:pt idx="2">
                    <c:v>US</c:v>
                  </c:pt>
                  <c:pt idx="3">
                    <c:v>CN</c:v>
                  </c:pt>
                  <c:pt idx="4">
                    <c:v>-</c:v>
                  </c:pt>
                </c:lvl>
              </c:multiLvlStrCache>
            </c:multiLvlStrRef>
          </c:cat>
          <c:val>
            <c:numRef>
              <c:f>('Semiconductor carbon footprint'!$W$41:$Z$41,'Semiconductor carbon footprint'!$AC$41)</c:f>
              <c:numCache>
                <c:formatCode>#,##0</c:formatCode>
                <c:ptCount val="5"/>
                <c:pt idx="0">
                  <c:v>9196964</c:v>
                </c:pt>
                <c:pt idx="1">
                  <c:v>1298439</c:v>
                </c:pt>
                <c:pt idx="2">
                  <c:v>215810</c:v>
                </c:pt>
                <c:pt idx="3">
                  <c:v>1558785</c:v>
                </c:pt>
                <c:pt idx="4">
                  <c:v>1066956.347826086</c:v>
                </c:pt>
              </c:numCache>
            </c:numRef>
          </c:val>
          <c:extLst>
            <c:ext xmlns:c15="http://schemas.microsoft.com/office/drawing/2012/chart" uri="{02D57815-91ED-43cb-92C2-25804820EDAC}">
              <c15:datalabelsRange>
                <c15:f>('Semiconductor carbon footprint'!$W$41:$Z$41,'Semiconductor carbon footprint'!$AC$41)</c15:f>
                <c15:dlblRangeCache>
                  <c:ptCount val="5"/>
                  <c:pt idx="0">
                    <c:v>9 196 964</c:v>
                  </c:pt>
                  <c:pt idx="1">
                    <c:v>1 298 439</c:v>
                  </c:pt>
                  <c:pt idx="2">
                    <c:v>215 810</c:v>
                  </c:pt>
                  <c:pt idx="3">
                    <c:v>1 558 785</c:v>
                  </c:pt>
                  <c:pt idx="4">
                    <c:v>1 066 956</c:v>
                  </c:pt>
                </c15:dlblRangeCache>
              </c15:datalabelsRange>
            </c:ext>
            <c:ext xmlns:c16="http://schemas.microsoft.com/office/drawing/2014/chart" uri="{C3380CC4-5D6E-409C-BE32-E72D297353CC}">
              <c16:uniqueId val="{00000006-7829-41AF-B66E-5762AB4A3CD4}"/>
            </c:ext>
          </c:extLst>
        </c:ser>
        <c:dLbls>
          <c:showLegendKey val="0"/>
          <c:showVal val="0"/>
          <c:showCatName val="0"/>
          <c:showSerName val="0"/>
          <c:showPercent val="0"/>
          <c:showBubbleSize val="0"/>
        </c:dLbls>
        <c:gapWidth val="100"/>
        <c:axId val="69260422"/>
        <c:axId val="44794782"/>
      </c:barChart>
      <c:catAx>
        <c:axId val="69260422"/>
        <c:scaling>
          <c:orientation val="minMax"/>
        </c:scaling>
        <c:delete val="0"/>
        <c:axPos val="b"/>
        <c:numFmt formatCode="General" sourceLinked="1"/>
        <c:majorTickMark val="out"/>
        <c:minorTickMark val="none"/>
        <c:tickLblPos val="nextTo"/>
        <c:spPr>
          <a:ln>
            <a:solidFill>
              <a:srgbClr val="B3B3B3"/>
            </a:solidFill>
          </a:ln>
        </c:spPr>
        <c:txPr>
          <a:bodyPr/>
          <a:lstStyle/>
          <a:p>
            <a:pPr>
              <a:defRPr sz="1000" b="0" strike="noStrike" spc="-1">
                <a:latin typeface="+mn-lt"/>
              </a:defRPr>
            </a:pPr>
            <a:endParaRPr lang="en-US"/>
          </a:p>
        </c:txPr>
        <c:crossAx val="44794782"/>
        <c:crosses val="autoZero"/>
        <c:auto val="1"/>
        <c:lblAlgn val="ctr"/>
        <c:lblOffset val="100"/>
        <c:noMultiLvlLbl val="0"/>
      </c:catAx>
      <c:valAx>
        <c:axId val="44794782"/>
        <c:scaling>
          <c:orientation val="minMax"/>
          <c:max val="12000000"/>
          <c:min val="0"/>
        </c:scaling>
        <c:delete val="0"/>
        <c:axPos val="l"/>
        <c:numFmt formatCode="#,##0" sourceLinked="0"/>
        <c:majorTickMark val="out"/>
        <c:minorTickMark val="none"/>
        <c:tickLblPos val="nextTo"/>
        <c:spPr>
          <a:ln>
            <a:solidFill>
              <a:srgbClr val="B3B3B3"/>
            </a:solidFill>
          </a:ln>
        </c:spPr>
        <c:txPr>
          <a:bodyPr/>
          <a:lstStyle/>
          <a:p>
            <a:pPr>
              <a:defRPr sz="1000" b="0" strike="noStrike" spc="-1">
                <a:latin typeface="+mn-lt"/>
              </a:defRPr>
            </a:pPr>
            <a:endParaRPr lang="en-US"/>
          </a:p>
        </c:txPr>
        <c:crossAx val="69260422"/>
        <c:crosses val="autoZero"/>
        <c:crossBetween val="between"/>
      </c:valAx>
      <c:spPr>
        <a:noFill/>
        <a:ln w="25400">
          <a:noFill/>
        </a:ln>
      </c:spPr>
    </c:plotArea>
    <c:plotVisOnly val="1"/>
    <c:dispBlanksAs val="gap"/>
    <c:showDLblsOverMax val="1"/>
  </c:chart>
  <c:spPr>
    <a:solidFill>
      <a:srgbClr val="FFFFFF"/>
    </a:solidFill>
    <a:ln>
      <a:noFill/>
    </a:ln>
  </c:sp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Full Samsung Electronics Scope 1 emissions in </a:t>
            </a:r>
            <a:r>
              <a:rPr lang="en-US" dirty="0" err="1"/>
              <a:t>ktons</a:t>
            </a:r>
            <a:r>
              <a:rPr lang="en-US" dirty="0"/>
              <a:t> CO2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Samsung!$E$17</c:f>
              <c:strCache>
                <c:ptCount val="1"/>
                <c:pt idx="0">
                  <c:v>ktons CO2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65-4B4D-8748-61FE92520D1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65-4B4D-8748-61FE92520D1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65-4B4D-8748-61FE92520D1C}"/>
              </c:ext>
            </c:extLst>
          </c:dPt>
          <c:dPt>
            <c:idx val="3"/>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7-6465-4B4D-8748-61FE92520D1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465-4B4D-8748-61FE92520D1C}"/>
              </c:ext>
            </c:extLst>
          </c:dPt>
          <c:dPt>
            <c:idx val="5"/>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B-6465-4B4D-8748-61FE92520D1C}"/>
              </c:ext>
            </c:extLst>
          </c:dPt>
          <c:dLbls>
            <c:dLbl>
              <c:idx val="3"/>
              <c:layout>
                <c:manualLayout>
                  <c:x val="-6.1738207488954162E-3"/>
                  <c:y val="-2.26347098462222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65-4B4D-8748-61FE92520D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Samsung!$D$18:$D$23</c:f>
              <c:strCache>
                <c:ptCount val="6"/>
                <c:pt idx="0">
                  <c:v>CO2</c:v>
                </c:pt>
                <c:pt idx="1">
                  <c:v>CH4</c:v>
                </c:pt>
                <c:pt idx="2">
                  <c:v>N2O</c:v>
                </c:pt>
                <c:pt idx="3">
                  <c:v>HFCs</c:v>
                </c:pt>
                <c:pt idx="4">
                  <c:v>PFCs</c:v>
                </c:pt>
                <c:pt idx="5">
                  <c:v>SF6</c:v>
                </c:pt>
              </c:strCache>
            </c:strRef>
          </c:cat>
          <c:val>
            <c:numRef>
              <c:f>Samsung!$E$18:$E$23</c:f>
              <c:numCache>
                <c:formatCode>General</c:formatCode>
                <c:ptCount val="6"/>
                <c:pt idx="0">
                  <c:v>11005</c:v>
                </c:pt>
                <c:pt idx="1">
                  <c:v>3</c:v>
                </c:pt>
                <c:pt idx="2">
                  <c:v>489</c:v>
                </c:pt>
                <c:pt idx="3">
                  <c:v>902</c:v>
                </c:pt>
                <c:pt idx="4">
                  <c:v>4787</c:v>
                </c:pt>
                <c:pt idx="5">
                  <c:v>214</c:v>
                </c:pt>
              </c:numCache>
            </c:numRef>
          </c:val>
          <c:extLst>
            <c:ext xmlns:c16="http://schemas.microsoft.com/office/drawing/2014/chart" uri="{C3380CC4-5D6E-409C-BE32-E72D297353CC}">
              <c16:uniqueId val="{0000000C-6465-4B4D-8748-61FE92520D1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Semiconductor market revenue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('Semiconductor carbon footprint'!$B$16,'Semiconductor carbon footprint'!$B$17)</c:f>
              <c:strCache>
                <c:ptCount val="2"/>
                <c:pt idx="0">
                  <c:v>2020</c:v>
                </c:pt>
                <c:pt idx="1">
                  <c:v>2021</c:v>
                </c:pt>
              </c:strCache>
            </c:strRef>
          </c:cat>
          <c:val>
            <c:numRef>
              <c:f>('Semiconductor carbon footprint'!$C$16,'Semiconductor carbon footprint'!$C$17)</c:f>
              <c:numCache>
                <c:formatCode>General</c:formatCode>
                <c:ptCount val="2"/>
                <c:pt idx="0">
                  <c:v>475.41</c:v>
                </c:pt>
                <c:pt idx="1">
                  <c:v>608.03000000000009</c:v>
                </c:pt>
              </c:numCache>
            </c:numRef>
          </c:val>
          <c:extLst>
            <c:ext xmlns:c16="http://schemas.microsoft.com/office/drawing/2014/chart" uri="{C3380CC4-5D6E-409C-BE32-E72D297353CC}">
              <c16:uniqueId val="{00000000-2EC9-41DD-A06F-CA17518452FA}"/>
            </c:ext>
          </c:extLst>
        </c:ser>
        <c:dLbls>
          <c:showLegendKey val="0"/>
          <c:showVal val="0"/>
          <c:showCatName val="0"/>
          <c:showSerName val="0"/>
          <c:showPercent val="0"/>
          <c:showBubbleSize val="0"/>
        </c:dLbls>
        <c:gapWidth val="219"/>
        <c:overlap val="-27"/>
        <c:axId val="788604751"/>
        <c:axId val="788610575"/>
      </c:barChart>
      <c:catAx>
        <c:axId val="788604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610575"/>
        <c:crosses val="autoZero"/>
        <c:auto val="1"/>
        <c:lblAlgn val="ctr"/>
        <c:lblOffset val="100"/>
        <c:noMultiLvlLbl val="0"/>
      </c:catAx>
      <c:valAx>
        <c:axId val="7886105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604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0.01187</cdr:x>
      <cdr:y>0.0152</cdr:y>
    </cdr:from>
    <cdr:to>
      <cdr:x>0.06559</cdr:x>
      <cdr:y>0.06934</cdr:y>
    </cdr:to>
    <cdr:sp macro="" textlink="">
      <cdr:nvSpPr>
        <cdr:cNvPr id="2" name="ZoneTexte 4">
          <a:extLst xmlns:a="http://schemas.openxmlformats.org/drawingml/2006/main">
            <a:ext uri="{FF2B5EF4-FFF2-40B4-BE49-F238E27FC236}">
              <a16:creationId xmlns:a16="http://schemas.microsoft.com/office/drawing/2014/main" id="{9D384221-0481-48B4-8C05-9E6782BD6506}"/>
            </a:ext>
          </a:extLst>
        </cdr:cNvPr>
        <cdr:cNvSpPr txBox="1"/>
      </cdr:nvSpPr>
      <cdr:spPr>
        <a:xfrm xmlns:a="http://schemas.openxmlformats.org/drawingml/2006/main">
          <a:off x="98425" y="69850"/>
          <a:ext cx="445250"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t>in B$</a:t>
          </a:r>
        </a:p>
      </cdr:txBody>
    </cdr:sp>
  </cdr:relSizeAnchor>
</c:userShapes>
</file>

<file path=ppt/drawings/drawing2.xml><?xml version="1.0" encoding="utf-8"?>
<c:userShapes xmlns:c="http://schemas.openxmlformats.org/drawingml/2006/chart">
  <cdr:relSizeAnchor xmlns:cdr="http://schemas.openxmlformats.org/drawingml/2006/chartDrawing">
    <cdr:from>
      <cdr:x>0.91349</cdr:x>
      <cdr:y>0.08347</cdr:y>
    </cdr:from>
    <cdr:to>
      <cdr:x>0.94537</cdr:x>
      <cdr:y>0.1268</cdr:y>
    </cdr:to>
    <cdr:sp macro="" textlink="">
      <cdr:nvSpPr>
        <cdr:cNvPr id="2" name="ZoneTexte 4">
          <a:extLst xmlns:a="http://schemas.openxmlformats.org/drawingml/2006/main">
            <a:ext uri="{FF2B5EF4-FFF2-40B4-BE49-F238E27FC236}">
              <a16:creationId xmlns:a16="http://schemas.microsoft.com/office/drawing/2014/main" id="{9D384221-0481-48B4-8C05-9E6782BD6506}"/>
            </a:ext>
          </a:extLst>
        </cdr:cNvPr>
        <cdr:cNvSpPr txBox="1"/>
      </cdr:nvSpPr>
      <cdr:spPr>
        <a:xfrm xmlns:a="http://schemas.openxmlformats.org/drawingml/2006/main">
          <a:off x="8566150" y="479425"/>
          <a:ext cx="298928"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sym typeface="Wingdings" panose="05000000000000000000" pitchFamily="2" charset="2"/>
            </a:rPr>
            <a:t></a:t>
          </a:r>
          <a:endParaRPr lang="en-US" sz="1000"/>
        </a:p>
      </cdr:txBody>
    </cdr:sp>
  </cdr:relSizeAnchor>
  <cdr:relSizeAnchor xmlns:cdr="http://schemas.openxmlformats.org/drawingml/2006/chartDrawing">
    <cdr:from>
      <cdr:x>0.00531</cdr:x>
      <cdr:y>0.00884</cdr:y>
    </cdr:from>
    <cdr:to>
      <cdr:x>0.07249</cdr:x>
      <cdr:y>0.05217</cdr:y>
    </cdr:to>
    <cdr:sp macro="" textlink="">
      <cdr:nvSpPr>
        <cdr:cNvPr id="3" name="ZoneTexte 4">
          <a:extLst xmlns:a="http://schemas.openxmlformats.org/drawingml/2006/main">
            <a:ext uri="{FF2B5EF4-FFF2-40B4-BE49-F238E27FC236}">
              <a16:creationId xmlns:a16="http://schemas.microsoft.com/office/drawing/2014/main" id="{3FC47EE8-0F14-4B3F-B113-9DC746AC4B98}"/>
            </a:ext>
          </a:extLst>
        </cdr:cNvPr>
        <cdr:cNvSpPr txBox="1"/>
      </cdr:nvSpPr>
      <cdr:spPr>
        <a:xfrm xmlns:a="http://schemas.openxmlformats.org/drawingml/2006/main">
          <a:off x="50800" y="50800"/>
          <a:ext cx="642805"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t>in t CO</a:t>
          </a:r>
          <a:r>
            <a:rPr lang="en-US" sz="1000" baseline="-25000"/>
            <a:t>2</a:t>
          </a:r>
          <a:r>
            <a:rPr lang="en-US" sz="1000"/>
            <a:t>e</a:t>
          </a:r>
        </a:p>
      </cdr:txBody>
    </cdr:sp>
  </cdr:relSizeAnchor>
</c:userShapes>
</file>

<file path=ppt/drawings/drawing3.xml><?xml version="1.0" encoding="utf-8"?>
<c:userShapes xmlns:c="http://schemas.openxmlformats.org/drawingml/2006/chart">
  <cdr:relSizeAnchor xmlns:cdr="http://schemas.openxmlformats.org/drawingml/2006/chartDrawing">
    <cdr:from>
      <cdr:x>0.91349</cdr:x>
      <cdr:y>0.08347</cdr:y>
    </cdr:from>
    <cdr:to>
      <cdr:x>0.94537</cdr:x>
      <cdr:y>0.1268</cdr:y>
    </cdr:to>
    <cdr:sp macro="" textlink="">
      <cdr:nvSpPr>
        <cdr:cNvPr id="2" name="ZoneTexte 4">
          <a:extLst xmlns:a="http://schemas.openxmlformats.org/drawingml/2006/main">
            <a:ext uri="{FF2B5EF4-FFF2-40B4-BE49-F238E27FC236}">
              <a16:creationId xmlns:a16="http://schemas.microsoft.com/office/drawing/2014/main" id="{9D384221-0481-48B4-8C05-9E6782BD6506}"/>
            </a:ext>
          </a:extLst>
        </cdr:cNvPr>
        <cdr:cNvSpPr txBox="1"/>
      </cdr:nvSpPr>
      <cdr:spPr>
        <a:xfrm xmlns:a="http://schemas.openxmlformats.org/drawingml/2006/main">
          <a:off x="8566150" y="479425"/>
          <a:ext cx="298928"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sym typeface="Wingdings" panose="05000000000000000000" pitchFamily="2" charset="2"/>
            </a:rPr>
            <a:t></a:t>
          </a:r>
          <a:endParaRPr lang="en-US" sz="1000"/>
        </a:p>
      </cdr:txBody>
    </cdr:sp>
  </cdr:relSizeAnchor>
  <cdr:relSizeAnchor xmlns:cdr="http://schemas.openxmlformats.org/drawingml/2006/chartDrawing">
    <cdr:from>
      <cdr:x>0.00531</cdr:x>
      <cdr:y>0.00884</cdr:y>
    </cdr:from>
    <cdr:to>
      <cdr:x>0.07249</cdr:x>
      <cdr:y>0.05217</cdr:y>
    </cdr:to>
    <cdr:sp macro="" textlink="">
      <cdr:nvSpPr>
        <cdr:cNvPr id="3" name="ZoneTexte 4">
          <a:extLst xmlns:a="http://schemas.openxmlformats.org/drawingml/2006/main">
            <a:ext uri="{FF2B5EF4-FFF2-40B4-BE49-F238E27FC236}">
              <a16:creationId xmlns:a16="http://schemas.microsoft.com/office/drawing/2014/main" id="{3FC47EE8-0F14-4B3F-B113-9DC746AC4B98}"/>
            </a:ext>
          </a:extLst>
        </cdr:cNvPr>
        <cdr:cNvSpPr txBox="1"/>
      </cdr:nvSpPr>
      <cdr:spPr>
        <a:xfrm xmlns:a="http://schemas.openxmlformats.org/drawingml/2006/main">
          <a:off x="50800" y="50800"/>
          <a:ext cx="642805"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t>in t CO</a:t>
          </a:r>
          <a:r>
            <a:rPr lang="en-US" sz="1000" baseline="-25000"/>
            <a:t>2</a:t>
          </a:r>
          <a:r>
            <a:rPr lang="en-US" sz="1000"/>
            <a:t>e</a:t>
          </a:r>
        </a:p>
      </cdr:txBody>
    </cdr:sp>
  </cdr:relSizeAnchor>
</c:userShapes>
</file>

<file path=ppt/drawings/drawing4.xml><?xml version="1.0" encoding="utf-8"?>
<c:userShapes xmlns:c="http://schemas.openxmlformats.org/drawingml/2006/chart">
  <cdr:relSizeAnchor xmlns:cdr="http://schemas.openxmlformats.org/drawingml/2006/chartDrawing">
    <cdr:from>
      <cdr:x>0.90657</cdr:x>
      <cdr:y>0.08904</cdr:y>
    </cdr:from>
    <cdr:to>
      <cdr:x>0.93838</cdr:x>
      <cdr:y>0.13265</cdr:y>
    </cdr:to>
    <cdr:sp macro="" textlink="">
      <cdr:nvSpPr>
        <cdr:cNvPr id="2" name="ZoneTexte 4">
          <a:extLst xmlns:a="http://schemas.openxmlformats.org/drawingml/2006/main">
            <a:ext uri="{FF2B5EF4-FFF2-40B4-BE49-F238E27FC236}">
              <a16:creationId xmlns:a16="http://schemas.microsoft.com/office/drawing/2014/main" id="{1E9E58FF-FEB8-441A-BC9C-204D3DC339D1}"/>
            </a:ext>
          </a:extLst>
        </cdr:cNvPr>
        <cdr:cNvSpPr txBox="1"/>
      </cdr:nvSpPr>
      <cdr:spPr>
        <a:xfrm xmlns:a="http://schemas.openxmlformats.org/drawingml/2006/main">
          <a:off x="8518525" y="508000"/>
          <a:ext cx="298928"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sym typeface="Wingdings" panose="05000000000000000000" pitchFamily="2" charset="2"/>
            </a:rPr>
            <a:t></a:t>
          </a:r>
          <a:endParaRPr lang="en-US" sz="1000"/>
        </a:p>
      </cdr:txBody>
    </cdr:sp>
  </cdr:relSizeAnchor>
  <cdr:relSizeAnchor xmlns:cdr="http://schemas.openxmlformats.org/drawingml/2006/chartDrawing">
    <cdr:from>
      <cdr:x>0.0053</cdr:x>
      <cdr:y>0.0089</cdr:y>
    </cdr:from>
    <cdr:to>
      <cdr:x>0.07235</cdr:x>
      <cdr:y>0.05252</cdr:y>
    </cdr:to>
    <cdr:sp macro="" textlink="">
      <cdr:nvSpPr>
        <cdr:cNvPr id="3" name="ZoneTexte 4">
          <a:extLst xmlns:a="http://schemas.openxmlformats.org/drawingml/2006/main">
            <a:ext uri="{FF2B5EF4-FFF2-40B4-BE49-F238E27FC236}">
              <a16:creationId xmlns:a16="http://schemas.microsoft.com/office/drawing/2014/main" id="{A460F581-7876-476B-ADFE-6196AF3A0329}"/>
            </a:ext>
          </a:extLst>
        </cdr:cNvPr>
        <cdr:cNvSpPr txBox="1"/>
      </cdr:nvSpPr>
      <cdr:spPr>
        <a:xfrm xmlns:a="http://schemas.openxmlformats.org/drawingml/2006/main">
          <a:off x="50800" y="50800"/>
          <a:ext cx="642805" cy="248851"/>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en-US" sz="1000"/>
            <a:t>in t CO</a:t>
          </a:r>
          <a:r>
            <a:rPr lang="en-US" sz="1000" baseline="-25000"/>
            <a:t>2</a:t>
          </a:r>
          <a:r>
            <a:rPr lang="en-US" sz="1000"/>
            <a:t>e</a:t>
          </a:r>
        </a:p>
      </cdr:txBody>
    </cdr:sp>
  </cdr:relSizeAnchor>
</c:userShapes>
</file>

<file path=ppt/drawings/drawing5.xml><?xml version="1.0" encoding="utf-8"?>
<c:userShapes xmlns:c="http://schemas.openxmlformats.org/drawingml/2006/chart">
  <cdr:relSizeAnchor xmlns:cdr="http://schemas.openxmlformats.org/drawingml/2006/chartDrawing">
    <cdr:from>
      <cdr:x>0.07967</cdr:x>
      <cdr:y>0.04227</cdr:y>
    </cdr:from>
    <cdr:to>
      <cdr:x>0.27961</cdr:x>
      <cdr:y>0.12152</cdr:y>
    </cdr:to>
    <cdr:sp macro="" textlink="">
      <cdr:nvSpPr>
        <cdr:cNvPr id="2" name="ZoneTexte 1">
          <a:extLst xmlns:a="http://schemas.openxmlformats.org/drawingml/2006/main">
            <a:ext uri="{FF2B5EF4-FFF2-40B4-BE49-F238E27FC236}">
              <a16:creationId xmlns:a16="http://schemas.microsoft.com/office/drawing/2014/main" id="{CB1D5BFC-F93B-4986-9E9F-60B73581F29D}"/>
            </a:ext>
          </a:extLst>
        </cdr:cNvPr>
        <cdr:cNvSpPr txBox="1"/>
      </cdr:nvSpPr>
      <cdr:spPr>
        <a:xfrm xmlns:a="http://schemas.openxmlformats.org/drawingml/2006/main">
          <a:off x="497190" y="228599"/>
          <a:ext cx="1247775"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0.26892</cdr:x>
      <cdr:y>0.04579</cdr:y>
    </cdr:to>
    <cdr:sp macro="" textlink="">
      <cdr:nvSpPr>
        <cdr:cNvPr id="3" name="ZoneTexte 2">
          <a:extLst xmlns:a="http://schemas.openxmlformats.org/drawingml/2006/main">
            <a:ext uri="{FF2B5EF4-FFF2-40B4-BE49-F238E27FC236}">
              <a16:creationId xmlns:a16="http://schemas.microsoft.com/office/drawing/2014/main" id="{C7979536-E23B-4D42-BAD7-D5E9D023FF13}"/>
            </a:ext>
          </a:extLst>
        </cdr:cNvPr>
        <cdr:cNvSpPr txBox="1"/>
      </cdr:nvSpPr>
      <cdr:spPr>
        <a:xfrm xmlns:a="http://schemas.openxmlformats.org/drawingml/2006/main">
          <a:off x="0" y="0"/>
          <a:ext cx="1678291" cy="2476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100">
              <a:effectLst/>
              <a:latin typeface="+mn-lt"/>
              <a:ea typeface="+mn-ea"/>
              <a:cs typeface="+mn-cs"/>
            </a:rPr>
            <a:t>Annual revenues in B$</a:t>
          </a:r>
          <a:endParaRPr lang="en-US">
            <a:effectLst/>
          </a:endParaRPr>
        </a:p>
        <a:p xmlns:a="http://schemas.openxmlformats.org/drawingml/2006/main">
          <a:endParaRPr lang="en-US" sz="1100"/>
        </a:p>
      </cdr:txBody>
    </cdr:sp>
  </cdr:relSizeAnchor>
</c:userShapes>
</file>

<file path=ppt/drawings/drawing6.xml><?xml version="1.0" encoding="utf-8"?>
<c:userShapes xmlns:c="http://schemas.openxmlformats.org/drawingml/2006/chart">
  <cdr:relSizeAnchor xmlns:cdr="http://schemas.openxmlformats.org/drawingml/2006/chartDrawing">
    <cdr:from>
      <cdr:x>0.07967</cdr:x>
      <cdr:y>0.04227</cdr:y>
    </cdr:from>
    <cdr:to>
      <cdr:x>0.27961</cdr:x>
      <cdr:y>0.12152</cdr:y>
    </cdr:to>
    <cdr:sp macro="" textlink="">
      <cdr:nvSpPr>
        <cdr:cNvPr id="2" name="ZoneTexte 1">
          <a:extLst xmlns:a="http://schemas.openxmlformats.org/drawingml/2006/main">
            <a:ext uri="{FF2B5EF4-FFF2-40B4-BE49-F238E27FC236}">
              <a16:creationId xmlns:a16="http://schemas.microsoft.com/office/drawing/2014/main" id="{CB1D5BFC-F93B-4986-9E9F-60B73581F29D}"/>
            </a:ext>
          </a:extLst>
        </cdr:cNvPr>
        <cdr:cNvSpPr txBox="1"/>
      </cdr:nvSpPr>
      <cdr:spPr>
        <a:xfrm xmlns:a="http://schemas.openxmlformats.org/drawingml/2006/main">
          <a:off x="497190" y="228599"/>
          <a:ext cx="1247775"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0.26892</cdr:x>
      <cdr:y>0.04579</cdr:y>
    </cdr:to>
    <cdr:sp macro="" textlink="">
      <cdr:nvSpPr>
        <cdr:cNvPr id="3" name="ZoneTexte 2">
          <a:extLst xmlns:a="http://schemas.openxmlformats.org/drawingml/2006/main">
            <a:ext uri="{FF2B5EF4-FFF2-40B4-BE49-F238E27FC236}">
              <a16:creationId xmlns:a16="http://schemas.microsoft.com/office/drawing/2014/main" id="{C7979536-E23B-4D42-BAD7-D5E9D023FF13}"/>
            </a:ext>
          </a:extLst>
        </cdr:cNvPr>
        <cdr:cNvSpPr txBox="1"/>
      </cdr:nvSpPr>
      <cdr:spPr>
        <a:xfrm xmlns:a="http://schemas.openxmlformats.org/drawingml/2006/main">
          <a:off x="0" y="0"/>
          <a:ext cx="1678291" cy="2476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100">
              <a:effectLst/>
              <a:latin typeface="+mn-lt"/>
              <a:ea typeface="+mn-ea"/>
              <a:cs typeface="+mn-cs"/>
            </a:rPr>
            <a:t>Scope 1 emissions in t CO2 equivalent</a:t>
          </a:r>
          <a:endParaRPr lang="en-US" sz="1100"/>
        </a:p>
      </cdr:txBody>
    </cdr:sp>
  </cdr:relSizeAnchor>
</c:userShapes>
</file>

<file path=ppt/drawings/drawing7.xml><?xml version="1.0" encoding="utf-8"?>
<c:userShapes xmlns:c="http://schemas.openxmlformats.org/drawingml/2006/chart">
  <cdr:relSizeAnchor xmlns:cdr="http://schemas.openxmlformats.org/drawingml/2006/chartDrawing">
    <cdr:from>
      <cdr:x>0.07967</cdr:x>
      <cdr:y>0.04227</cdr:y>
    </cdr:from>
    <cdr:to>
      <cdr:x>0.27961</cdr:x>
      <cdr:y>0.12152</cdr:y>
    </cdr:to>
    <cdr:sp macro="" textlink="">
      <cdr:nvSpPr>
        <cdr:cNvPr id="2" name="ZoneTexte 1">
          <a:extLst xmlns:a="http://schemas.openxmlformats.org/drawingml/2006/main">
            <a:ext uri="{FF2B5EF4-FFF2-40B4-BE49-F238E27FC236}">
              <a16:creationId xmlns:a16="http://schemas.microsoft.com/office/drawing/2014/main" id="{CB1D5BFC-F93B-4986-9E9F-60B73581F29D}"/>
            </a:ext>
          </a:extLst>
        </cdr:cNvPr>
        <cdr:cNvSpPr txBox="1"/>
      </cdr:nvSpPr>
      <cdr:spPr>
        <a:xfrm xmlns:a="http://schemas.openxmlformats.org/drawingml/2006/main">
          <a:off x="497190" y="228599"/>
          <a:ext cx="1247775" cy="4286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0.26892</cdr:x>
      <cdr:y>0.04579</cdr:y>
    </cdr:to>
    <cdr:sp macro="" textlink="">
      <cdr:nvSpPr>
        <cdr:cNvPr id="3" name="ZoneTexte 2">
          <a:extLst xmlns:a="http://schemas.openxmlformats.org/drawingml/2006/main">
            <a:ext uri="{FF2B5EF4-FFF2-40B4-BE49-F238E27FC236}">
              <a16:creationId xmlns:a16="http://schemas.microsoft.com/office/drawing/2014/main" id="{C7979536-E23B-4D42-BAD7-D5E9D023FF13}"/>
            </a:ext>
          </a:extLst>
        </cdr:cNvPr>
        <cdr:cNvSpPr txBox="1"/>
      </cdr:nvSpPr>
      <cdr:spPr>
        <a:xfrm xmlns:a="http://schemas.openxmlformats.org/drawingml/2006/main">
          <a:off x="0" y="0"/>
          <a:ext cx="1678291" cy="2476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defTabSz="914400" eaLnBrk="1" fontAlgn="auto" latinLnBrk="0" hangingPunct="1">
            <a:lnSpc>
              <a:spcPct val="100000"/>
            </a:lnSpc>
            <a:spcBef>
              <a:spcPts val="0"/>
            </a:spcBef>
            <a:spcAft>
              <a:spcPts val="0"/>
            </a:spcAft>
            <a:buClrTx/>
            <a:buSzTx/>
            <a:buFontTx/>
            <a:buNone/>
            <a:tabLst/>
            <a:defRPr/>
          </a:pPr>
          <a:r>
            <a:rPr lang="en-US" sz="1100">
              <a:effectLst/>
              <a:latin typeface="+mn-lt"/>
              <a:ea typeface="+mn-ea"/>
              <a:cs typeface="+mn-cs"/>
            </a:rPr>
            <a:t>Scope 2 emissions in t CO2 equivalent</a:t>
          </a:r>
          <a:endParaRPr lang="en-US" sz="1100"/>
        </a:p>
      </cdr:txBody>
    </cdr:sp>
  </cdr:relSizeAnchor>
</c:userShapes>
</file>

<file path=ppt/drawings/drawing8.xml><?xml version="1.0" encoding="utf-8"?>
<c:userShapes xmlns:c="http://schemas.openxmlformats.org/drawingml/2006/chart">
  <cdr:relSizeAnchor xmlns:cdr="http://schemas.openxmlformats.org/drawingml/2006/chartDrawing">
    <cdr:from>
      <cdr:x>0.69048</cdr:x>
      <cdr:y>0.11061</cdr:y>
    </cdr:from>
    <cdr:to>
      <cdr:x>0.89048</cdr:x>
      <cdr:y>0.44395</cdr:y>
    </cdr:to>
    <cdr:sp macro="" textlink="">
      <cdr:nvSpPr>
        <cdr:cNvPr id="2" name="ZoneTexte 1">
          <a:extLst xmlns:a="http://schemas.openxmlformats.org/drawingml/2006/main">
            <a:ext uri="{FF2B5EF4-FFF2-40B4-BE49-F238E27FC236}">
              <a16:creationId xmlns:a16="http://schemas.microsoft.com/office/drawing/2014/main" id="{5238A77C-D1C0-46C7-84A5-71F35D80F0B1}"/>
            </a:ext>
          </a:extLst>
        </cdr:cNvPr>
        <cdr:cNvSpPr txBox="1"/>
      </cdr:nvSpPr>
      <cdr:spPr>
        <a:xfrm xmlns:a="http://schemas.openxmlformats.org/drawingml/2006/main">
          <a:off x="3156856" y="30343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solidFill>
                <a:sysClr val="windowText" lastClr="000000"/>
              </a:solidFill>
            </a:rPr>
            <a:t>+28%</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D97D4-C462-4688-B194-75C2ED7E1936}" type="datetimeFigureOut">
              <a:rPr lang="en-US" smtClean="0"/>
              <a:t>3/17/2023</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7CCB6-C48F-465B-BA1A-C2E4902926BD}" type="slidenum">
              <a:rPr lang="en-US" smtClean="0"/>
              <a:t>‹N°›</a:t>
            </a:fld>
            <a:endParaRPr lang="en-US"/>
          </a:p>
        </p:txBody>
      </p:sp>
    </p:spTree>
    <p:extLst>
      <p:ext uri="{BB962C8B-B14F-4D97-AF65-F5344CB8AC3E}">
        <p14:creationId xmlns:p14="http://schemas.microsoft.com/office/powerpoint/2010/main" val="381594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1</a:t>
            </a:fld>
            <a:endParaRPr lang="en-US"/>
          </a:p>
        </p:txBody>
      </p:sp>
    </p:spTree>
    <p:extLst>
      <p:ext uri="{BB962C8B-B14F-4D97-AF65-F5344CB8AC3E}">
        <p14:creationId xmlns:p14="http://schemas.microsoft.com/office/powerpoint/2010/main" val="1349551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22</a:t>
            </a:fld>
            <a:endParaRPr lang="en-US"/>
          </a:p>
        </p:txBody>
      </p:sp>
    </p:spTree>
    <p:extLst>
      <p:ext uri="{BB962C8B-B14F-4D97-AF65-F5344CB8AC3E}">
        <p14:creationId xmlns:p14="http://schemas.microsoft.com/office/powerpoint/2010/main" val="1696560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27</a:t>
            </a:fld>
            <a:endParaRPr lang="en-US"/>
          </a:p>
        </p:txBody>
      </p:sp>
    </p:spTree>
    <p:extLst>
      <p:ext uri="{BB962C8B-B14F-4D97-AF65-F5344CB8AC3E}">
        <p14:creationId xmlns:p14="http://schemas.microsoft.com/office/powerpoint/2010/main" val="131815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un deuxième temps, les chercheurs se sont projetés vers l’avenir afin d’anticiper le climat français à la fin du XXIe siècle. Ils ont pour cela utilisé les simulations climatiques en fonction de différents scénarios décrivant l’état du monde en 2100. Ces scénarios construits par le </a:t>
            </a:r>
            <a:r>
              <a:rPr lang="fr-FR" dirty="0" err="1"/>
              <a:t>Giec</a:t>
            </a:r>
            <a:r>
              <a:rPr lang="fr-FR" dirty="0"/>
              <a:t> vont du plus optimiste – un monde dans lequel un immense effort international a permis d’atteindre la neutralité carbone dès 2050 – au plus pessimiste – un monde divisé par de fortes inégalités et qui continue à carburer au gaz, pétrole et charbon. Entre ces deux extrêmes improbables, un scénario intermédiaire dans lequel les émissions de carbone n’augmentent ni ne diminuent drastiquement. D’après les experts, c’est ce scénario mitigé qui est le plus en accord avec les tendances actuelles et les engagements climatiques pris par les grands pays émetteurs pour les prochaines années.</a:t>
            </a:r>
          </a:p>
          <a:p>
            <a:endParaRPr lang="fr-FR" dirty="0"/>
          </a:p>
          <a:p>
            <a:r>
              <a:rPr lang="fr-FR" dirty="0"/>
              <a:t>Sur la base de ce dernier scénario, les chercheurs ont montré que la France de 2100 pourrait être 3,8 °C plus chaude que celle du début du XXe siècle. Une augmentation qui fait frémir. Une telle hausse des températures serait particulièrement marquée en été. En effet, les étés pourraient être en moyenne 5 °C plus chauds par rapport aux décennies 1900-1930. « Ceci aura des impacts très forts sur les écosystèmes et les cultures. On aura des pics de chaleur beaucoup plus fréquents et chauds, et des sécheresses plus intenses et prolongées. Dans ces conditions, l’un de points clés sera comment maintenir les ressources en eau et comment les utiliser », annonce Julien Boé. À 3,8 °C de hausse de températures moyennes, des écosystèmes entiers pourraient disparaître, et le paysage agricole en sera drastiquement modifié.</a:t>
            </a:r>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35</a:t>
            </a:fld>
            <a:endParaRPr lang="en-US"/>
          </a:p>
        </p:txBody>
      </p:sp>
    </p:spTree>
    <p:extLst>
      <p:ext uri="{BB962C8B-B14F-4D97-AF65-F5344CB8AC3E}">
        <p14:creationId xmlns:p14="http://schemas.microsoft.com/office/powerpoint/2010/main" val="2734265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 1.5°C objective, Paris Agreement</a:t>
            </a:r>
          </a:p>
          <a:p>
            <a:r>
              <a:rPr lang="en-US" dirty="0"/>
              <a:t>Other studies estimate the safe level of greenhouse gas concentrations between 350 ppm and 400 ppm of CO2-equivalent.</a:t>
            </a:r>
          </a:p>
          <a:p>
            <a:r>
              <a:rPr lang="en-US" dirty="0"/>
              <a:t>Total emissions from global livestock: 7.1 </a:t>
            </a:r>
            <a:r>
              <a:rPr lang="en-US" dirty="0" err="1"/>
              <a:t>Gigatonnes</a:t>
            </a:r>
            <a:r>
              <a:rPr lang="en-US" dirty="0"/>
              <a:t> of Co2-equiv per year, representing 14.5 percent of all anthropogenic GHG emissions. </a:t>
            </a:r>
          </a:p>
          <a:p>
            <a:r>
              <a:rPr lang="en-US" dirty="0"/>
              <a:t>https://www.oecd.org/tax/tax-policy/pricing-greenhouse-gas-emissions-turning-climate-targets-into-climate-action.htm</a:t>
            </a:r>
          </a:p>
          <a:p>
            <a:r>
              <a:rPr lang="en-US" dirty="0"/>
              <a:t>Land Use, Land-Use Change and Forestry (LULUCF)</a:t>
            </a:r>
          </a:p>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37</a:t>
            </a:fld>
            <a:endParaRPr lang="en-US"/>
          </a:p>
        </p:txBody>
      </p:sp>
    </p:spTree>
    <p:extLst>
      <p:ext uri="{BB962C8B-B14F-4D97-AF65-F5344CB8AC3E}">
        <p14:creationId xmlns:p14="http://schemas.microsoft.com/office/powerpoint/2010/main" val="2767897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For 1.5°C objective, Paris Agreement</a:t>
            </a:r>
          </a:p>
          <a:p>
            <a:r>
              <a:rPr lang="en-US" dirty="0"/>
              <a:t>Other studies estimate the safe level of greenhouse gas concentrations between 350 ppm and 400 ppm of CO2-equivalent.</a:t>
            </a:r>
          </a:p>
          <a:p>
            <a:r>
              <a:rPr lang="en-US" dirty="0"/>
              <a:t>Total emissions from global livestock: 7.1 </a:t>
            </a:r>
            <a:r>
              <a:rPr lang="en-US" dirty="0" err="1"/>
              <a:t>Gigatonnes</a:t>
            </a:r>
            <a:r>
              <a:rPr lang="en-US" dirty="0"/>
              <a:t> of Co2-equiv per year, representing 14.5 percent of all anthropogenic GHG emissions. </a:t>
            </a:r>
          </a:p>
          <a:p>
            <a:r>
              <a:rPr lang="en-US" dirty="0"/>
              <a:t>https://www.oecd.org/tax/tax-policy/pricing-greenhouse-gas-emissions-turning-climate-targets-into-climate-action.htm</a:t>
            </a:r>
          </a:p>
          <a:p>
            <a:r>
              <a:rPr lang="en-US" dirty="0"/>
              <a:t>Land Use, Land-Use Change and Forestry (LULUCF)</a:t>
            </a:r>
          </a:p>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38</a:t>
            </a:fld>
            <a:endParaRPr lang="en-US"/>
          </a:p>
        </p:txBody>
      </p:sp>
    </p:spTree>
    <p:extLst>
      <p:ext uri="{BB962C8B-B14F-4D97-AF65-F5344CB8AC3E}">
        <p14:creationId xmlns:p14="http://schemas.microsoft.com/office/powerpoint/2010/main" val="393604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42</a:t>
            </a:fld>
            <a:endParaRPr lang="en-US"/>
          </a:p>
        </p:txBody>
      </p:sp>
    </p:spTree>
    <p:extLst>
      <p:ext uri="{BB962C8B-B14F-4D97-AF65-F5344CB8AC3E}">
        <p14:creationId xmlns:p14="http://schemas.microsoft.com/office/powerpoint/2010/main" val="2752104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57</a:t>
            </a:fld>
            <a:endParaRPr lang="en-US"/>
          </a:p>
        </p:txBody>
      </p:sp>
    </p:spTree>
    <p:extLst>
      <p:ext uri="{BB962C8B-B14F-4D97-AF65-F5344CB8AC3E}">
        <p14:creationId xmlns:p14="http://schemas.microsoft.com/office/powerpoint/2010/main" val="362077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62</a:t>
            </a:fld>
            <a:endParaRPr lang="en-US"/>
          </a:p>
        </p:txBody>
      </p:sp>
    </p:spTree>
    <p:extLst>
      <p:ext uri="{BB962C8B-B14F-4D97-AF65-F5344CB8AC3E}">
        <p14:creationId xmlns:p14="http://schemas.microsoft.com/office/powerpoint/2010/main" val="457329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64</a:t>
            </a:fld>
            <a:endParaRPr lang="en-US"/>
          </a:p>
        </p:txBody>
      </p:sp>
    </p:spTree>
    <p:extLst>
      <p:ext uri="{BB962C8B-B14F-4D97-AF65-F5344CB8AC3E}">
        <p14:creationId xmlns:p14="http://schemas.microsoft.com/office/powerpoint/2010/main" val="473924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67</a:t>
            </a:fld>
            <a:endParaRPr lang="en-US"/>
          </a:p>
        </p:txBody>
      </p:sp>
    </p:spTree>
    <p:extLst>
      <p:ext uri="{BB962C8B-B14F-4D97-AF65-F5344CB8AC3E}">
        <p14:creationId xmlns:p14="http://schemas.microsoft.com/office/powerpoint/2010/main" val="884736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3</a:t>
            </a:fld>
            <a:endParaRPr lang="en-US"/>
          </a:p>
        </p:txBody>
      </p:sp>
    </p:spTree>
    <p:extLst>
      <p:ext uri="{BB962C8B-B14F-4D97-AF65-F5344CB8AC3E}">
        <p14:creationId xmlns:p14="http://schemas.microsoft.com/office/powerpoint/2010/main" val="3937715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69</a:t>
            </a:fld>
            <a:endParaRPr lang="en-US"/>
          </a:p>
        </p:txBody>
      </p:sp>
    </p:spTree>
    <p:extLst>
      <p:ext uri="{BB962C8B-B14F-4D97-AF65-F5344CB8AC3E}">
        <p14:creationId xmlns:p14="http://schemas.microsoft.com/office/powerpoint/2010/main" val="124437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70</a:t>
            </a:fld>
            <a:endParaRPr lang="en-US"/>
          </a:p>
        </p:txBody>
      </p:sp>
    </p:spTree>
    <p:extLst>
      <p:ext uri="{BB962C8B-B14F-4D97-AF65-F5344CB8AC3E}">
        <p14:creationId xmlns:p14="http://schemas.microsoft.com/office/powerpoint/2010/main" val="1149910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71</a:t>
            </a:fld>
            <a:endParaRPr lang="en-US"/>
          </a:p>
        </p:txBody>
      </p:sp>
    </p:spTree>
    <p:extLst>
      <p:ext uri="{BB962C8B-B14F-4D97-AF65-F5344CB8AC3E}">
        <p14:creationId xmlns:p14="http://schemas.microsoft.com/office/powerpoint/2010/main" val="2318424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PIA: depuis 2010, dispositifs interministériels</a:t>
            </a:r>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74</a:t>
            </a:fld>
            <a:endParaRPr lang="en-US"/>
          </a:p>
        </p:txBody>
      </p:sp>
    </p:spTree>
    <p:extLst>
      <p:ext uri="{BB962C8B-B14F-4D97-AF65-F5344CB8AC3E}">
        <p14:creationId xmlns:p14="http://schemas.microsoft.com/office/powerpoint/2010/main" val="28703019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most important GHG accounting concept you</a:t>
            </a:r>
          </a:p>
          <a:p>
            <a:r>
              <a:rPr lang="en-US" dirty="0"/>
              <a:t>may not have heard of: the attributional-</a:t>
            </a:r>
          </a:p>
          <a:p>
            <a:r>
              <a:rPr lang="en-US" dirty="0"/>
              <a:t>consequential distinction</a:t>
            </a:r>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78</a:t>
            </a:fld>
            <a:endParaRPr lang="en-US"/>
          </a:p>
        </p:txBody>
      </p:sp>
    </p:spTree>
    <p:extLst>
      <p:ext uri="{BB962C8B-B14F-4D97-AF65-F5344CB8AC3E}">
        <p14:creationId xmlns:p14="http://schemas.microsoft.com/office/powerpoint/2010/main" val="1340915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most important GHG accounting concept you</a:t>
            </a:r>
          </a:p>
          <a:p>
            <a:r>
              <a:rPr lang="en-US" dirty="0"/>
              <a:t>may not have heard of: the attributional-</a:t>
            </a:r>
          </a:p>
          <a:p>
            <a:r>
              <a:rPr lang="en-US" dirty="0"/>
              <a:t>consequential distinction</a:t>
            </a:r>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79</a:t>
            </a:fld>
            <a:endParaRPr lang="en-US"/>
          </a:p>
        </p:txBody>
      </p:sp>
    </p:spTree>
    <p:extLst>
      <p:ext uri="{BB962C8B-B14F-4D97-AF65-F5344CB8AC3E}">
        <p14:creationId xmlns:p14="http://schemas.microsoft.com/office/powerpoint/2010/main" val="322300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    Air purifier</a:t>
            </a:r>
          </a:p>
          <a:p>
            <a:r>
              <a:rPr lang="en-US" dirty="0"/>
              <a:t>    Air conditioner</a:t>
            </a:r>
          </a:p>
          <a:p>
            <a:r>
              <a:rPr lang="en-US" dirty="0"/>
              <a:t>    Alarm clock</a:t>
            </a:r>
          </a:p>
          <a:p>
            <a:r>
              <a:rPr lang="en-US" dirty="0"/>
              <a:t>    Backup charger</a:t>
            </a:r>
          </a:p>
          <a:p>
            <a:r>
              <a:rPr lang="en-US" dirty="0"/>
              <a:t>    Bread maker</a:t>
            </a:r>
          </a:p>
          <a:p>
            <a:r>
              <a:rPr lang="en-US" dirty="0"/>
              <a:t>    Banknote counter</a:t>
            </a:r>
          </a:p>
          <a:p>
            <a:r>
              <a:rPr lang="en-US" dirty="0"/>
              <a:t>    Blender</a:t>
            </a:r>
          </a:p>
          <a:p>
            <a:r>
              <a:rPr lang="en-US" dirty="0"/>
              <a:t>    Bluetooth speaker</a:t>
            </a:r>
          </a:p>
          <a:p>
            <a:r>
              <a:rPr lang="en-US" dirty="0"/>
              <a:t>    Bulb</a:t>
            </a:r>
          </a:p>
          <a:p>
            <a:r>
              <a:rPr lang="en-US" dirty="0"/>
              <a:t>    Calculator</a:t>
            </a:r>
          </a:p>
          <a:p>
            <a:r>
              <a:rPr lang="en-US" dirty="0"/>
              <a:t>    Car toy</a:t>
            </a:r>
          </a:p>
          <a:p>
            <a:r>
              <a:rPr lang="en-US" dirty="0"/>
              <a:t>    Ceiling fan</a:t>
            </a:r>
          </a:p>
          <a:p>
            <a:r>
              <a:rPr lang="en-US" dirty="0"/>
              <a:t>    Chandelier</a:t>
            </a:r>
          </a:p>
          <a:p>
            <a:r>
              <a:rPr lang="en-US" dirty="0"/>
              <a:t>    Clock</a:t>
            </a:r>
          </a:p>
          <a:p>
            <a:r>
              <a:rPr lang="en-US" dirty="0"/>
              <a:t>    Clothes dryer</a:t>
            </a:r>
          </a:p>
          <a:p>
            <a:r>
              <a:rPr lang="en-US" dirty="0"/>
              <a:t>    Coffee maker</a:t>
            </a:r>
          </a:p>
          <a:p>
            <a:r>
              <a:rPr lang="en-US" dirty="0"/>
              <a:t>    Computer</a:t>
            </a:r>
          </a:p>
          <a:p>
            <a:r>
              <a:rPr lang="en-US" dirty="0"/>
              <a:t>    Copier</a:t>
            </a:r>
          </a:p>
          <a:p>
            <a:r>
              <a:rPr lang="en-US" dirty="0"/>
              <a:t>    Curling iron</a:t>
            </a:r>
          </a:p>
          <a:p>
            <a:r>
              <a:rPr lang="en-US" dirty="0"/>
              <a:t>    Digital camera</a:t>
            </a:r>
          </a:p>
          <a:p>
            <a:r>
              <a:rPr lang="en-US" dirty="0"/>
              <a:t>    Dishwasher</a:t>
            </a:r>
          </a:p>
          <a:p>
            <a:r>
              <a:rPr lang="en-US" dirty="0"/>
              <a:t>    Doorbell camera</a:t>
            </a:r>
          </a:p>
          <a:p>
            <a:r>
              <a:rPr lang="en-US" dirty="0"/>
              <a:t>    Drill</a:t>
            </a:r>
          </a:p>
          <a:p>
            <a:r>
              <a:rPr lang="en-US" dirty="0"/>
              <a:t>    </a:t>
            </a:r>
            <a:r>
              <a:rPr lang="en-US" dirty="0" err="1"/>
              <a:t>Dvd</a:t>
            </a:r>
            <a:r>
              <a:rPr lang="en-US" dirty="0"/>
              <a:t> player</a:t>
            </a:r>
          </a:p>
          <a:p>
            <a:r>
              <a:rPr lang="en-US" dirty="0"/>
              <a:t>    Earphones</a:t>
            </a:r>
          </a:p>
          <a:p>
            <a:r>
              <a:rPr lang="en-US" dirty="0"/>
              <a:t>    Electric frying pan</a:t>
            </a:r>
          </a:p>
          <a:p>
            <a:r>
              <a:rPr lang="en-US" dirty="0"/>
              <a:t>    Electric grill</a:t>
            </a:r>
          </a:p>
          <a:p>
            <a:r>
              <a:rPr lang="en-US" dirty="0"/>
              <a:t>    Electric guitar</a:t>
            </a:r>
          </a:p>
          <a:p>
            <a:r>
              <a:rPr lang="en-US" dirty="0"/>
              <a:t>    Electric pencil sharpener</a:t>
            </a:r>
          </a:p>
          <a:p>
            <a:r>
              <a:rPr lang="en-US" dirty="0"/>
              <a:t>    Electric razor</a:t>
            </a:r>
          </a:p>
          <a:p>
            <a:r>
              <a:rPr lang="en-US" dirty="0"/>
              <a:t>    Electric stove</a:t>
            </a:r>
          </a:p>
          <a:p>
            <a:r>
              <a:rPr lang="en-US" dirty="0"/>
              <a:t>    Exhaust fan</a:t>
            </a:r>
          </a:p>
          <a:p>
            <a:r>
              <a:rPr lang="en-US" dirty="0"/>
              <a:t>    External hard drive</a:t>
            </a:r>
          </a:p>
          <a:p>
            <a:r>
              <a:rPr lang="en-US" dirty="0"/>
              <a:t>    Fan</a:t>
            </a:r>
          </a:p>
          <a:p>
            <a:r>
              <a:rPr lang="en-US" dirty="0"/>
              <a:t>    Facial cleansing machine</a:t>
            </a:r>
          </a:p>
          <a:p>
            <a:r>
              <a:rPr lang="en-US" dirty="0"/>
              <a:t>    Fax</a:t>
            </a:r>
          </a:p>
          <a:p>
            <a:r>
              <a:rPr lang="en-US" dirty="0"/>
              <a:t>    Fish tank</a:t>
            </a:r>
          </a:p>
          <a:p>
            <a:r>
              <a:rPr lang="en-US" dirty="0"/>
              <a:t>    Floor lamp</a:t>
            </a:r>
          </a:p>
          <a:p>
            <a:r>
              <a:rPr lang="en-US" dirty="0"/>
              <a:t>    Game controller</a:t>
            </a:r>
          </a:p>
          <a:p>
            <a:r>
              <a:rPr lang="en-US" dirty="0"/>
              <a:t>    Garage</a:t>
            </a:r>
          </a:p>
          <a:p>
            <a:r>
              <a:rPr lang="en-US" dirty="0"/>
              <a:t>    Grandfather clock</a:t>
            </a:r>
          </a:p>
          <a:p>
            <a:r>
              <a:rPr lang="en-US" dirty="0"/>
              <a:t>    Hair dryer</a:t>
            </a:r>
          </a:p>
          <a:p>
            <a:r>
              <a:rPr lang="en-US" dirty="0"/>
              <a:t>    Headset</a:t>
            </a:r>
          </a:p>
          <a:p>
            <a:r>
              <a:rPr lang="en-US" dirty="0"/>
              <a:t>    Inkjet printer</a:t>
            </a:r>
          </a:p>
          <a:p>
            <a:r>
              <a:rPr lang="en-US" dirty="0"/>
              <a:t>    iPod</a:t>
            </a:r>
          </a:p>
          <a:p>
            <a:r>
              <a:rPr lang="en-US" dirty="0"/>
              <a:t>    Iron</a:t>
            </a:r>
          </a:p>
          <a:p>
            <a:r>
              <a:rPr lang="en-US" dirty="0"/>
              <a:t>    Juicer</a:t>
            </a:r>
          </a:p>
          <a:p>
            <a:r>
              <a:rPr lang="en-US" dirty="0"/>
              <a:t>    Kettle</a:t>
            </a:r>
          </a:p>
          <a:p>
            <a:r>
              <a:rPr lang="en-US" dirty="0"/>
              <a:t>    Kitchen scale</a:t>
            </a:r>
          </a:p>
          <a:p>
            <a:r>
              <a:rPr lang="en-US" dirty="0"/>
              <a:t>    Hair straightening machine</a:t>
            </a:r>
          </a:p>
          <a:p>
            <a:r>
              <a:rPr lang="en-US" dirty="0"/>
              <a:t>    Laser printer</a:t>
            </a:r>
          </a:p>
          <a:p>
            <a:r>
              <a:rPr lang="en-US" dirty="0"/>
              <a:t>    Lawn mower</a:t>
            </a:r>
          </a:p>
          <a:p>
            <a:r>
              <a:rPr lang="en-US" dirty="0"/>
              <a:t>    Lift</a:t>
            </a:r>
          </a:p>
          <a:p>
            <a:r>
              <a:rPr lang="en-US" dirty="0"/>
              <a:t>    Meat grinder</a:t>
            </a:r>
          </a:p>
          <a:p>
            <a:r>
              <a:rPr lang="en-US" dirty="0"/>
              <a:t>    Microphone</a:t>
            </a:r>
          </a:p>
          <a:p>
            <a:r>
              <a:rPr lang="en-US" dirty="0"/>
              <a:t>    Microwave</a:t>
            </a:r>
          </a:p>
          <a:p>
            <a:r>
              <a:rPr lang="en-US" dirty="0"/>
              <a:t>    Mixer</a:t>
            </a:r>
          </a:p>
          <a:p>
            <a:r>
              <a:rPr lang="en-US" dirty="0"/>
              <a:t>    Monitor</a:t>
            </a:r>
          </a:p>
          <a:p>
            <a:r>
              <a:rPr lang="en-US" dirty="0"/>
              <a:t>    Mosquito racket</a:t>
            </a:r>
          </a:p>
          <a:p>
            <a:r>
              <a:rPr lang="en-US" dirty="0"/>
              <a:t>    Mouse</a:t>
            </a:r>
          </a:p>
          <a:p>
            <a:r>
              <a:rPr lang="en-US" dirty="0"/>
              <a:t>    Mp3 player</a:t>
            </a:r>
          </a:p>
          <a:p>
            <a:r>
              <a:rPr lang="en-US" dirty="0"/>
              <a:t>    Oil-free fryer</a:t>
            </a:r>
          </a:p>
          <a:p>
            <a:r>
              <a:rPr lang="en-US" dirty="0"/>
              <a:t>    Piano</a:t>
            </a:r>
          </a:p>
          <a:p>
            <a:r>
              <a:rPr lang="en-US" dirty="0"/>
              <a:t>    Oven</a:t>
            </a:r>
          </a:p>
          <a:p>
            <a:r>
              <a:rPr lang="en-US" dirty="0"/>
              <a:t>    Plotter</a:t>
            </a:r>
          </a:p>
          <a:p>
            <a:r>
              <a:rPr lang="en-US" dirty="0"/>
              <a:t>    Pressure cooker</a:t>
            </a:r>
          </a:p>
          <a:p>
            <a:r>
              <a:rPr lang="en-US" dirty="0"/>
              <a:t>    Printer</a:t>
            </a:r>
          </a:p>
          <a:p>
            <a:r>
              <a:rPr lang="en-US" dirty="0"/>
              <a:t>    Projector</a:t>
            </a:r>
          </a:p>
          <a:p>
            <a:r>
              <a:rPr lang="en-US" dirty="0"/>
              <a:t>    Radiator</a:t>
            </a:r>
          </a:p>
          <a:p>
            <a:r>
              <a:rPr lang="en-US" dirty="0"/>
              <a:t>    Radio</a:t>
            </a:r>
          </a:p>
          <a:p>
            <a:r>
              <a:rPr lang="en-US" dirty="0"/>
              <a:t>    Reading lamp</a:t>
            </a:r>
          </a:p>
          <a:p>
            <a:r>
              <a:rPr lang="en-US" dirty="0"/>
              <a:t>    Refrigerator</a:t>
            </a:r>
          </a:p>
          <a:p>
            <a:r>
              <a:rPr lang="en-US" dirty="0"/>
              <a:t>    Remote control</a:t>
            </a:r>
          </a:p>
          <a:p>
            <a:r>
              <a:rPr lang="en-US" dirty="0"/>
              <a:t>    Rice cooker</a:t>
            </a:r>
          </a:p>
          <a:p>
            <a:r>
              <a:rPr lang="en-US" dirty="0"/>
              <a:t>    Safe</a:t>
            </a:r>
          </a:p>
          <a:p>
            <a:r>
              <a:rPr lang="en-US" dirty="0"/>
              <a:t>    Robotic vacuum cleaner</a:t>
            </a:r>
          </a:p>
          <a:p>
            <a:r>
              <a:rPr lang="en-US" dirty="0"/>
              <a:t>    Sandwich maker</a:t>
            </a:r>
          </a:p>
          <a:p>
            <a:r>
              <a:rPr lang="en-US" dirty="0"/>
              <a:t>    Scale</a:t>
            </a:r>
          </a:p>
          <a:p>
            <a:r>
              <a:rPr lang="en-US" dirty="0"/>
              <a:t>    Scanner</a:t>
            </a:r>
          </a:p>
          <a:p>
            <a:r>
              <a:rPr lang="en-US" dirty="0"/>
              <a:t>    Sewing machine</a:t>
            </a:r>
          </a:p>
          <a:p>
            <a:r>
              <a:rPr lang="en-US" dirty="0"/>
              <a:t>    Smart television</a:t>
            </a:r>
          </a:p>
          <a:p>
            <a:r>
              <a:rPr lang="en-US" dirty="0"/>
              <a:t>    Smartphone</a:t>
            </a:r>
          </a:p>
          <a:p>
            <a:r>
              <a:rPr lang="en-US" dirty="0"/>
              <a:t>    Speakers</a:t>
            </a:r>
          </a:p>
          <a:p>
            <a:r>
              <a:rPr lang="en-US" dirty="0"/>
              <a:t>    Tablet</a:t>
            </a:r>
          </a:p>
          <a:p>
            <a:r>
              <a:rPr lang="en-US" dirty="0"/>
              <a:t>    Television</a:t>
            </a:r>
          </a:p>
          <a:p>
            <a:r>
              <a:rPr lang="en-US" dirty="0"/>
              <a:t>    Timer</a:t>
            </a:r>
          </a:p>
          <a:p>
            <a:r>
              <a:rPr lang="en-US" dirty="0"/>
              <a:t>    Toaster</a:t>
            </a:r>
          </a:p>
          <a:p>
            <a:r>
              <a:rPr lang="en-US" dirty="0"/>
              <a:t>    Torch</a:t>
            </a:r>
          </a:p>
          <a:p>
            <a:r>
              <a:rPr lang="en-US" dirty="0"/>
              <a:t>    USB drive</a:t>
            </a:r>
          </a:p>
          <a:p>
            <a:r>
              <a:rPr lang="en-US" dirty="0"/>
              <a:t>    Vacuum cleaner</a:t>
            </a:r>
          </a:p>
          <a:p>
            <a:r>
              <a:rPr lang="en-US" dirty="0"/>
              <a:t>    Walkie-talkie</a:t>
            </a:r>
          </a:p>
          <a:p>
            <a:r>
              <a:rPr lang="en-US" dirty="0"/>
              <a:t>    Washing machine</a:t>
            </a:r>
          </a:p>
          <a:p>
            <a:r>
              <a:rPr lang="en-US" dirty="0"/>
              <a:t>    Watch</a:t>
            </a:r>
          </a:p>
          <a:p>
            <a:r>
              <a:rPr lang="en-US" dirty="0"/>
              <a:t>    Water pumps</a:t>
            </a:r>
          </a:p>
          <a:p>
            <a:r>
              <a:rPr lang="en-US" dirty="0"/>
              <a:t>    Water purifier</a:t>
            </a:r>
          </a:p>
          <a:p>
            <a:r>
              <a:rPr lang="en-US" dirty="0"/>
              <a:t>    Wall fan</a:t>
            </a:r>
          </a:p>
          <a:p>
            <a:r>
              <a:rPr lang="en-US" dirty="0"/>
              <a:t>    Water heater</a:t>
            </a:r>
          </a:p>
          <a:p>
            <a:r>
              <a:rPr lang="en-US" dirty="0"/>
              <a:t>    Webcam</a:t>
            </a:r>
          </a:p>
          <a:p>
            <a:r>
              <a:rPr lang="en-US" dirty="0"/>
              <a:t>    </a:t>
            </a:r>
            <a:r>
              <a:rPr lang="en-US" dirty="0" err="1"/>
              <a:t>Wifi</a:t>
            </a:r>
            <a:r>
              <a:rPr lang="en-US" dirty="0"/>
              <a:t> modem</a:t>
            </a:r>
          </a:p>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4</a:t>
            </a:fld>
            <a:endParaRPr lang="en-US"/>
          </a:p>
        </p:txBody>
      </p:sp>
    </p:spTree>
    <p:extLst>
      <p:ext uri="{BB962C8B-B14F-4D97-AF65-F5344CB8AC3E}">
        <p14:creationId xmlns:p14="http://schemas.microsoft.com/office/powerpoint/2010/main" val="196497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    Air purifier</a:t>
            </a:r>
          </a:p>
          <a:p>
            <a:r>
              <a:rPr lang="en-US" dirty="0"/>
              <a:t>    Air conditioner</a:t>
            </a:r>
          </a:p>
          <a:p>
            <a:r>
              <a:rPr lang="en-US" dirty="0"/>
              <a:t>    Alarm clock</a:t>
            </a:r>
          </a:p>
          <a:p>
            <a:r>
              <a:rPr lang="en-US" dirty="0"/>
              <a:t>    Backup charger</a:t>
            </a:r>
          </a:p>
          <a:p>
            <a:r>
              <a:rPr lang="en-US" dirty="0"/>
              <a:t>    Bread maker</a:t>
            </a:r>
          </a:p>
          <a:p>
            <a:r>
              <a:rPr lang="en-US" dirty="0"/>
              <a:t>    Banknote counter</a:t>
            </a:r>
          </a:p>
          <a:p>
            <a:r>
              <a:rPr lang="en-US" dirty="0"/>
              <a:t>    Blender</a:t>
            </a:r>
          </a:p>
          <a:p>
            <a:r>
              <a:rPr lang="en-US" dirty="0"/>
              <a:t>    Bluetooth speaker</a:t>
            </a:r>
          </a:p>
          <a:p>
            <a:r>
              <a:rPr lang="en-US" dirty="0"/>
              <a:t>    Bulb</a:t>
            </a:r>
          </a:p>
          <a:p>
            <a:r>
              <a:rPr lang="en-US" dirty="0"/>
              <a:t>    Calculator</a:t>
            </a:r>
          </a:p>
          <a:p>
            <a:r>
              <a:rPr lang="en-US" dirty="0"/>
              <a:t>    Car toy</a:t>
            </a:r>
          </a:p>
          <a:p>
            <a:r>
              <a:rPr lang="en-US" dirty="0"/>
              <a:t>    Ceiling fan</a:t>
            </a:r>
          </a:p>
          <a:p>
            <a:r>
              <a:rPr lang="en-US" dirty="0"/>
              <a:t>    Chandelier</a:t>
            </a:r>
          </a:p>
          <a:p>
            <a:r>
              <a:rPr lang="en-US" dirty="0"/>
              <a:t>    Clock</a:t>
            </a:r>
          </a:p>
          <a:p>
            <a:r>
              <a:rPr lang="en-US" dirty="0"/>
              <a:t>    Clothes dryer</a:t>
            </a:r>
          </a:p>
          <a:p>
            <a:r>
              <a:rPr lang="en-US" dirty="0"/>
              <a:t>    Coffee maker</a:t>
            </a:r>
          </a:p>
          <a:p>
            <a:r>
              <a:rPr lang="en-US" dirty="0"/>
              <a:t>    Computer</a:t>
            </a:r>
          </a:p>
          <a:p>
            <a:r>
              <a:rPr lang="en-US" dirty="0"/>
              <a:t>    Copier</a:t>
            </a:r>
          </a:p>
          <a:p>
            <a:r>
              <a:rPr lang="en-US" dirty="0"/>
              <a:t>    Curling iron</a:t>
            </a:r>
          </a:p>
          <a:p>
            <a:r>
              <a:rPr lang="en-US" dirty="0"/>
              <a:t>    Digital camera</a:t>
            </a:r>
          </a:p>
          <a:p>
            <a:r>
              <a:rPr lang="en-US" dirty="0"/>
              <a:t>    Dishwasher</a:t>
            </a:r>
          </a:p>
          <a:p>
            <a:r>
              <a:rPr lang="en-US" dirty="0"/>
              <a:t>    Doorbell camera</a:t>
            </a:r>
          </a:p>
          <a:p>
            <a:r>
              <a:rPr lang="en-US" dirty="0"/>
              <a:t>    Drill</a:t>
            </a:r>
          </a:p>
          <a:p>
            <a:r>
              <a:rPr lang="en-US" dirty="0"/>
              <a:t>    </a:t>
            </a:r>
            <a:r>
              <a:rPr lang="en-US" dirty="0" err="1"/>
              <a:t>Dvd</a:t>
            </a:r>
            <a:r>
              <a:rPr lang="en-US" dirty="0"/>
              <a:t> player</a:t>
            </a:r>
          </a:p>
          <a:p>
            <a:r>
              <a:rPr lang="en-US" dirty="0"/>
              <a:t>    Earphones</a:t>
            </a:r>
          </a:p>
          <a:p>
            <a:r>
              <a:rPr lang="en-US" dirty="0"/>
              <a:t>    Electric frying pan</a:t>
            </a:r>
          </a:p>
          <a:p>
            <a:r>
              <a:rPr lang="en-US" dirty="0"/>
              <a:t>    Electric grill</a:t>
            </a:r>
          </a:p>
          <a:p>
            <a:r>
              <a:rPr lang="en-US" dirty="0"/>
              <a:t>    Electric guitar</a:t>
            </a:r>
          </a:p>
          <a:p>
            <a:r>
              <a:rPr lang="en-US" dirty="0"/>
              <a:t>    Electric pencil sharpener</a:t>
            </a:r>
          </a:p>
          <a:p>
            <a:r>
              <a:rPr lang="en-US" dirty="0"/>
              <a:t>    Electric razor</a:t>
            </a:r>
          </a:p>
          <a:p>
            <a:r>
              <a:rPr lang="en-US" dirty="0"/>
              <a:t>    Electric stove</a:t>
            </a:r>
          </a:p>
          <a:p>
            <a:r>
              <a:rPr lang="en-US" dirty="0"/>
              <a:t>    Exhaust fan</a:t>
            </a:r>
          </a:p>
          <a:p>
            <a:r>
              <a:rPr lang="en-US" dirty="0"/>
              <a:t>    External hard drive</a:t>
            </a:r>
          </a:p>
          <a:p>
            <a:r>
              <a:rPr lang="en-US" dirty="0"/>
              <a:t>    Fan</a:t>
            </a:r>
          </a:p>
          <a:p>
            <a:r>
              <a:rPr lang="en-US" dirty="0"/>
              <a:t>    Facial cleansing machine</a:t>
            </a:r>
          </a:p>
          <a:p>
            <a:r>
              <a:rPr lang="en-US" dirty="0"/>
              <a:t>    Fax</a:t>
            </a:r>
          </a:p>
          <a:p>
            <a:r>
              <a:rPr lang="en-US" dirty="0"/>
              <a:t>    Fish tank</a:t>
            </a:r>
          </a:p>
          <a:p>
            <a:r>
              <a:rPr lang="en-US" dirty="0"/>
              <a:t>    Floor lamp</a:t>
            </a:r>
          </a:p>
          <a:p>
            <a:r>
              <a:rPr lang="en-US" dirty="0"/>
              <a:t>    Game controller</a:t>
            </a:r>
          </a:p>
          <a:p>
            <a:r>
              <a:rPr lang="en-US" dirty="0"/>
              <a:t>    Garage</a:t>
            </a:r>
          </a:p>
          <a:p>
            <a:r>
              <a:rPr lang="en-US" dirty="0"/>
              <a:t>    Grandfather clock</a:t>
            </a:r>
          </a:p>
          <a:p>
            <a:r>
              <a:rPr lang="en-US" dirty="0"/>
              <a:t>    Hair dryer</a:t>
            </a:r>
          </a:p>
          <a:p>
            <a:r>
              <a:rPr lang="en-US" dirty="0"/>
              <a:t>    Headset</a:t>
            </a:r>
          </a:p>
          <a:p>
            <a:r>
              <a:rPr lang="en-US" dirty="0"/>
              <a:t>    Inkjet printer</a:t>
            </a:r>
          </a:p>
          <a:p>
            <a:r>
              <a:rPr lang="en-US" dirty="0"/>
              <a:t>    iPod</a:t>
            </a:r>
          </a:p>
          <a:p>
            <a:r>
              <a:rPr lang="en-US" dirty="0"/>
              <a:t>    Iron</a:t>
            </a:r>
          </a:p>
          <a:p>
            <a:r>
              <a:rPr lang="en-US" dirty="0"/>
              <a:t>    Juicer</a:t>
            </a:r>
          </a:p>
          <a:p>
            <a:r>
              <a:rPr lang="en-US" dirty="0"/>
              <a:t>    Kettle</a:t>
            </a:r>
          </a:p>
          <a:p>
            <a:r>
              <a:rPr lang="en-US" dirty="0"/>
              <a:t>    Kitchen scale</a:t>
            </a:r>
          </a:p>
          <a:p>
            <a:r>
              <a:rPr lang="en-US" dirty="0"/>
              <a:t>    Hair straightening machine</a:t>
            </a:r>
          </a:p>
          <a:p>
            <a:r>
              <a:rPr lang="en-US" dirty="0"/>
              <a:t>    Laser printer</a:t>
            </a:r>
          </a:p>
          <a:p>
            <a:r>
              <a:rPr lang="en-US" dirty="0"/>
              <a:t>    Lawn mower</a:t>
            </a:r>
          </a:p>
          <a:p>
            <a:r>
              <a:rPr lang="en-US" dirty="0"/>
              <a:t>    Lift</a:t>
            </a:r>
          </a:p>
          <a:p>
            <a:r>
              <a:rPr lang="en-US" dirty="0"/>
              <a:t>    Meat grinder</a:t>
            </a:r>
          </a:p>
          <a:p>
            <a:r>
              <a:rPr lang="en-US" dirty="0"/>
              <a:t>    Microphone</a:t>
            </a:r>
          </a:p>
          <a:p>
            <a:r>
              <a:rPr lang="en-US" dirty="0"/>
              <a:t>    Microwave</a:t>
            </a:r>
          </a:p>
          <a:p>
            <a:r>
              <a:rPr lang="en-US" dirty="0"/>
              <a:t>    Mixer</a:t>
            </a:r>
          </a:p>
          <a:p>
            <a:r>
              <a:rPr lang="en-US" dirty="0"/>
              <a:t>    Monitor</a:t>
            </a:r>
          </a:p>
          <a:p>
            <a:r>
              <a:rPr lang="en-US" dirty="0"/>
              <a:t>    Mosquito racket</a:t>
            </a:r>
          </a:p>
          <a:p>
            <a:r>
              <a:rPr lang="en-US" dirty="0"/>
              <a:t>    Mouse</a:t>
            </a:r>
          </a:p>
          <a:p>
            <a:r>
              <a:rPr lang="en-US" dirty="0"/>
              <a:t>    Mp3 player</a:t>
            </a:r>
          </a:p>
          <a:p>
            <a:r>
              <a:rPr lang="en-US" dirty="0"/>
              <a:t>    Oil-free fryer</a:t>
            </a:r>
          </a:p>
          <a:p>
            <a:r>
              <a:rPr lang="en-US" dirty="0"/>
              <a:t>    Piano</a:t>
            </a:r>
          </a:p>
          <a:p>
            <a:r>
              <a:rPr lang="en-US" dirty="0"/>
              <a:t>    Oven</a:t>
            </a:r>
          </a:p>
          <a:p>
            <a:r>
              <a:rPr lang="en-US" dirty="0"/>
              <a:t>    Plotter</a:t>
            </a:r>
          </a:p>
          <a:p>
            <a:r>
              <a:rPr lang="en-US" dirty="0"/>
              <a:t>    Pressure cooker</a:t>
            </a:r>
          </a:p>
          <a:p>
            <a:r>
              <a:rPr lang="en-US" dirty="0"/>
              <a:t>    Printer</a:t>
            </a:r>
          </a:p>
          <a:p>
            <a:r>
              <a:rPr lang="en-US" dirty="0"/>
              <a:t>    Projector</a:t>
            </a:r>
          </a:p>
          <a:p>
            <a:r>
              <a:rPr lang="en-US" dirty="0"/>
              <a:t>    Radiator</a:t>
            </a:r>
          </a:p>
          <a:p>
            <a:r>
              <a:rPr lang="en-US" dirty="0"/>
              <a:t>    Radio</a:t>
            </a:r>
          </a:p>
          <a:p>
            <a:r>
              <a:rPr lang="en-US" dirty="0"/>
              <a:t>    Reading lamp</a:t>
            </a:r>
          </a:p>
          <a:p>
            <a:r>
              <a:rPr lang="en-US" dirty="0"/>
              <a:t>    Refrigerator</a:t>
            </a:r>
          </a:p>
          <a:p>
            <a:r>
              <a:rPr lang="en-US" dirty="0"/>
              <a:t>    Remote control</a:t>
            </a:r>
          </a:p>
          <a:p>
            <a:r>
              <a:rPr lang="en-US" dirty="0"/>
              <a:t>    Rice cooker</a:t>
            </a:r>
          </a:p>
          <a:p>
            <a:r>
              <a:rPr lang="en-US" dirty="0"/>
              <a:t>    Safe</a:t>
            </a:r>
          </a:p>
          <a:p>
            <a:r>
              <a:rPr lang="en-US" dirty="0"/>
              <a:t>    Robotic vacuum cleaner</a:t>
            </a:r>
          </a:p>
          <a:p>
            <a:r>
              <a:rPr lang="en-US" dirty="0"/>
              <a:t>    Sandwich maker</a:t>
            </a:r>
          </a:p>
          <a:p>
            <a:r>
              <a:rPr lang="en-US" dirty="0"/>
              <a:t>    Scale</a:t>
            </a:r>
          </a:p>
          <a:p>
            <a:r>
              <a:rPr lang="en-US" dirty="0"/>
              <a:t>    Scanner</a:t>
            </a:r>
          </a:p>
          <a:p>
            <a:r>
              <a:rPr lang="en-US" dirty="0"/>
              <a:t>    Sewing machine</a:t>
            </a:r>
          </a:p>
          <a:p>
            <a:r>
              <a:rPr lang="en-US" dirty="0"/>
              <a:t>    Smart television</a:t>
            </a:r>
          </a:p>
          <a:p>
            <a:r>
              <a:rPr lang="en-US" dirty="0"/>
              <a:t>    Smartphone</a:t>
            </a:r>
          </a:p>
          <a:p>
            <a:r>
              <a:rPr lang="en-US" dirty="0"/>
              <a:t>    Speakers</a:t>
            </a:r>
          </a:p>
          <a:p>
            <a:r>
              <a:rPr lang="en-US" dirty="0"/>
              <a:t>    Tablet</a:t>
            </a:r>
          </a:p>
          <a:p>
            <a:r>
              <a:rPr lang="en-US" dirty="0"/>
              <a:t>    Television</a:t>
            </a:r>
          </a:p>
          <a:p>
            <a:r>
              <a:rPr lang="en-US" dirty="0"/>
              <a:t>    Timer</a:t>
            </a:r>
          </a:p>
          <a:p>
            <a:r>
              <a:rPr lang="en-US" dirty="0"/>
              <a:t>    Toaster</a:t>
            </a:r>
          </a:p>
          <a:p>
            <a:r>
              <a:rPr lang="en-US" dirty="0"/>
              <a:t>    Torch</a:t>
            </a:r>
          </a:p>
          <a:p>
            <a:r>
              <a:rPr lang="en-US" dirty="0"/>
              <a:t>    USB drive</a:t>
            </a:r>
          </a:p>
          <a:p>
            <a:r>
              <a:rPr lang="en-US" dirty="0"/>
              <a:t>    Vacuum cleaner</a:t>
            </a:r>
          </a:p>
          <a:p>
            <a:r>
              <a:rPr lang="en-US" dirty="0"/>
              <a:t>    Walkie-talkie</a:t>
            </a:r>
          </a:p>
          <a:p>
            <a:r>
              <a:rPr lang="en-US" dirty="0"/>
              <a:t>    Washing machine</a:t>
            </a:r>
          </a:p>
          <a:p>
            <a:r>
              <a:rPr lang="en-US" dirty="0"/>
              <a:t>    Watch</a:t>
            </a:r>
          </a:p>
          <a:p>
            <a:r>
              <a:rPr lang="en-US" dirty="0"/>
              <a:t>    Water pumps</a:t>
            </a:r>
          </a:p>
          <a:p>
            <a:r>
              <a:rPr lang="en-US" dirty="0"/>
              <a:t>    Water purifier</a:t>
            </a:r>
          </a:p>
          <a:p>
            <a:r>
              <a:rPr lang="en-US" dirty="0"/>
              <a:t>    Wall fan</a:t>
            </a:r>
          </a:p>
          <a:p>
            <a:r>
              <a:rPr lang="en-US" dirty="0"/>
              <a:t>    Water heater</a:t>
            </a:r>
          </a:p>
          <a:p>
            <a:r>
              <a:rPr lang="en-US" dirty="0"/>
              <a:t>    Webcam</a:t>
            </a:r>
          </a:p>
          <a:p>
            <a:r>
              <a:rPr lang="en-US" dirty="0"/>
              <a:t>    </a:t>
            </a:r>
            <a:r>
              <a:rPr lang="en-US" dirty="0" err="1"/>
              <a:t>Wifi</a:t>
            </a:r>
            <a:r>
              <a:rPr lang="en-US" dirty="0"/>
              <a:t> modem</a:t>
            </a:r>
          </a:p>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5</a:t>
            </a:fld>
            <a:endParaRPr lang="en-US"/>
          </a:p>
        </p:txBody>
      </p:sp>
    </p:spTree>
    <p:extLst>
      <p:ext uri="{BB962C8B-B14F-4D97-AF65-F5344CB8AC3E}">
        <p14:creationId xmlns:p14="http://schemas.microsoft.com/office/powerpoint/2010/main" val="3934599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dirty="0"/>
              <a:t>    Air purifier</a:t>
            </a:r>
          </a:p>
          <a:p>
            <a:r>
              <a:rPr lang="en-US" dirty="0"/>
              <a:t>    Air conditioner</a:t>
            </a:r>
          </a:p>
          <a:p>
            <a:r>
              <a:rPr lang="en-US" dirty="0"/>
              <a:t>    Alarm clock</a:t>
            </a:r>
          </a:p>
          <a:p>
            <a:r>
              <a:rPr lang="en-US" dirty="0"/>
              <a:t>    Backup charger</a:t>
            </a:r>
          </a:p>
          <a:p>
            <a:r>
              <a:rPr lang="en-US" dirty="0"/>
              <a:t>    Bread maker</a:t>
            </a:r>
          </a:p>
          <a:p>
            <a:r>
              <a:rPr lang="en-US" dirty="0"/>
              <a:t>    Banknote counter</a:t>
            </a:r>
          </a:p>
          <a:p>
            <a:r>
              <a:rPr lang="en-US" dirty="0"/>
              <a:t>    Blender</a:t>
            </a:r>
          </a:p>
          <a:p>
            <a:r>
              <a:rPr lang="en-US" dirty="0"/>
              <a:t>    Bluetooth speaker</a:t>
            </a:r>
          </a:p>
          <a:p>
            <a:r>
              <a:rPr lang="en-US" dirty="0"/>
              <a:t>    Bulb</a:t>
            </a:r>
          </a:p>
          <a:p>
            <a:r>
              <a:rPr lang="en-US" dirty="0"/>
              <a:t>    Calculator</a:t>
            </a:r>
          </a:p>
          <a:p>
            <a:r>
              <a:rPr lang="en-US" dirty="0"/>
              <a:t>    Car toy</a:t>
            </a:r>
          </a:p>
          <a:p>
            <a:r>
              <a:rPr lang="en-US" dirty="0"/>
              <a:t>    Ceiling fan</a:t>
            </a:r>
          </a:p>
          <a:p>
            <a:r>
              <a:rPr lang="en-US" dirty="0"/>
              <a:t>    Chandelier</a:t>
            </a:r>
          </a:p>
          <a:p>
            <a:r>
              <a:rPr lang="en-US" dirty="0"/>
              <a:t>    Clock</a:t>
            </a:r>
          </a:p>
          <a:p>
            <a:r>
              <a:rPr lang="en-US" dirty="0"/>
              <a:t>    Clothes dryer</a:t>
            </a:r>
          </a:p>
          <a:p>
            <a:r>
              <a:rPr lang="en-US" dirty="0"/>
              <a:t>    Coffee maker</a:t>
            </a:r>
          </a:p>
          <a:p>
            <a:r>
              <a:rPr lang="en-US" dirty="0"/>
              <a:t>    Computer</a:t>
            </a:r>
          </a:p>
          <a:p>
            <a:r>
              <a:rPr lang="en-US" dirty="0"/>
              <a:t>    Copier</a:t>
            </a:r>
          </a:p>
          <a:p>
            <a:r>
              <a:rPr lang="en-US" dirty="0"/>
              <a:t>    Curling iron</a:t>
            </a:r>
          </a:p>
          <a:p>
            <a:r>
              <a:rPr lang="en-US" dirty="0"/>
              <a:t>    Digital camera</a:t>
            </a:r>
          </a:p>
          <a:p>
            <a:r>
              <a:rPr lang="en-US" dirty="0"/>
              <a:t>    Dishwasher</a:t>
            </a:r>
          </a:p>
          <a:p>
            <a:r>
              <a:rPr lang="en-US" dirty="0"/>
              <a:t>    Doorbell camera</a:t>
            </a:r>
          </a:p>
          <a:p>
            <a:r>
              <a:rPr lang="en-US" dirty="0"/>
              <a:t>    Drill</a:t>
            </a:r>
          </a:p>
          <a:p>
            <a:r>
              <a:rPr lang="en-US" dirty="0"/>
              <a:t>    </a:t>
            </a:r>
            <a:r>
              <a:rPr lang="en-US" dirty="0" err="1"/>
              <a:t>Dvd</a:t>
            </a:r>
            <a:r>
              <a:rPr lang="en-US" dirty="0"/>
              <a:t> player</a:t>
            </a:r>
          </a:p>
          <a:p>
            <a:r>
              <a:rPr lang="en-US" dirty="0"/>
              <a:t>    Earphones</a:t>
            </a:r>
          </a:p>
          <a:p>
            <a:r>
              <a:rPr lang="en-US" dirty="0"/>
              <a:t>    Electric frying pan</a:t>
            </a:r>
          </a:p>
          <a:p>
            <a:r>
              <a:rPr lang="en-US" dirty="0"/>
              <a:t>    Electric grill</a:t>
            </a:r>
          </a:p>
          <a:p>
            <a:r>
              <a:rPr lang="en-US" dirty="0"/>
              <a:t>    Electric guitar</a:t>
            </a:r>
          </a:p>
          <a:p>
            <a:r>
              <a:rPr lang="en-US" dirty="0"/>
              <a:t>    Electric pencil sharpener</a:t>
            </a:r>
          </a:p>
          <a:p>
            <a:r>
              <a:rPr lang="en-US" dirty="0"/>
              <a:t>    Electric razor</a:t>
            </a:r>
          </a:p>
          <a:p>
            <a:r>
              <a:rPr lang="en-US" dirty="0"/>
              <a:t>    Electric stove</a:t>
            </a:r>
          </a:p>
          <a:p>
            <a:r>
              <a:rPr lang="en-US" dirty="0"/>
              <a:t>    Exhaust fan</a:t>
            </a:r>
          </a:p>
          <a:p>
            <a:r>
              <a:rPr lang="en-US" dirty="0"/>
              <a:t>    External hard drive</a:t>
            </a:r>
          </a:p>
          <a:p>
            <a:r>
              <a:rPr lang="en-US" dirty="0"/>
              <a:t>    Fan</a:t>
            </a:r>
          </a:p>
          <a:p>
            <a:r>
              <a:rPr lang="en-US" dirty="0"/>
              <a:t>    Facial cleansing machine</a:t>
            </a:r>
          </a:p>
          <a:p>
            <a:r>
              <a:rPr lang="en-US" dirty="0"/>
              <a:t>    Fax</a:t>
            </a:r>
          </a:p>
          <a:p>
            <a:r>
              <a:rPr lang="en-US" dirty="0"/>
              <a:t>    Fish tank</a:t>
            </a:r>
          </a:p>
          <a:p>
            <a:r>
              <a:rPr lang="en-US" dirty="0"/>
              <a:t>    Floor lamp</a:t>
            </a:r>
          </a:p>
          <a:p>
            <a:r>
              <a:rPr lang="en-US" dirty="0"/>
              <a:t>    Game controller</a:t>
            </a:r>
          </a:p>
          <a:p>
            <a:r>
              <a:rPr lang="en-US" dirty="0"/>
              <a:t>    Garage</a:t>
            </a:r>
          </a:p>
          <a:p>
            <a:r>
              <a:rPr lang="en-US" dirty="0"/>
              <a:t>    Grandfather clock</a:t>
            </a:r>
          </a:p>
          <a:p>
            <a:r>
              <a:rPr lang="en-US" dirty="0"/>
              <a:t>    Hair dryer</a:t>
            </a:r>
          </a:p>
          <a:p>
            <a:r>
              <a:rPr lang="en-US" dirty="0"/>
              <a:t>    Headset</a:t>
            </a:r>
          </a:p>
          <a:p>
            <a:r>
              <a:rPr lang="en-US" dirty="0"/>
              <a:t>    Inkjet printer</a:t>
            </a:r>
          </a:p>
          <a:p>
            <a:r>
              <a:rPr lang="en-US" dirty="0"/>
              <a:t>    iPod</a:t>
            </a:r>
          </a:p>
          <a:p>
            <a:r>
              <a:rPr lang="en-US" dirty="0"/>
              <a:t>    Iron</a:t>
            </a:r>
          </a:p>
          <a:p>
            <a:r>
              <a:rPr lang="en-US" dirty="0"/>
              <a:t>    Juicer</a:t>
            </a:r>
          </a:p>
          <a:p>
            <a:r>
              <a:rPr lang="en-US" dirty="0"/>
              <a:t>    Kettle</a:t>
            </a:r>
          </a:p>
          <a:p>
            <a:r>
              <a:rPr lang="en-US" dirty="0"/>
              <a:t>    Kitchen scale</a:t>
            </a:r>
          </a:p>
          <a:p>
            <a:r>
              <a:rPr lang="en-US" dirty="0"/>
              <a:t>    Hair straightening machine</a:t>
            </a:r>
          </a:p>
          <a:p>
            <a:r>
              <a:rPr lang="en-US" dirty="0"/>
              <a:t>    Laser printer</a:t>
            </a:r>
          </a:p>
          <a:p>
            <a:r>
              <a:rPr lang="en-US" dirty="0"/>
              <a:t>    Lawn mower</a:t>
            </a:r>
          </a:p>
          <a:p>
            <a:r>
              <a:rPr lang="en-US" dirty="0"/>
              <a:t>    Lift</a:t>
            </a:r>
          </a:p>
          <a:p>
            <a:r>
              <a:rPr lang="en-US" dirty="0"/>
              <a:t>    Meat grinder</a:t>
            </a:r>
          </a:p>
          <a:p>
            <a:r>
              <a:rPr lang="en-US" dirty="0"/>
              <a:t>    Microphone</a:t>
            </a:r>
          </a:p>
          <a:p>
            <a:r>
              <a:rPr lang="en-US" dirty="0"/>
              <a:t>    Microwave</a:t>
            </a:r>
          </a:p>
          <a:p>
            <a:r>
              <a:rPr lang="en-US" dirty="0"/>
              <a:t>    Mixer</a:t>
            </a:r>
          </a:p>
          <a:p>
            <a:r>
              <a:rPr lang="en-US" dirty="0"/>
              <a:t>    Monitor</a:t>
            </a:r>
          </a:p>
          <a:p>
            <a:r>
              <a:rPr lang="en-US" dirty="0"/>
              <a:t>    Mosquito racket</a:t>
            </a:r>
          </a:p>
          <a:p>
            <a:r>
              <a:rPr lang="en-US" dirty="0"/>
              <a:t>    Mouse</a:t>
            </a:r>
          </a:p>
          <a:p>
            <a:r>
              <a:rPr lang="en-US" dirty="0"/>
              <a:t>    Mp3 player</a:t>
            </a:r>
          </a:p>
          <a:p>
            <a:r>
              <a:rPr lang="en-US" dirty="0"/>
              <a:t>    Oil-free fryer</a:t>
            </a:r>
          </a:p>
          <a:p>
            <a:r>
              <a:rPr lang="en-US" dirty="0"/>
              <a:t>    Piano</a:t>
            </a:r>
          </a:p>
          <a:p>
            <a:r>
              <a:rPr lang="en-US" dirty="0"/>
              <a:t>    Oven</a:t>
            </a:r>
          </a:p>
          <a:p>
            <a:r>
              <a:rPr lang="en-US" dirty="0"/>
              <a:t>    Plotter</a:t>
            </a:r>
          </a:p>
          <a:p>
            <a:r>
              <a:rPr lang="en-US" dirty="0"/>
              <a:t>    Pressure cooker</a:t>
            </a:r>
          </a:p>
          <a:p>
            <a:r>
              <a:rPr lang="en-US" dirty="0"/>
              <a:t>    Printer</a:t>
            </a:r>
          </a:p>
          <a:p>
            <a:r>
              <a:rPr lang="en-US" dirty="0"/>
              <a:t>    Projector</a:t>
            </a:r>
          </a:p>
          <a:p>
            <a:r>
              <a:rPr lang="en-US" dirty="0"/>
              <a:t>    Radiator</a:t>
            </a:r>
          </a:p>
          <a:p>
            <a:r>
              <a:rPr lang="en-US" dirty="0"/>
              <a:t>    Radio</a:t>
            </a:r>
          </a:p>
          <a:p>
            <a:r>
              <a:rPr lang="en-US" dirty="0"/>
              <a:t>    Reading lamp</a:t>
            </a:r>
          </a:p>
          <a:p>
            <a:r>
              <a:rPr lang="en-US" dirty="0"/>
              <a:t>    Refrigerator</a:t>
            </a:r>
          </a:p>
          <a:p>
            <a:r>
              <a:rPr lang="en-US" dirty="0"/>
              <a:t>    Remote control</a:t>
            </a:r>
          </a:p>
          <a:p>
            <a:r>
              <a:rPr lang="en-US" dirty="0"/>
              <a:t>    Rice cooker</a:t>
            </a:r>
          </a:p>
          <a:p>
            <a:r>
              <a:rPr lang="en-US" dirty="0"/>
              <a:t>    Safe</a:t>
            </a:r>
          </a:p>
          <a:p>
            <a:r>
              <a:rPr lang="en-US" dirty="0"/>
              <a:t>    Robotic vacuum cleaner</a:t>
            </a:r>
          </a:p>
          <a:p>
            <a:r>
              <a:rPr lang="en-US" dirty="0"/>
              <a:t>    Sandwich maker</a:t>
            </a:r>
          </a:p>
          <a:p>
            <a:r>
              <a:rPr lang="en-US" dirty="0"/>
              <a:t>    Scale</a:t>
            </a:r>
          </a:p>
          <a:p>
            <a:r>
              <a:rPr lang="en-US" dirty="0"/>
              <a:t>    Scanner</a:t>
            </a:r>
          </a:p>
          <a:p>
            <a:r>
              <a:rPr lang="en-US" dirty="0"/>
              <a:t>    Sewing machine</a:t>
            </a:r>
          </a:p>
          <a:p>
            <a:r>
              <a:rPr lang="en-US" dirty="0"/>
              <a:t>    Smart television</a:t>
            </a:r>
          </a:p>
          <a:p>
            <a:r>
              <a:rPr lang="en-US" dirty="0"/>
              <a:t>    Smartphone</a:t>
            </a:r>
          </a:p>
          <a:p>
            <a:r>
              <a:rPr lang="en-US" dirty="0"/>
              <a:t>    Speakers</a:t>
            </a:r>
          </a:p>
          <a:p>
            <a:r>
              <a:rPr lang="en-US" dirty="0"/>
              <a:t>    Tablet</a:t>
            </a:r>
          </a:p>
          <a:p>
            <a:r>
              <a:rPr lang="en-US" dirty="0"/>
              <a:t>    Television</a:t>
            </a:r>
          </a:p>
          <a:p>
            <a:r>
              <a:rPr lang="en-US" dirty="0"/>
              <a:t>    Timer</a:t>
            </a:r>
          </a:p>
          <a:p>
            <a:r>
              <a:rPr lang="en-US" dirty="0"/>
              <a:t>    Toaster</a:t>
            </a:r>
          </a:p>
          <a:p>
            <a:r>
              <a:rPr lang="en-US" dirty="0"/>
              <a:t>    Torch</a:t>
            </a:r>
          </a:p>
          <a:p>
            <a:r>
              <a:rPr lang="en-US" dirty="0"/>
              <a:t>    USB drive</a:t>
            </a:r>
          </a:p>
          <a:p>
            <a:r>
              <a:rPr lang="en-US" dirty="0"/>
              <a:t>    Vacuum cleaner</a:t>
            </a:r>
          </a:p>
          <a:p>
            <a:r>
              <a:rPr lang="en-US" dirty="0"/>
              <a:t>    Walkie-talkie</a:t>
            </a:r>
          </a:p>
          <a:p>
            <a:r>
              <a:rPr lang="en-US" dirty="0"/>
              <a:t>    Washing machine</a:t>
            </a:r>
          </a:p>
          <a:p>
            <a:r>
              <a:rPr lang="en-US" dirty="0"/>
              <a:t>    Watch</a:t>
            </a:r>
          </a:p>
          <a:p>
            <a:r>
              <a:rPr lang="en-US" dirty="0"/>
              <a:t>    Water pumps</a:t>
            </a:r>
          </a:p>
          <a:p>
            <a:r>
              <a:rPr lang="en-US" dirty="0"/>
              <a:t>    Water purifier</a:t>
            </a:r>
          </a:p>
          <a:p>
            <a:r>
              <a:rPr lang="en-US" dirty="0"/>
              <a:t>    Wall fan</a:t>
            </a:r>
          </a:p>
          <a:p>
            <a:r>
              <a:rPr lang="en-US" dirty="0"/>
              <a:t>    Water heater</a:t>
            </a:r>
          </a:p>
          <a:p>
            <a:r>
              <a:rPr lang="en-US" dirty="0"/>
              <a:t>    Webcam</a:t>
            </a:r>
          </a:p>
          <a:p>
            <a:r>
              <a:rPr lang="en-US" dirty="0"/>
              <a:t>    </a:t>
            </a:r>
            <a:r>
              <a:rPr lang="en-US" dirty="0" err="1"/>
              <a:t>Wifi</a:t>
            </a:r>
            <a:r>
              <a:rPr lang="en-US" dirty="0"/>
              <a:t> modem</a:t>
            </a:r>
          </a:p>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6</a:t>
            </a:fld>
            <a:endParaRPr lang="en-US"/>
          </a:p>
        </p:txBody>
      </p:sp>
    </p:spTree>
    <p:extLst>
      <p:ext uri="{BB962C8B-B14F-4D97-AF65-F5344CB8AC3E}">
        <p14:creationId xmlns:p14="http://schemas.microsoft.com/office/powerpoint/2010/main" val="263124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8</a:t>
            </a:fld>
            <a:endParaRPr lang="en-US"/>
          </a:p>
        </p:txBody>
      </p:sp>
    </p:spTree>
    <p:extLst>
      <p:ext uri="{BB962C8B-B14F-4D97-AF65-F5344CB8AC3E}">
        <p14:creationId xmlns:p14="http://schemas.microsoft.com/office/powerpoint/2010/main" val="1783874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Gro Harlem Brundtland</a:t>
            </a:r>
          </a:p>
          <a:p>
            <a:r>
              <a:rPr lang="fr-FR" dirty="0"/>
              <a:t>Ancienne Première ministre de Norvège</a:t>
            </a:r>
          </a:p>
          <a:p>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9</a:t>
            </a:fld>
            <a:endParaRPr lang="en-US"/>
          </a:p>
        </p:txBody>
      </p:sp>
    </p:spTree>
    <p:extLst>
      <p:ext uri="{BB962C8B-B14F-4D97-AF65-F5344CB8AC3E}">
        <p14:creationId xmlns:p14="http://schemas.microsoft.com/office/powerpoint/2010/main" val="3136807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stratifiés sont fabriqués en durcissant sous pression et température des couches fibreuses (fibre de verre, papier, etc.) avec une matrice, le plus souvent de la résine époxyde </a:t>
            </a:r>
            <a:r>
              <a:rPr lang="fr-FR" dirty="0" err="1"/>
              <a:t>thermodurcie</a:t>
            </a:r>
            <a:r>
              <a:rPr lang="fr-FR" dirty="0"/>
              <a:t>. Cela forme une pièce finale d'épaisseur uniforme dont les plaques carrées peuvent mesurer jusqu'à 2,5 m de côté. L'épaisseur et les caractéristiques diélectriques du circuit sont données par différents tissages, concentration et épaisseur de fibres, et par le pourcentage résine/fibre. </a:t>
            </a:r>
          </a:p>
          <a:p>
            <a:endParaRPr lang="fr-FR" dirty="0"/>
          </a:p>
          <a:p>
            <a:r>
              <a:rPr lang="en-US" dirty="0"/>
              <a:t>thermoset epoxy resin</a:t>
            </a:r>
            <a:r>
              <a:rPr lang="fr-FR" dirty="0"/>
              <a:t> + </a:t>
            </a:r>
            <a:r>
              <a:rPr lang="fr-FR" dirty="0" err="1"/>
              <a:t>copper</a:t>
            </a:r>
            <a:r>
              <a:rPr lang="fr-FR" dirty="0"/>
              <a:t> </a:t>
            </a:r>
            <a:r>
              <a:rPr lang="fr-FR" dirty="0" err="1"/>
              <a:t>wires</a:t>
            </a:r>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18</a:t>
            </a:fld>
            <a:endParaRPr lang="en-US"/>
          </a:p>
        </p:txBody>
      </p:sp>
    </p:spTree>
    <p:extLst>
      <p:ext uri="{BB962C8B-B14F-4D97-AF65-F5344CB8AC3E}">
        <p14:creationId xmlns:p14="http://schemas.microsoft.com/office/powerpoint/2010/main" val="2327755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Chemical, </a:t>
            </a:r>
            <a:r>
              <a:rPr lang="fr-FR" dirty="0" err="1"/>
              <a:t>semiconductor</a:t>
            </a:r>
            <a:r>
              <a:rPr lang="fr-FR" dirty="0"/>
              <a:t>, </a:t>
            </a:r>
            <a:r>
              <a:rPr lang="fr-FR" dirty="0" err="1"/>
              <a:t>mechanical</a:t>
            </a:r>
            <a:r>
              <a:rPr lang="fr-FR" dirty="0"/>
              <a:t>, mixed (e.g. </a:t>
            </a:r>
            <a:r>
              <a:rPr lang="fr-FR" dirty="0" err="1"/>
              <a:t>MEMs</a:t>
            </a:r>
            <a:r>
              <a:rPr lang="fr-FR" dirty="0"/>
              <a:t>)</a:t>
            </a:r>
            <a:endParaRPr lang="en-US" dirty="0"/>
          </a:p>
        </p:txBody>
      </p:sp>
      <p:sp>
        <p:nvSpPr>
          <p:cNvPr id="4" name="Espace réservé du numéro de diapositive 3"/>
          <p:cNvSpPr>
            <a:spLocks noGrp="1"/>
          </p:cNvSpPr>
          <p:nvPr>
            <p:ph type="sldNum" sz="quarter" idx="5"/>
          </p:nvPr>
        </p:nvSpPr>
        <p:spPr/>
        <p:txBody>
          <a:bodyPr/>
          <a:lstStyle/>
          <a:p>
            <a:fld id="{8037CCB6-C48F-465B-BA1A-C2E4902926BD}" type="slidenum">
              <a:rPr lang="en-US" smtClean="0"/>
              <a:t>19</a:t>
            </a:fld>
            <a:endParaRPr lang="en-US"/>
          </a:p>
        </p:txBody>
      </p:sp>
    </p:spTree>
    <p:extLst>
      <p:ext uri="{BB962C8B-B14F-4D97-AF65-F5344CB8AC3E}">
        <p14:creationId xmlns:p14="http://schemas.microsoft.com/office/powerpoint/2010/main" val="3431023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wmf"/><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16" name="Groupe 15"/>
          <p:cNvGrpSpPr/>
          <p:nvPr/>
        </p:nvGrpSpPr>
        <p:grpSpPr>
          <a:xfrm>
            <a:off x="-1" y="-7634"/>
            <a:ext cx="9163500" cy="6865634"/>
            <a:chOff x="-1" y="-7634"/>
            <a:chExt cx="9163500" cy="6865634"/>
          </a:xfrm>
        </p:grpSpPr>
        <p:sp>
          <p:nvSpPr>
            <p:cNvPr id="7" name="Rectangle 6"/>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p:cNvGrpSpPr/>
            <p:nvPr userDrawn="1"/>
          </p:nvGrpSpPr>
          <p:grpSpPr>
            <a:xfrm>
              <a:off x="-1" y="868398"/>
              <a:ext cx="4355976" cy="4633217"/>
              <a:chOff x="-1" y="868398"/>
              <a:chExt cx="4355976" cy="4633217"/>
            </a:xfrm>
          </p:grpSpPr>
          <p:sp>
            <p:nvSpPr>
              <p:cNvPr id="9" name="Triangle isocèle 8"/>
              <p:cNvSpPr/>
              <p:nvPr userDrawn="1"/>
            </p:nvSpPr>
            <p:spPr>
              <a:xfrm rot="5400000">
                <a:off x="-67218" y="1078422"/>
                <a:ext cx="4490410" cy="4355976"/>
              </a:xfrm>
              <a:prstGeom prst="triangle">
                <a:avLst/>
              </a:prstGeom>
              <a:gradFill>
                <a:gsLst>
                  <a:gs pos="91000">
                    <a:srgbClr val="9D1747"/>
                  </a:gs>
                  <a:gs pos="1000">
                    <a:schemeClr val="bg1">
                      <a:alpha val="2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0" name="Triangle isocèle 9"/>
              <p:cNvSpPr/>
              <p:nvPr userDrawn="1"/>
            </p:nvSpPr>
            <p:spPr>
              <a:xfrm rot="5400000">
                <a:off x="-47736" y="916134"/>
                <a:ext cx="4248471" cy="4152999"/>
              </a:xfrm>
              <a:prstGeom prst="triangle">
                <a:avLst/>
              </a:prstGeom>
              <a:gradFill flip="none" rotWithShape="1">
                <a:gsLst>
                  <a:gs pos="91000">
                    <a:srgbClr val="9D1747">
                      <a:alpha val="82353"/>
                    </a:srgbClr>
                  </a:gs>
                  <a:gs pos="1000">
                    <a:schemeClr val="bg1">
                      <a:alpha val="7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Triangle isocèle 10"/>
            <p:cNvSpPr/>
            <p:nvPr userDrawn="1"/>
          </p:nvSpPr>
          <p:spPr>
            <a:xfrm rot="16200000">
              <a:off x="4399012" y="-842760"/>
              <a:ext cx="3923411" cy="5593663"/>
            </a:xfrm>
            <a:custGeom>
              <a:avLst/>
              <a:gdLst>
                <a:gd name="connsiteX0" fmla="*/ 0 w 7304492"/>
                <a:gd name="connsiteY0" fmla="*/ 7085811 h 7085811"/>
                <a:gd name="connsiteX1" fmla="*/ 3652246 w 7304492"/>
                <a:gd name="connsiteY1" fmla="*/ 0 h 7085811"/>
                <a:gd name="connsiteX2" fmla="*/ 7304492 w 7304492"/>
                <a:gd name="connsiteY2" fmla="*/ 7085811 h 7085811"/>
                <a:gd name="connsiteX3" fmla="*/ 0 w 7304492"/>
                <a:gd name="connsiteY3" fmla="*/ 7085811 h 7085811"/>
                <a:gd name="connsiteX0" fmla="*/ 0 w 7304492"/>
                <a:gd name="connsiteY0" fmla="*/ 7085811 h 7085811"/>
                <a:gd name="connsiteX1" fmla="*/ 3652246 w 7304492"/>
                <a:gd name="connsiteY1" fmla="*/ 0 h 7085811"/>
                <a:gd name="connsiteX2" fmla="*/ 4862555 w 7304492"/>
                <a:gd name="connsiteY2" fmla="*/ 2355029 h 7085811"/>
                <a:gd name="connsiteX3" fmla="*/ 7304492 w 7304492"/>
                <a:gd name="connsiteY3" fmla="*/ 7085811 h 7085811"/>
                <a:gd name="connsiteX4" fmla="*/ 0 w 7304492"/>
                <a:gd name="connsiteY4" fmla="*/ 7085811 h 7085811"/>
                <a:gd name="connsiteX0" fmla="*/ 0 w 7304492"/>
                <a:gd name="connsiteY0" fmla="*/ 7085811 h 7092282"/>
                <a:gd name="connsiteX1" fmla="*/ 3652246 w 7304492"/>
                <a:gd name="connsiteY1" fmla="*/ 0 h 7092282"/>
                <a:gd name="connsiteX2" fmla="*/ 4862555 w 7304492"/>
                <a:gd name="connsiteY2" fmla="*/ 2355029 h 7092282"/>
                <a:gd name="connsiteX3" fmla="*/ 7304492 w 7304492"/>
                <a:gd name="connsiteY3" fmla="*/ 7085811 h 7092282"/>
                <a:gd name="connsiteX4" fmla="*/ 4840524 w 7304492"/>
                <a:gd name="connsiteY4" fmla="*/ 7092282 h 7092282"/>
                <a:gd name="connsiteX5" fmla="*/ 0 w 7304492"/>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47730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57148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111136"/>
                <a:gd name="connsiteX1" fmla="*/ 3652246 w 4862555"/>
                <a:gd name="connsiteY1" fmla="*/ 0 h 7111136"/>
                <a:gd name="connsiteX2" fmla="*/ 4862555 w 4862555"/>
                <a:gd name="connsiteY2" fmla="*/ 2355029 h 7111136"/>
                <a:gd name="connsiteX3" fmla="*/ 4857148 w 4862555"/>
                <a:gd name="connsiteY3" fmla="*/ 4794303 h 7111136"/>
                <a:gd name="connsiteX4" fmla="*/ 4859360 w 4862555"/>
                <a:gd name="connsiteY4" fmla="*/ 7111136 h 7111136"/>
                <a:gd name="connsiteX5" fmla="*/ 0 w 4862555"/>
                <a:gd name="connsiteY5" fmla="*/ 7085811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4303 h 7111136"/>
                <a:gd name="connsiteX4" fmla="*/ 4873486 w 4876681"/>
                <a:gd name="connsiteY4" fmla="*/ 7111136 h 7111136"/>
                <a:gd name="connsiteX5" fmla="*/ 0 w 4876681"/>
                <a:gd name="connsiteY5" fmla="*/ 7104665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9016 h 7111136"/>
                <a:gd name="connsiteX4" fmla="*/ 4873486 w 4876681"/>
                <a:gd name="connsiteY4" fmla="*/ 7111136 h 7111136"/>
                <a:gd name="connsiteX5" fmla="*/ 0 w 4876681"/>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73486"/>
                <a:gd name="connsiteY0" fmla="*/ 7104665 h 7111136"/>
                <a:gd name="connsiteX1" fmla="*/ 3666372 w 4873486"/>
                <a:gd name="connsiteY1" fmla="*/ 0 h 7111136"/>
                <a:gd name="connsiteX2" fmla="*/ 4871972 w 4873486"/>
                <a:gd name="connsiteY2" fmla="*/ 2326748 h 7111136"/>
                <a:gd name="connsiteX3" fmla="*/ 4871274 w 4873486"/>
                <a:gd name="connsiteY3" fmla="*/ 4799016 h 7111136"/>
                <a:gd name="connsiteX4" fmla="*/ 4873486 w 4873486"/>
                <a:gd name="connsiteY4" fmla="*/ 7111136 h 7111136"/>
                <a:gd name="connsiteX5" fmla="*/ 0 w 4873486"/>
                <a:gd name="connsiteY5" fmla="*/ 7104665 h 7111136"/>
                <a:gd name="connsiteX0" fmla="*/ 0 w 4875163"/>
                <a:gd name="connsiteY0" fmla="*/ 7104665 h 7111136"/>
                <a:gd name="connsiteX1" fmla="*/ 3666372 w 4875163"/>
                <a:gd name="connsiteY1" fmla="*/ 0 h 7111136"/>
                <a:gd name="connsiteX2" fmla="*/ 4871972 w 4875163"/>
                <a:gd name="connsiteY2" fmla="*/ 2326748 h 7111136"/>
                <a:gd name="connsiteX3" fmla="*/ 4871274 w 4875163"/>
                <a:gd name="connsiteY3" fmla="*/ 4799016 h 7111136"/>
                <a:gd name="connsiteX4" fmla="*/ 4873486 w 4875163"/>
                <a:gd name="connsiteY4" fmla="*/ 7111136 h 7111136"/>
                <a:gd name="connsiteX5" fmla="*/ 0 w 4875163"/>
                <a:gd name="connsiteY5" fmla="*/ 7104665 h 7111136"/>
                <a:gd name="connsiteX0" fmla="*/ 0 w 4984444"/>
                <a:gd name="connsiteY0" fmla="*/ 7104665 h 7111136"/>
                <a:gd name="connsiteX1" fmla="*/ 3666372 w 4984444"/>
                <a:gd name="connsiteY1" fmla="*/ 0 h 7111136"/>
                <a:gd name="connsiteX2" fmla="*/ 4871972 w 4984444"/>
                <a:gd name="connsiteY2" fmla="*/ 2326748 h 7111136"/>
                <a:gd name="connsiteX3" fmla="*/ 4984287 w 4984444"/>
                <a:gd name="connsiteY3" fmla="*/ 4817872 h 7111136"/>
                <a:gd name="connsiteX4" fmla="*/ 4873486 w 4984444"/>
                <a:gd name="connsiteY4" fmla="*/ 7111136 h 7111136"/>
                <a:gd name="connsiteX5" fmla="*/ 0 w 4984444"/>
                <a:gd name="connsiteY5" fmla="*/ 7104665 h 7111136"/>
                <a:gd name="connsiteX0" fmla="*/ 0 w 4875164"/>
                <a:gd name="connsiteY0" fmla="*/ 7104665 h 7111136"/>
                <a:gd name="connsiteX1" fmla="*/ 3666372 w 4875164"/>
                <a:gd name="connsiteY1" fmla="*/ 0 h 7111136"/>
                <a:gd name="connsiteX2" fmla="*/ 4871972 w 4875164"/>
                <a:gd name="connsiteY2" fmla="*/ 2326748 h 7111136"/>
                <a:gd name="connsiteX3" fmla="*/ 4871276 w 4875164"/>
                <a:gd name="connsiteY3" fmla="*/ 4836728 h 7111136"/>
                <a:gd name="connsiteX4" fmla="*/ 4873486 w 4875164"/>
                <a:gd name="connsiteY4" fmla="*/ 7111136 h 7111136"/>
                <a:gd name="connsiteX5" fmla="*/ 0 w 4875164"/>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871276 w 4873486"/>
                <a:gd name="connsiteY3" fmla="*/ 4836728 h 7111136"/>
                <a:gd name="connsiteX4" fmla="*/ 4873486 w 4873486"/>
                <a:gd name="connsiteY4" fmla="*/ 7111136 h 7111136"/>
                <a:gd name="connsiteX5" fmla="*/ 0 w 4873486"/>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719025 w 4873486"/>
                <a:gd name="connsiteY3" fmla="*/ 4693853 h 7111136"/>
                <a:gd name="connsiteX4" fmla="*/ 4873486 w 4873486"/>
                <a:gd name="connsiteY4" fmla="*/ 7111136 h 7111136"/>
                <a:gd name="connsiteX5" fmla="*/ 0 w 4873486"/>
                <a:gd name="connsiteY5" fmla="*/ 7104665 h 7111136"/>
                <a:gd name="connsiteX0" fmla="*/ 0 w 4720435"/>
                <a:gd name="connsiteY0" fmla="*/ 7104665 h 7104665"/>
                <a:gd name="connsiteX1" fmla="*/ 3666372 w 4720435"/>
                <a:gd name="connsiteY1" fmla="*/ 0 h 7104665"/>
                <a:gd name="connsiteX2" fmla="*/ 4710205 w 4720435"/>
                <a:gd name="connsiteY2" fmla="*/ 2021948 h 7104665"/>
                <a:gd name="connsiteX3" fmla="*/ 4719025 w 4720435"/>
                <a:gd name="connsiteY3" fmla="*/ 4693853 h 7104665"/>
                <a:gd name="connsiteX4" fmla="*/ 4711719 w 4720435"/>
                <a:gd name="connsiteY4" fmla="*/ 5606186 h 7104665"/>
                <a:gd name="connsiteX5" fmla="*/ 0 w 4720435"/>
                <a:gd name="connsiteY5" fmla="*/ 7104665 h 7104665"/>
                <a:gd name="connsiteX0" fmla="*/ 0 w 3940147"/>
                <a:gd name="connsiteY0" fmla="*/ 5571143 h 5606186"/>
                <a:gd name="connsiteX1" fmla="*/ 2886084 w 3940147"/>
                <a:gd name="connsiteY1" fmla="*/ 0 h 5606186"/>
                <a:gd name="connsiteX2" fmla="*/ 3929917 w 3940147"/>
                <a:gd name="connsiteY2" fmla="*/ 2021948 h 5606186"/>
                <a:gd name="connsiteX3" fmla="*/ 3938737 w 3940147"/>
                <a:gd name="connsiteY3" fmla="*/ 4693853 h 5606186"/>
                <a:gd name="connsiteX4" fmla="*/ 3931431 w 3940147"/>
                <a:gd name="connsiteY4" fmla="*/ 5606186 h 5606186"/>
                <a:gd name="connsiteX5" fmla="*/ 0 w 3940147"/>
                <a:gd name="connsiteY5" fmla="*/ 5571143 h 5606186"/>
                <a:gd name="connsiteX0" fmla="*/ 0 w 3939313"/>
                <a:gd name="connsiteY0" fmla="*/ 5571143 h 5606186"/>
                <a:gd name="connsiteX1" fmla="*/ 2886084 w 3939313"/>
                <a:gd name="connsiteY1" fmla="*/ 0 h 5606186"/>
                <a:gd name="connsiteX2" fmla="*/ 3910886 w 3939313"/>
                <a:gd name="connsiteY2" fmla="*/ 2002898 h 5606186"/>
                <a:gd name="connsiteX3" fmla="*/ 3938737 w 3939313"/>
                <a:gd name="connsiteY3" fmla="*/ 4693853 h 5606186"/>
                <a:gd name="connsiteX4" fmla="*/ 3931431 w 3939313"/>
                <a:gd name="connsiteY4" fmla="*/ 5606186 h 5606186"/>
                <a:gd name="connsiteX5" fmla="*/ 0 w 3939313"/>
                <a:gd name="connsiteY5" fmla="*/ 5571143 h 5606186"/>
                <a:gd name="connsiteX0" fmla="*/ 0 w 3931431"/>
                <a:gd name="connsiteY0" fmla="*/ 5571143 h 5606186"/>
                <a:gd name="connsiteX1" fmla="*/ 2886084 w 3931431"/>
                <a:gd name="connsiteY1" fmla="*/ 0 h 5606186"/>
                <a:gd name="connsiteX2" fmla="*/ 3910886 w 3931431"/>
                <a:gd name="connsiteY2" fmla="*/ 2002898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12966"/>
                <a:gd name="connsiteY0" fmla="*/ 5571143 h 5609320"/>
                <a:gd name="connsiteX1" fmla="*/ 2886084 w 3912966"/>
                <a:gd name="connsiteY1" fmla="*/ 0 h 5609320"/>
                <a:gd name="connsiteX2" fmla="*/ 3910886 w 3912966"/>
                <a:gd name="connsiteY2" fmla="*/ 2012295 h 5609320"/>
                <a:gd name="connsiteX3" fmla="*/ 3910192 w 3912966"/>
                <a:gd name="connsiteY3" fmla="*/ 4703381 h 5609320"/>
                <a:gd name="connsiteX4" fmla="*/ 3868863 w 3912966"/>
                <a:gd name="connsiteY4" fmla="*/ 5609320 h 5609320"/>
                <a:gd name="connsiteX5" fmla="*/ 0 w 3912966"/>
                <a:gd name="connsiteY5" fmla="*/ 5571143 h 5609320"/>
                <a:gd name="connsiteX0" fmla="*/ 0 w 3915790"/>
                <a:gd name="connsiteY0" fmla="*/ 5571143 h 5593663"/>
                <a:gd name="connsiteX1" fmla="*/ 2886084 w 3915790"/>
                <a:gd name="connsiteY1" fmla="*/ 0 h 5593663"/>
                <a:gd name="connsiteX2" fmla="*/ 3910886 w 3915790"/>
                <a:gd name="connsiteY2" fmla="*/ 2012295 h 5593663"/>
                <a:gd name="connsiteX3" fmla="*/ 3910192 w 3915790"/>
                <a:gd name="connsiteY3" fmla="*/ 4703381 h 5593663"/>
                <a:gd name="connsiteX4" fmla="*/ 3915790 w 3915790"/>
                <a:gd name="connsiteY4" fmla="*/ 5593663 h 5593663"/>
                <a:gd name="connsiteX5" fmla="*/ 0 w 3915790"/>
                <a:gd name="connsiteY5" fmla="*/ 5571143 h 5593663"/>
                <a:gd name="connsiteX0" fmla="*/ 0 w 3916271"/>
                <a:gd name="connsiteY0" fmla="*/ 5571143 h 5593663"/>
                <a:gd name="connsiteX1" fmla="*/ 2886084 w 3916271"/>
                <a:gd name="connsiteY1" fmla="*/ 0 h 5593663"/>
                <a:gd name="connsiteX2" fmla="*/ 3910886 w 3916271"/>
                <a:gd name="connsiteY2" fmla="*/ 2012295 h 5593663"/>
                <a:gd name="connsiteX3" fmla="*/ 3910192 w 3916271"/>
                <a:gd name="connsiteY3" fmla="*/ 4703381 h 5593663"/>
                <a:gd name="connsiteX4" fmla="*/ 3915790 w 3916271"/>
                <a:gd name="connsiteY4" fmla="*/ 5593663 h 5593663"/>
                <a:gd name="connsiteX5" fmla="*/ 0 w 3916271"/>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9583" h="5593663">
                  <a:moveTo>
                    <a:pt x="0" y="5571143"/>
                  </a:moveTo>
                  <a:lnTo>
                    <a:pt x="2886084" y="0"/>
                  </a:lnTo>
                  <a:cubicBezTo>
                    <a:pt x="3296866" y="781336"/>
                    <a:pt x="3503232" y="1243485"/>
                    <a:pt x="3914014" y="2024821"/>
                  </a:cubicBezTo>
                  <a:cubicBezTo>
                    <a:pt x="3912240" y="2295005"/>
                    <a:pt x="3918271" y="3614728"/>
                    <a:pt x="3919583" y="4687730"/>
                  </a:cubicBezTo>
                  <a:cubicBezTo>
                    <a:pt x="3917192" y="5350405"/>
                    <a:pt x="3918181" y="5087563"/>
                    <a:pt x="3915790" y="5593663"/>
                  </a:cubicBezTo>
                  <a:lnTo>
                    <a:pt x="0" y="5571143"/>
                  </a:lnTo>
                  <a:close/>
                </a:path>
              </a:pathLst>
            </a:custGeom>
            <a:gradFill flip="none" rotWithShape="1">
              <a:gsLst>
                <a:gs pos="91000">
                  <a:srgbClr val="9D1747"/>
                </a:gs>
                <a:gs pos="1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2" name="Triangle isocèle 7"/>
            <p:cNvSpPr/>
            <p:nvPr userDrawn="1"/>
          </p:nvSpPr>
          <p:spPr>
            <a:xfrm rot="16200000">
              <a:off x="6825055" y="-469057"/>
              <a:ext cx="1874105" cy="2802782"/>
            </a:xfrm>
            <a:custGeom>
              <a:avLst/>
              <a:gdLst>
                <a:gd name="connsiteX0" fmla="*/ 0 w 4540840"/>
                <a:gd name="connsiteY0" fmla="*/ 4404897 h 4404897"/>
                <a:gd name="connsiteX1" fmla="*/ 2270420 w 4540840"/>
                <a:gd name="connsiteY1" fmla="*/ 0 h 4404897"/>
                <a:gd name="connsiteX2" fmla="*/ 4540840 w 4540840"/>
                <a:gd name="connsiteY2" fmla="*/ 4404897 h 4404897"/>
                <a:gd name="connsiteX3" fmla="*/ 0 w 4540840"/>
                <a:gd name="connsiteY3"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0 w 4540840"/>
                <a:gd name="connsiteY4"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2933996 w 4540840"/>
                <a:gd name="connsiteY4" fmla="*/ 4404420 h 4404897"/>
                <a:gd name="connsiteX5" fmla="*/ 0 w 4540840"/>
                <a:gd name="connsiteY5" fmla="*/ 4404897 h 4404897"/>
                <a:gd name="connsiteX0" fmla="*/ 0 w 2933997"/>
                <a:gd name="connsiteY0" fmla="*/ 4404897 h 4404897"/>
                <a:gd name="connsiteX1" fmla="*/ 2270420 w 2933997"/>
                <a:gd name="connsiteY1" fmla="*/ 0 h 4404897"/>
                <a:gd name="connsiteX2" fmla="*/ 2933997 w 2933997"/>
                <a:gd name="connsiteY2" fmla="*/ 1284148 h 4404897"/>
                <a:gd name="connsiteX3" fmla="*/ 2933573 w 2933997"/>
                <a:gd name="connsiteY3" fmla="*/ 3532921 h 4404897"/>
                <a:gd name="connsiteX4" fmla="*/ 2933996 w 2933997"/>
                <a:gd name="connsiteY4" fmla="*/ 4404420 h 4404897"/>
                <a:gd name="connsiteX5" fmla="*/ 0 w 2933997"/>
                <a:gd name="connsiteY5" fmla="*/ 4404897 h 4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997" h="4404897">
                  <a:moveTo>
                    <a:pt x="0" y="4404897"/>
                  </a:moveTo>
                  <a:lnTo>
                    <a:pt x="2270420" y="0"/>
                  </a:lnTo>
                  <a:cubicBezTo>
                    <a:pt x="2493183" y="426477"/>
                    <a:pt x="2711234" y="857671"/>
                    <a:pt x="2933997" y="1284148"/>
                  </a:cubicBezTo>
                  <a:cubicBezTo>
                    <a:pt x="2933856" y="2033739"/>
                    <a:pt x="2933714" y="2783330"/>
                    <a:pt x="2933573" y="3532921"/>
                  </a:cubicBezTo>
                  <a:lnTo>
                    <a:pt x="2933996" y="4404420"/>
                  </a:lnTo>
                  <a:lnTo>
                    <a:pt x="0" y="4404897"/>
                  </a:lnTo>
                  <a:close/>
                </a:path>
              </a:pathLst>
            </a:custGeom>
            <a:gradFill flip="none" rotWithShape="1">
              <a:gsLst>
                <a:gs pos="91000">
                  <a:srgbClr val="9D1747"/>
                </a:gs>
                <a:gs pos="1000">
                  <a:schemeClr val="bg1">
                    <a:alpha val="37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13" name="Triangle isocèle 12"/>
            <p:cNvSpPr/>
            <p:nvPr userDrawn="1"/>
          </p:nvSpPr>
          <p:spPr>
            <a:xfrm rot="16200000">
              <a:off x="7319312" y="360679"/>
              <a:ext cx="1872209" cy="1816159"/>
            </a:xfrm>
            <a:prstGeom prst="triangle">
              <a:avLst/>
            </a:prstGeom>
            <a:gradFill flip="none" rotWithShape="1">
              <a:gsLst>
                <a:gs pos="81000">
                  <a:srgbClr val="9D1747"/>
                </a:gs>
                <a:gs pos="5000">
                  <a:schemeClr val="bg1">
                    <a:alpha val="3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4" name="Picture 4" descr="S:\serv_com\01_CHARTE-INSA-Rennes\2014\08_Modèles-PPT\Triangle-bas.eps"/>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42646"/>
            <a:stretch/>
          </p:blipFill>
          <p:spPr bwMode="auto">
            <a:xfrm>
              <a:off x="3419871" y="6353714"/>
              <a:ext cx="2088233" cy="5042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serv_com\01_CHARTE-INSA-Rennes\2014\01_LOGOS-ECOLES\LOGO-INSA-RENNES\Formats-PNG-JPG\Logo_INSARennes-quadri.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552" y="344883"/>
              <a:ext cx="2796729" cy="60618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re 1"/>
          <p:cNvSpPr>
            <a:spLocks noGrp="1"/>
          </p:cNvSpPr>
          <p:nvPr>
            <p:ph type="ctrTitle"/>
          </p:nvPr>
        </p:nvSpPr>
        <p:spPr>
          <a:xfrm>
            <a:off x="3275856" y="3589911"/>
            <a:ext cx="5760640" cy="1470025"/>
          </a:xfrm>
        </p:spPr>
        <p:txBody>
          <a:bodyPr>
            <a:normAutofit/>
          </a:bodyPr>
          <a:lstStyle>
            <a:lvl1pPr algn="l">
              <a:defRPr sz="3200" cap="all" baseline="0"/>
            </a:lvl1pPr>
          </a:lstStyle>
          <a:p>
            <a:r>
              <a:rPr lang="fr-FR"/>
              <a:t>Modifiez le style du titre</a:t>
            </a:r>
            <a:endParaRPr lang="fr-FR" dirty="0"/>
          </a:p>
        </p:txBody>
      </p:sp>
      <p:sp>
        <p:nvSpPr>
          <p:cNvPr id="3" name="Sous-titre 2"/>
          <p:cNvSpPr>
            <a:spLocks noGrp="1"/>
          </p:cNvSpPr>
          <p:nvPr>
            <p:ph type="subTitle" idx="1"/>
          </p:nvPr>
        </p:nvSpPr>
        <p:spPr>
          <a:xfrm>
            <a:off x="3275856" y="5038328"/>
            <a:ext cx="5760640" cy="478904"/>
          </a:xfrm>
        </p:spPr>
        <p:txBody>
          <a:bodyPr/>
          <a:lstStyle>
            <a:lvl1pPr marL="0" indent="0" algn="l">
              <a:buNone/>
              <a:defRPr b="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fr-FR" dirty="0"/>
          </a:p>
        </p:txBody>
      </p:sp>
      <p:pic>
        <p:nvPicPr>
          <p:cNvPr id="6" name="Image 5">
            <a:extLst>
              <a:ext uri="{FF2B5EF4-FFF2-40B4-BE49-F238E27FC236}">
                <a16:creationId xmlns:a16="http://schemas.microsoft.com/office/drawing/2014/main" id="{3A5C5492-586C-4AD7-9392-1DAFFF3C30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7598" y="6066950"/>
            <a:ext cx="1868878" cy="573527"/>
          </a:xfrm>
          <a:prstGeom prst="rect">
            <a:avLst/>
          </a:prstGeom>
        </p:spPr>
      </p:pic>
      <p:pic>
        <p:nvPicPr>
          <p:cNvPr id="17" name="Image 16">
            <a:extLst>
              <a:ext uri="{FF2B5EF4-FFF2-40B4-BE49-F238E27FC236}">
                <a16:creationId xmlns:a16="http://schemas.microsoft.com/office/drawing/2014/main" id="{2D8A98D4-7B02-413A-BC9C-45A4C2E3DC2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410" t="3541" r="33335" b="12570"/>
          <a:stretch/>
        </p:blipFill>
        <p:spPr>
          <a:xfrm>
            <a:off x="7567323" y="126971"/>
            <a:ext cx="1376186" cy="2314496"/>
          </a:xfrm>
          <a:prstGeom prst="rect">
            <a:avLst/>
          </a:prstGeom>
        </p:spPr>
      </p:pic>
    </p:spTree>
    <p:extLst>
      <p:ext uri="{BB962C8B-B14F-4D97-AF65-F5344CB8AC3E}">
        <p14:creationId xmlns:p14="http://schemas.microsoft.com/office/powerpoint/2010/main" val="215559989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atin typeface="Calibri" panose="020F0502020204030204" pitchFamily="34" charset="0"/>
              </a:defRPr>
            </a:lvl1pPr>
          </a:lstStyle>
          <a:p>
            <a:r>
              <a:rPr lang="fr-FR" dirty="0"/>
              <a:t>Modifiez le style du titre</a:t>
            </a:r>
          </a:p>
        </p:txBody>
      </p:sp>
      <p:sp>
        <p:nvSpPr>
          <p:cNvPr id="3" name="Espace réservé du contenu 2"/>
          <p:cNvSpPr>
            <a:spLocks noGrp="1"/>
          </p:cNvSpPr>
          <p:nvPr>
            <p:ph idx="1" hasCustomPrompt="1"/>
          </p:nvPr>
        </p:nvSpPr>
        <p:spPr>
          <a:xfrm>
            <a:off x="457200" y="908720"/>
            <a:ext cx="8229600" cy="5544616"/>
          </a:xfrm>
        </p:spPr>
        <p:txBody>
          <a:bodyPr/>
          <a:lstStyle>
            <a:lvl1pPr marL="342900" indent="-342900">
              <a:buFont typeface="Arial" panose="020B0604020202020204" pitchFamily="34" charset="0"/>
              <a:buChar char="•"/>
              <a:defRPr sz="2800">
                <a:solidFill>
                  <a:schemeClr val="accent4">
                    <a:lumMod val="50000"/>
                  </a:schemeClr>
                </a:solidFill>
                <a:latin typeface="Calibri" panose="020F0502020204030204" pitchFamily="34" charset="0"/>
              </a:defRPr>
            </a:lvl1pPr>
            <a:lvl2pPr marL="742950" indent="-285750">
              <a:buFont typeface="Arial" panose="020B0604020202020204" pitchFamily="34" charset="0"/>
              <a:buChar char="•"/>
              <a:defRPr sz="2400">
                <a:solidFill>
                  <a:schemeClr val="accent4">
                    <a:lumMod val="50000"/>
                  </a:schemeClr>
                </a:solidFill>
                <a:latin typeface="Calibri" panose="020F0502020204030204" pitchFamily="34" charset="0"/>
              </a:defRPr>
            </a:lvl2pPr>
            <a:lvl3pPr>
              <a:defRPr sz="2000">
                <a:solidFill>
                  <a:schemeClr val="accent4">
                    <a:lumMod val="50000"/>
                  </a:schemeClr>
                </a:solidFill>
                <a:latin typeface="Calibri" panose="020F0502020204030204" pitchFamily="34" charset="0"/>
              </a:defRPr>
            </a:lvl3pPr>
            <a:lvl4pPr>
              <a:defRPr>
                <a:solidFill>
                  <a:schemeClr val="accent4">
                    <a:lumMod val="50000"/>
                  </a:schemeClr>
                </a:solidFill>
                <a:latin typeface="Calibri" panose="020F0502020204030204" pitchFamily="34" charset="0"/>
                <a:cs typeface="Calibri" panose="020F0502020204030204" pitchFamily="34" charset="0"/>
              </a:defRPr>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u texte 4"/>
          <p:cNvSpPr>
            <a:spLocks noGrp="1"/>
          </p:cNvSpPr>
          <p:nvPr>
            <p:ph type="body" sz="quarter" idx="10" hasCustomPrompt="1"/>
          </p:nvPr>
        </p:nvSpPr>
        <p:spPr>
          <a:xfrm>
            <a:off x="2627784" y="6597352"/>
            <a:ext cx="5040313" cy="217488"/>
          </a:xfrm>
        </p:spPr>
        <p:txBody>
          <a:bodyPr>
            <a:noAutofit/>
          </a:bodyPr>
          <a:lstStyle>
            <a:lvl1pPr>
              <a:defRPr sz="1100" b="0">
                <a:solidFill>
                  <a:srgbClr val="4F4D50"/>
                </a:solidFill>
              </a:defRPr>
            </a:lvl1pPr>
          </a:lstStyle>
          <a:p>
            <a:pPr lvl="0"/>
            <a:r>
              <a:rPr lang="fr-FR" dirty="0"/>
              <a:t>TITRE DE PARTIE</a:t>
            </a:r>
          </a:p>
        </p:txBody>
      </p:sp>
      <p:sp>
        <p:nvSpPr>
          <p:cNvPr id="7" name="ZoneTexte 6">
            <a:extLst>
              <a:ext uri="{FF2B5EF4-FFF2-40B4-BE49-F238E27FC236}">
                <a16:creationId xmlns:a16="http://schemas.microsoft.com/office/drawing/2014/main" id="{283D9431-F511-4A3C-913A-3A68CCDAAB63}"/>
              </a:ext>
            </a:extLst>
          </p:cNvPr>
          <p:cNvSpPr txBox="1"/>
          <p:nvPr userDrawn="1"/>
        </p:nvSpPr>
        <p:spPr>
          <a:xfrm>
            <a:off x="5041722" y="6597352"/>
            <a:ext cx="4102278" cy="276999"/>
          </a:xfrm>
          <a:prstGeom prst="rect">
            <a:avLst/>
          </a:prstGeom>
          <a:noFill/>
        </p:spPr>
        <p:txBody>
          <a:bodyPr wrap="none" rtlCol="0">
            <a:spAutoFit/>
          </a:bodyPr>
          <a:lstStyle/>
          <a:p>
            <a:pPr algn="r"/>
            <a:r>
              <a:rPr lang="en-US" sz="1200" dirty="0">
                <a:solidFill>
                  <a:schemeClr val="accent6">
                    <a:lumMod val="50000"/>
                  </a:schemeClr>
                </a:solidFill>
              </a:rPr>
              <a:t>CC BY-SA 2.0 FR, authors: Maxime </a:t>
            </a:r>
            <a:r>
              <a:rPr lang="en-US" sz="1200" dirty="0" err="1">
                <a:solidFill>
                  <a:schemeClr val="accent6">
                    <a:lumMod val="50000"/>
                  </a:schemeClr>
                </a:solidFill>
              </a:rPr>
              <a:t>Pelcat</a:t>
            </a:r>
            <a:r>
              <a:rPr lang="en-US" sz="1200" dirty="0">
                <a:solidFill>
                  <a:schemeClr val="accent6">
                    <a:lumMod val="50000"/>
                  </a:schemeClr>
                </a:solidFill>
              </a:rPr>
              <a:t>, ESOS project</a:t>
            </a:r>
          </a:p>
        </p:txBody>
      </p:sp>
      <p:pic>
        <p:nvPicPr>
          <p:cNvPr id="8" name="Image 7">
            <a:extLst>
              <a:ext uri="{FF2B5EF4-FFF2-40B4-BE49-F238E27FC236}">
                <a16:creationId xmlns:a16="http://schemas.microsoft.com/office/drawing/2014/main" id="{2BCC78CE-26EC-4CBF-AAEF-DB9E99B3F8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04" y="6454630"/>
            <a:ext cx="916377" cy="281221"/>
          </a:xfrm>
          <a:prstGeom prst="rect">
            <a:avLst/>
          </a:prstGeom>
        </p:spPr>
      </p:pic>
    </p:spTree>
    <p:extLst>
      <p:ext uri="{BB962C8B-B14F-4D97-AF65-F5344CB8AC3E}">
        <p14:creationId xmlns:p14="http://schemas.microsoft.com/office/powerpoint/2010/main" val="262553870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83568" y="2636912"/>
            <a:ext cx="7772400" cy="1362075"/>
          </a:xfrm>
        </p:spPr>
        <p:txBody>
          <a:bodyPr anchor="ctr" anchorCtr="0">
            <a:normAutofit/>
          </a:bodyPr>
          <a:lstStyle>
            <a:lvl1pPr algn="ctr">
              <a:defRPr sz="3600" b="1" cap="all"/>
            </a:lvl1pPr>
          </a:lstStyle>
          <a:p>
            <a:r>
              <a:rPr lang="fr-FR"/>
              <a:t>Modifiez le style du titre</a:t>
            </a:r>
            <a:endParaRPr lang="fr-FR" dirty="0"/>
          </a:p>
        </p:txBody>
      </p:sp>
      <p:sp>
        <p:nvSpPr>
          <p:cNvPr id="3" name="Espace réservé du texte 2"/>
          <p:cNvSpPr>
            <a:spLocks noGrp="1"/>
          </p:cNvSpPr>
          <p:nvPr>
            <p:ph type="body" idx="1"/>
          </p:nvPr>
        </p:nvSpPr>
        <p:spPr>
          <a:xfrm>
            <a:off x="683568" y="4005065"/>
            <a:ext cx="7772400" cy="720080"/>
          </a:xfrm>
        </p:spPr>
        <p:txBody>
          <a:bodyPr anchor="ctr" anchorCtr="0"/>
          <a:lstStyle>
            <a:lvl1pPr marL="0" indent="0" algn="ctr">
              <a:buNone/>
              <a:defRPr sz="2000" b="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Espace réservé du texte 4"/>
          <p:cNvSpPr>
            <a:spLocks noGrp="1"/>
          </p:cNvSpPr>
          <p:nvPr>
            <p:ph type="body" sz="quarter" idx="10" hasCustomPrompt="1"/>
          </p:nvPr>
        </p:nvSpPr>
        <p:spPr>
          <a:xfrm>
            <a:off x="2627784" y="6597352"/>
            <a:ext cx="5040313" cy="217488"/>
          </a:xfrm>
        </p:spPr>
        <p:txBody>
          <a:bodyPr>
            <a:noAutofit/>
          </a:bodyPr>
          <a:lstStyle>
            <a:lvl1pPr>
              <a:defRPr sz="1100" b="0">
                <a:solidFill>
                  <a:srgbClr val="4F4D50"/>
                </a:solidFill>
              </a:defRPr>
            </a:lvl1pPr>
          </a:lstStyle>
          <a:p>
            <a:pPr lvl="0"/>
            <a:r>
              <a:rPr lang="fr-FR" dirty="0"/>
              <a:t>TITRE DE PARTIE</a:t>
            </a:r>
          </a:p>
        </p:txBody>
      </p:sp>
      <p:sp>
        <p:nvSpPr>
          <p:cNvPr id="6" name="ZoneTexte 5">
            <a:extLst>
              <a:ext uri="{FF2B5EF4-FFF2-40B4-BE49-F238E27FC236}">
                <a16:creationId xmlns:a16="http://schemas.microsoft.com/office/drawing/2014/main" id="{0BB37F78-673D-4BF4-993C-5EF672A2AF78}"/>
              </a:ext>
            </a:extLst>
          </p:cNvPr>
          <p:cNvSpPr txBox="1"/>
          <p:nvPr userDrawn="1"/>
        </p:nvSpPr>
        <p:spPr>
          <a:xfrm>
            <a:off x="5041722" y="6597352"/>
            <a:ext cx="4102278" cy="276999"/>
          </a:xfrm>
          <a:prstGeom prst="rect">
            <a:avLst/>
          </a:prstGeom>
          <a:noFill/>
        </p:spPr>
        <p:txBody>
          <a:bodyPr wrap="none" rtlCol="0">
            <a:spAutoFit/>
          </a:bodyPr>
          <a:lstStyle/>
          <a:p>
            <a:pPr algn="r"/>
            <a:r>
              <a:rPr lang="en-US" sz="1200" dirty="0">
                <a:solidFill>
                  <a:schemeClr val="accent6">
                    <a:lumMod val="50000"/>
                  </a:schemeClr>
                </a:solidFill>
              </a:rPr>
              <a:t>CC BY-SA 2.0 FR, authors: Maxime </a:t>
            </a:r>
            <a:r>
              <a:rPr lang="en-US" sz="1200" dirty="0" err="1">
                <a:solidFill>
                  <a:schemeClr val="accent6">
                    <a:lumMod val="50000"/>
                  </a:schemeClr>
                </a:solidFill>
              </a:rPr>
              <a:t>Pelcat</a:t>
            </a:r>
            <a:r>
              <a:rPr lang="en-US" sz="1200" dirty="0">
                <a:solidFill>
                  <a:schemeClr val="accent6">
                    <a:lumMod val="50000"/>
                  </a:schemeClr>
                </a:solidFill>
              </a:rPr>
              <a:t>, ESOS project</a:t>
            </a:r>
          </a:p>
        </p:txBody>
      </p:sp>
      <p:pic>
        <p:nvPicPr>
          <p:cNvPr id="7" name="Image 6">
            <a:extLst>
              <a:ext uri="{FF2B5EF4-FFF2-40B4-BE49-F238E27FC236}">
                <a16:creationId xmlns:a16="http://schemas.microsoft.com/office/drawing/2014/main" id="{33501EFD-99F9-4CFB-B7EB-DAD5C17914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04" y="6454630"/>
            <a:ext cx="916377" cy="281221"/>
          </a:xfrm>
          <a:prstGeom prst="rect">
            <a:avLst/>
          </a:prstGeom>
        </p:spPr>
      </p:pic>
    </p:spTree>
    <p:extLst>
      <p:ext uri="{BB962C8B-B14F-4D97-AF65-F5344CB8AC3E}">
        <p14:creationId xmlns:p14="http://schemas.microsoft.com/office/powerpoint/2010/main" val="150537076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atin typeface="Calibri" panose="020F0502020204030204" pitchFamily="34" charset="0"/>
              </a:defRPr>
            </a:lvl1pPr>
          </a:lstStyle>
          <a:p>
            <a:r>
              <a:rPr lang="fr-FR" dirty="0"/>
              <a:t>Modifiez le style du titre</a:t>
            </a:r>
          </a:p>
        </p:txBody>
      </p:sp>
      <p:sp>
        <p:nvSpPr>
          <p:cNvPr id="3" name="Espace réservé du texte 4"/>
          <p:cNvSpPr>
            <a:spLocks noGrp="1"/>
          </p:cNvSpPr>
          <p:nvPr>
            <p:ph type="body" sz="quarter" idx="10" hasCustomPrompt="1"/>
          </p:nvPr>
        </p:nvSpPr>
        <p:spPr>
          <a:xfrm>
            <a:off x="2627784" y="6597352"/>
            <a:ext cx="5040313" cy="217488"/>
          </a:xfrm>
        </p:spPr>
        <p:txBody>
          <a:bodyPr>
            <a:noAutofit/>
          </a:bodyPr>
          <a:lstStyle>
            <a:lvl1pPr>
              <a:defRPr sz="1100" b="0">
                <a:solidFill>
                  <a:srgbClr val="4F4D50"/>
                </a:solidFill>
              </a:defRPr>
            </a:lvl1pPr>
          </a:lstStyle>
          <a:p>
            <a:pPr lvl="0"/>
            <a:r>
              <a:rPr lang="fr-FR" dirty="0"/>
              <a:t>TITRE DE PARTIE</a:t>
            </a:r>
          </a:p>
        </p:txBody>
      </p:sp>
      <p:sp>
        <p:nvSpPr>
          <p:cNvPr id="5" name="ZoneTexte 4">
            <a:extLst>
              <a:ext uri="{FF2B5EF4-FFF2-40B4-BE49-F238E27FC236}">
                <a16:creationId xmlns:a16="http://schemas.microsoft.com/office/drawing/2014/main" id="{ECF228F1-4AC5-45EC-BE90-99C76CC2FCFC}"/>
              </a:ext>
            </a:extLst>
          </p:cNvPr>
          <p:cNvSpPr txBox="1"/>
          <p:nvPr userDrawn="1"/>
        </p:nvSpPr>
        <p:spPr>
          <a:xfrm>
            <a:off x="5041722" y="6597352"/>
            <a:ext cx="4102278" cy="276999"/>
          </a:xfrm>
          <a:prstGeom prst="rect">
            <a:avLst/>
          </a:prstGeom>
          <a:noFill/>
        </p:spPr>
        <p:txBody>
          <a:bodyPr wrap="none" rtlCol="0">
            <a:spAutoFit/>
          </a:bodyPr>
          <a:lstStyle/>
          <a:p>
            <a:pPr algn="r"/>
            <a:r>
              <a:rPr lang="en-US" sz="1200" dirty="0">
                <a:solidFill>
                  <a:schemeClr val="accent6">
                    <a:lumMod val="50000"/>
                  </a:schemeClr>
                </a:solidFill>
              </a:rPr>
              <a:t>CC BY-SA 2.0 FR, authors: Maxime </a:t>
            </a:r>
            <a:r>
              <a:rPr lang="en-US" sz="1200" dirty="0" err="1">
                <a:solidFill>
                  <a:schemeClr val="accent6">
                    <a:lumMod val="50000"/>
                  </a:schemeClr>
                </a:solidFill>
              </a:rPr>
              <a:t>Pelcat</a:t>
            </a:r>
            <a:r>
              <a:rPr lang="en-US" sz="1200" dirty="0">
                <a:solidFill>
                  <a:schemeClr val="accent6">
                    <a:lumMod val="50000"/>
                  </a:schemeClr>
                </a:solidFill>
              </a:rPr>
              <a:t>, ESOS project</a:t>
            </a:r>
          </a:p>
        </p:txBody>
      </p:sp>
      <p:pic>
        <p:nvPicPr>
          <p:cNvPr id="6" name="Image 5">
            <a:extLst>
              <a:ext uri="{FF2B5EF4-FFF2-40B4-BE49-F238E27FC236}">
                <a16:creationId xmlns:a16="http://schemas.microsoft.com/office/drawing/2014/main" id="{6D0F51D9-B128-4D7C-84F1-D90E04923F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04" y="6454630"/>
            <a:ext cx="916377" cy="281221"/>
          </a:xfrm>
          <a:prstGeom prst="rect">
            <a:avLst/>
          </a:prstGeom>
        </p:spPr>
      </p:pic>
    </p:spTree>
    <p:extLst>
      <p:ext uri="{BB962C8B-B14F-4D97-AF65-F5344CB8AC3E}">
        <p14:creationId xmlns:p14="http://schemas.microsoft.com/office/powerpoint/2010/main" val="424194612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A57731C-FE14-4DA6-AEC1-8DC86702057C}"/>
              </a:ext>
            </a:extLst>
          </p:cNvPr>
          <p:cNvSpPr txBox="1"/>
          <p:nvPr userDrawn="1"/>
        </p:nvSpPr>
        <p:spPr>
          <a:xfrm>
            <a:off x="5041722" y="6597352"/>
            <a:ext cx="4102278" cy="276999"/>
          </a:xfrm>
          <a:prstGeom prst="rect">
            <a:avLst/>
          </a:prstGeom>
          <a:noFill/>
        </p:spPr>
        <p:txBody>
          <a:bodyPr wrap="none" rtlCol="0">
            <a:spAutoFit/>
          </a:bodyPr>
          <a:lstStyle/>
          <a:p>
            <a:pPr algn="r"/>
            <a:r>
              <a:rPr lang="en-US" sz="1200" dirty="0">
                <a:solidFill>
                  <a:schemeClr val="accent6">
                    <a:lumMod val="50000"/>
                  </a:schemeClr>
                </a:solidFill>
              </a:rPr>
              <a:t>CC BY-SA 2.0 FR, authors: Maxime </a:t>
            </a:r>
            <a:r>
              <a:rPr lang="en-US" sz="1200" dirty="0" err="1">
                <a:solidFill>
                  <a:schemeClr val="accent6">
                    <a:lumMod val="50000"/>
                  </a:schemeClr>
                </a:solidFill>
              </a:rPr>
              <a:t>Pelcat</a:t>
            </a:r>
            <a:r>
              <a:rPr lang="en-US" sz="1200" dirty="0">
                <a:solidFill>
                  <a:schemeClr val="accent6">
                    <a:lumMod val="50000"/>
                  </a:schemeClr>
                </a:solidFill>
              </a:rPr>
              <a:t>, ESOS project</a:t>
            </a:r>
          </a:p>
        </p:txBody>
      </p:sp>
      <p:pic>
        <p:nvPicPr>
          <p:cNvPr id="4" name="Image 3">
            <a:extLst>
              <a:ext uri="{FF2B5EF4-FFF2-40B4-BE49-F238E27FC236}">
                <a16:creationId xmlns:a16="http://schemas.microsoft.com/office/drawing/2014/main" id="{0E0348F1-B60C-4B1F-89B8-C9132ED2D2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04" y="6454630"/>
            <a:ext cx="916377" cy="281221"/>
          </a:xfrm>
          <a:prstGeom prst="rect">
            <a:avLst/>
          </a:prstGeom>
        </p:spPr>
      </p:pic>
    </p:spTree>
    <p:extLst>
      <p:ext uri="{BB962C8B-B14F-4D97-AF65-F5344CB8AC3E}">
        <p14:creationId xmlns:p14="http://schemas.microsoft.com/office/powerpoint/2010/main" val="384373378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Triangle isocèle 10"/>
          <p:cNvSpPr/>
          <p:nvPr/>
        </p:nvSpPr>
        <p:spPr>
          <a:xfrm rot="16200000">
            <a:off x="7004517" y="-797387"/>
            <a:ext cx="1342487" cy="2933821"/>
          </a:xfrm>
          <a:custGeom>
            <a:avLst/>
            <a:gdLst>
              <a:gd name="connsiteX0" fmla="*/ 0 w 7304492"/>
              <a:gd name="connsiteY0" fmla="*/ 7085811 h 7085811"/>
              <a:gd name="connsiteX1" fmla="*/ 3652246 w 7304492"/>
              <a:gd name="connsiteY1" fmla="*/ 0 h 7085811"/>
              <a:gd name="connsiteX2" fmla="*/ 7304492 w 7304492"/>
              <a:gd name="connsiteY2" fmla="*/ 7085811 h 7085811"/>
              <a:gd name="connsiteX3" fmla="*/ 0 w 7304492"/>
              <a:gd name="connsiteY3" fmla="*/ 7085811 h 7085811"/>
              <a:gd name="connsiteX0" fmla="*/ 0 w 7304492"/>
              <a:gd name="connsiteY0" fmla="*/ 7085811 h 7085811"/>
              <a:gd name="connsiteX1" fmla="*/ 3652246 w 7304492"/>
              <a:gd name="connsiteY1" fmla="*/ 0 h 7085811"/>
              <a:gd name="connsiteX2" fmla="*/ 4862555 w 7304492"/>
              <a:gd name="connsiteY2" fmla="*/ 2355029 h 7085811"/>
              <a:gd name="connsiteX3" fmla="*/ 7304492 w 7304492"/>
              <a:gd name="connsiteY3" fmla="*/ 7085811 h 7085811"/>
              <a:gd name="connsiteX4" fmla="*/ 0 w 7304492"/>
              <a:gd name="connsiteY4" fmla="*/ 7085811 h 7085811"/>
              <a:gd name="connsiteX0" fmla="*/ 0 w 7304492"/>
              <a:gd name="connsiteY0" fmla="*/ 7085811 h 7092282"/>
              <a:gd name="connsiteX1" fmla="*/ 3652246 w 7304492"/>
              <a:gd name="connsiteY1" fmla="*/ 0 h 7092282"/>
              <a:gd name="connsiteX2" fmla="*/ 4862555 w 7304492"/>
              <a:gd name="connsiteY2" fmla="*/ 2355029 h 7092282"/>
              <a:gd name="connsiteX3" fmla="*/ 7304492 w 7304492"/>
              <a:gd name="connsiteY3" fmla="*/ 7085811 h 7092282"/>
              <a:gd name="connsiteX4" fmla="*/ 4840524 w 7304492"/>
              <a:gd name="connsiteY4" fmla="*/ 7092282 h 7092282"/>
              <a:gd name="connsiteX5" fmla="*/ 0 w 7304492"/>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47730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092282"/>
              <a:gd name="connsiteX1" fmla="*/ 3652246 w 4862555"/>
              <a:gd name="connsiteY1" fmla="*/ 0 h 7092282"/>
              <a:gd name="connsiteX2" fmla="*/ 4862555 w 4862555"/>
              <a:gd name="connsiteY2" fmla="*/ 2355029 h 7092282"/>
              <a:gd name="connsiteX3" fmla="*/ 4857148 w 4862555"/>
              <a:gd name="connsiteY3" fmla="*/ 4794303 h 7092282"/>
              <a:gd name="connsiteX4" fmla="*/ 4840524 w 4862555"/>
              <a:gd name="connsiteY4" fmla="*/ 7092282 h 7092282"/>
              <a:gd name="connsiteX5" fmla="*/ 0 w 4862555"/>
              <a:gd name="connsiteY5" fmla="*/ 7085811 h 7092282"/>
              <a:gd name="connsiteX0" fmla="*/ 0 w 4862555"/>
              <a:gd name="connsiteY0" fmla="*/ 7085811 h 7111136"/>
              <a:gd name="connsiteX1" fmla="*/ 3652246 w 4862555"/>
              <a:gd name="connsiteY1" fmla="*/ 0 h 7111136"/>
              <a:gd name="connsiteX2" fmla="*/ 4862555 w 4862555"/>
              <a:gd name="connsiteY2" fmla="*/ 2355029 h 7111136"/>
              <a:gd name="connsiteX3" fmla="*/ 4857148 w 4862555"/>
              <a:gd name="connsiteY3" fmla="*/ 4794303 h 7111136"/>
              <a:gd name="connsiteX4" fmla="*/ 4859360 w 4862555"/>
              <a:gd name="connsiteY4" fmla="*/ 7111136 h 7111136"/>
              <a:gd name="connsiteX5" fmla="*/ 0 w 4862555"/>
              <a:gd name="connsiteY5" fmla="*/ 7085811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4303 h 7111136"/>
              <a:gd name="connsiteX4" fmla="*/ 4873486 w 4876681"/>
              <a:gd name="connsiteY4" fmla="*/ 7111136 h 7111136"/>
              <a:gd name="connsiteX5" fmla="*/ 0 w 4876681"/>
              <a:gd name="connsiteY5" fmla="*/ 7104665 h 7111136"/>
              <a:gd name="connsiteX0" fmla="*/ 0 w 4876681"/>
              <a:gd name="connsiteY0" fmla="*/ 7104665 h 7111136"/>
              <a:gd name="connsiteX1" fmla="*/ 3666372 w 4876681"/>
              <a:gd name="connsiteY1" fmla="*/ 0 h 7111136"/>
              <a:gd name="connsiteX2" fmla="*/ 4876681 w 4876681"/>
              <a:gd name="connsiteY2" fmla="*/ 2355029 h 7111136"/>
              <a:gd name="connsiteX3" fmla="*/ 4871274 w 4876681"/>
              <a:gd name="connsiteY3" fmla="*/ 4799016 h 7111136"/>
              <a:gd name="connsiteX4" fmla="*/ 4873486 w 4876681"/>
              <a:gd name="connsiteY4" fmla="*/ 7111136 h 7111136"/>
              <a:gd name="connsiteX5" fmla="*/ 0 w 4876681"/>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86098"/>
              <a:gd name="connsiteY0" fmla="*/ 7104665 h 7111136"/>
              <a:gd name="connsiteX1" fmla="*/ 3666372 w 4886098"/>
              <a:gd name="connsiteY1" fmla="*/ 0 h 7111136"/>
              <a:gd name="connsiteX2" fmla="*/ 4886098 w 4886098"/>
              <a:gd name="connsiteY2" fmla="*/ 2369169 h 7111136"/>
              <a:gd name="connsiteX3" fmla="*/ 4871274 w 4886098"/>
              <a:gd name="connsiteY3" fmla="*/ 4799016 h 7111136"/>
              <a:gd name="connsiteX4" fmla="*/ 4873486 w 4886098"/>
              <a:gd name="connsiteY4" fmla="*/ 7111136 h 7111136"/>
              <a:gd name="connsiteX5" fmla="*/ 0 w 4886098"/>
              <a:gd name="connsiteY5" fmla="*/ 7104665 h 7111136"/>
              <a:gd name="connsiteX0" fmla="*/ 0 w 4873486"/>
              <a:gd name="connsiteY0" fmla="*/ 7104665 h 7111136"/>
              <a:gd name="connsiteX1" fmla="*/ 3666372 w 4873486"/>
              <a:gd name="connsiteY1" fmla="*/ 0 h 7111136"/>
              <a:gd name="connsiteX2" fmla="*/ 4871972 w 4873486"/>
              <a:gd name="connsiteY2" fmla="*/ 2326748 h 7111136"/>
              <a:gd name="connsiteX3" fmla="*/ 4871274 w 4873486"/>
              <a:gd name="connsiteY3" fmla="*/ 4799016 h 7111136"/>
              <a:gd name="connsiteX4" fmla="*/ 4873486 w 4873486"/>
              <a:gd name="connsiteY4" fmla="*/ 7111136 h 7111136"/>
              <a:gd name="connsiteX5" fmla="*/ 0 w 4873486"/>
              <a:gd name="connsiteY5" fmla="*/ 7104665 h 7111136"/>
              <a:gd name="connsiteX0" fmla="*/ 0 w 4875163"/>
              <a:gd name="connsiteY0" fmla="*/ 7104665 h 7111136"/>
              <a:gd name="connsiteX1" fmla="*/ 3666372 w 4875163"/>
              <a:gd name="connsiteY1" fmla="*/ 0 h 7111136"/>
              <a:gd name="connsiteX2" fmla="*/ 4871972 w 4875163"/>
              <a:gd name="connsiteY2" fmla="*/ 2326748 h 7111136"/>
              <a:gd name="connsiteX3" fmla="*/ 4871274 w 4875163"/>
              <a:gd name="connsiteY3" fmla="*/ 4799016 h 7111136"/>
              <a:gd name="connsiteX4" fmla="*/ 4873486 w 4875163"/>
              <a:gd name="connsiteY4" fmla="*/ 7111136 h 7111136"/>
              <a:gd name="connsiteX5" fmla="*/ 0 w 4875163"/>
              <a:gd name="connsiteY5" fmla="*/ 7104665 h 7111136"/>
              <a:gd name="connsiteX0" fmla="*/ 0 w 4984444"/>
              <a:gd name="connsiteY0" fmla="*/ 7104665 h 7111136"/>
              <a:gd name="connsiteX1" fmla="*/ 3666372 w 4984444"/>
              <a:gd name="connsiteY1" fmla="*/ 0 h 7111136"/>
              <a:gd name="connsiteX2" fmla="*/ 4871972 w 4984444"/>
              <a:gd name="connsiteY2" fmla="*/ 2326748 h 7111136"/>
              <a:gd name="connsiteX3" fmla="*/ 4984287 w 4984444"/>
              <a:gd name="connsiteY3" fmla="*/ 4817872 h 7111136"/>
              <a:gd name="connsiteX4" fmla="*/ 4873486 w 4984444"/>
              <a:gd name="connsiteY4" fmla="*/ 7111136 h 7111136"/>
              <a:gd name="connsiteX5" fmla="*/ 0 w 4984444"/>
              <a:gd name="connsiteY5" fmla="*/ 7104665 h 7111136"/>
              <a:gd name="connsiteX0" fmla="*/ 0 w 4875164"/>
              <a:gd name="connsiteY0" fmla="*/ 7104665 h 7111136"/>
              <a:gd name="connsiteX1" fmla="*/ 3666372 w 4875164"/>
              <a:gd name="connsiteY1" fmla="*/ 0 h 7111136"/>
              <a:gd name="connsiteX2" fmla="*/ 4871972 w 4875164"/>
              <a:gd name="connsiteY2" fmla="*/ 2326748 h 7111136"/>
              <a:gd name="connsiteX3" fmla="*/ 4871276 w 4875164"/>
              <a:gd name="connsiteY3" fmla="*/ 4836728 h 7111136"/>
              <a:gd name="connsiteX4" fmla="*/ 4873486 w 4875164"/>
              <a:gd name="connsiteY4" fmla="*/ 7111136 h 7111136"/>
              <a:gd name="connsiteX5" fmla="*/ 0 w 4875164"/>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871276 w 4873486"/>
              <a:gd name="connsiteY3" fmla="*/ 4836728 h 7111136"/>
              <a:gd name="connsiteX4" fmla="*/ 4873486 w 4873486"/>
              <a:gd name="connsiteY4" fmla="*/ 7111136 h 7111136"/>
              <a:gd name="connsiteX5" fmla="*/ 0 w 4873486"/>
              <a:gd name="connsiteY5" fmla="*/ 7104665 h 7111136"/>
              <a:gd name="connsiteX0" fmla="*/ 0 w 4873486"/>
              <a:gd name="connsiteY0" fmla="*/ 7104665 h 7111136"/>
              <a:gd name="connsiteX1" fmla="*/ 3666372 w 4873486"/>
              <a:gd name="connsiteY1" fmla="*/ 0 h 7111136"/>
              <a:gd name="connsiteX2" fmla="*/ 4710205 w 4873486"/>
              <a:gd name="connsiteY2" fmla="*/ 2021948 h 7111136"/>
              <a:gd name="connsiteX3" fmla="*/ 4719025 w 4873486"/>
              <a:gd name="connsiteY3" fmla="*/ 4693853 h 7111136"/>
              <a:gd name="connsiteX4" fmla="*/ 4873486 w 4873486"/>
              <a:gd name="connsiteY4" fmla="*/ 7111136 h 7111136"/>
              <a:gd name="connsiteX5" fmla="*/ 0 w 4873486"/>
              <a:gd name="connsiteY5" fmla="*/ 7104665 h 7111136"/>
              <a:gd name="connsiteX0" fmla="*/ 0 w 4720435"/>
              <a:gd name="connsiteY0" fmla="*/ 7104665 h 7104665"/>
              <a:gd name="connsiteX1" fmla="*/ 3666372 w 4720435"/>
              <a:gd name="connsiteY1" fmla="*/ 0 h 7104665"/>
              <a:gd name="connsiteX2" fmla="*/ 4710205 w 4720435"/>
              <a:gd name="connsiteY2" fmla="*/ 2021948 h 7104665"/>
              <a:gd name="connsiteX3" fmla="*/ 4719025 w 4720435"/>
              <a:gd name="connsiteY3" fmla="*/ 4693853 h 7104665"/>
              <a:gd name="connsiteX4" fmla="*/ 4711719 w 4720435"/>
              <a:gd name="connsiteY4" fmla="*/ 5606186 h 7104665"/>
              <a:gd name="connsiteX5" fmla="*/ 0 w 4720435"/>
              <a:gd name="connsiteY5" fmla="*/ 7104665 h 7104665"/>
              <a:gd name="connsiteX0" fmla="*/ 0 w 3940147"/>
              <a:gd name="connsiteY0" fmla="*/ 5571143 h 5606186"/>
              <a:gd name="connsiteX1" fmla="*/ 2886084 w 3940147"/>
              <a:gd name="connsiteY1" fmla="*/ 0 h 5606186"/>
              <a:gd name="connsiteX2" fmla="*/ 3929917 w 3940147"/>
              <a:gd name="connsiteY2" fmla="*/ 2021948 h 5606186"/>
              <a:gd name="connsiteX3" fmla="*/ 3938737 w 3940147"/>
              <a:gd name="connsiteY3" fmla="*/ 4693853 h 5606186"/>
              <a:gd name="connsiteX4" fmla="*/ 3931431 w 3940147"/>
              <a:gd name="connsiteY4" fmla="*/ 5606186 h 5606186"/>
              <a:gd name="connsiteX5" fmla="*/ 0 w 3940147"/>
              <a:gd name="connsiteY5" fmla="*/ 5571143 h 5606186"/>
              <a:gd name="connsiteX0" fmla="*/ 0 w 3939313"/>
              <a:gd name="connsiteY0" fmla="*/ 5571143 h 5606186"/>
              <a:gd name="connsiteX1" fmla="*/ 2886084 w 3939313"/>
              <a:gd name="connsiteY1" fmla="*/ 0 h 5606186"/>
              <a:gd name="connsiteX2" fmla="*/ 3910886 w 3939313"/>
              <a:gd name="connsiteY2" fmla="*/ 2002898 h 5606186"/>
              <a:gd name="connsiteX3" fmla="*/ 3938737 w 3939313"/>
              <a:gd name="connsiteY3" fmla="*/ 4693853 h 5606186"/>
              <a:gd name="connsiteX4" fmla="*/ 3931431 w 3939313"/>
              <a:gd name="connsiteY4" fmla="*/ 5606186 h 5606186"/>
              <a:gd name="connsiteX5" fmla="*/ 0 w 3939313"/>
              <a:gd name="connsiteY5" fmla="*/ 5571143 h 5606186"/>
              <a:gd name="connsiteX0" fmla="*/ 0 w 3931431"/>
              <a:gd name="connsiteY0" fmla="*/ 5571143 h 5606186"/>
              <a:gd name="connsiteX1" fmla="*/ 2886084 w 3931431"/>
              <a:gd name="connsiteY1" fmla="*/ 0 h 5606186"/>
              <a:gd name="connsiteX2" fmla="*/ 3910886 w 3931431"/>
              <a:gd name="connsiteY2" fmla="*/ 2002898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31431"/>
              <a:gd name="connsiteY0" fmla="*/ 5571143 h 5606186"/>
              <a:gd name="connsiteX1" fmla="*/ 2886084 w 3931431"/>
              <a:gd name="connsiteY1" fmla="*/ 0 h 5606186"/>
              <a:gd name="connsiteX2" fmla="*/ 3910886 w 3931431"/>
              <a:gd name="connsiteY2" fmla="*/ 2012295 h 5606186"/>
              <a:gd name="connsiteX3" fmla="*/ 3910192 w 3931431"/>
              <a:gd name="connsiteY3" fmla="*/ 4703381 h 5606186"/>
              <a:gd name="connsiteX4" fmla="*/ 3931431 w 3931431"/>
              <a:gd name="connsiteY4" fmla="*/ 5606186 h 5606186"/>
              <a:gd name="connsiteX5" fmla="*/ 0 w 3931431"/>
              <a:gd name="connsiteY5" fmla="*/ 5571143 h 5606186"/>
              <a:gd name="connsiteX0" fmla="*/ 0 w 3912966"/>
              <a:gd name="connsiteY0" fmla="*/ 5571143 h 5609320"/>
              <a:gd name="connsiteX1" fmla="*/ 2886084 w 3912966"/>
              <a:gd name="connsiteY1" fmla="*/ 0 h 5609320"/>
              <a:gd name="connsiteX2" fmla="*/ 3910886 w 3912966"/>
              <a:gd name="connsiteY2" fmla="*/ 2012295 h 5609320"/>
              <a:gd name="connsiteX3" fmla="*/ 3910192 w 3912966"/>
              <a:gd name="connsiteY3" fmla="*/ 4703381 h 5609320"/>
              <a:gd name="connsiteX4" fmla="*/ 3868863 w 3912966"/>
              <a:gd name="connsiteY4" fmla="*/ 5609320 h 5609320"/>
              <a:gd name="connsiteX5" fmla="*/ 0 w 3912966"/>
              <a:gd name="connsiteY5" fmla="*/ 5571143 h 5609320"/>
              <a:gd name="connsiteX0" fmla="*/ 0 w 3915790"/>
              <a:gd name="connsiteY0" fmla="*/ 5571143 h 5593663"/>
              <a:gd name="connsiteX1" fmla="*/ 2886084 w 3915790"/>
              <a:gd name="connsiteY1" fmla="*/ 0 h 5593663"/>
              <a:gd name="connsiteX2" fmla="*/ 3910886 w 3915790"/>
              <a:gd name="connsiteY2" fmla="*/ 2012295 h 5593663"/>
              <a:gd name="connsiteX3" fmla="*/ 3910192 w 3915790"/>
              <a:gd name="connsiteY3" fmla="*/ 4703381 h 5593663"/>
              <a:gd name="connsiteX4" fmla="*/ 3915790 w 3915790"/>
              <a:gd name="connsiteY4" fmla="*/ 5593663 h 5593663"/>
              <a:gd name="connsiteX5" fmla="*/ 0 w 3915790"/>
              <a:gd name="connsiteY5" fmla="*/ 5571143 h 5593663"/>
              <a:gd name="connsiteX0" fmla="*/ 0 w 3916271"/>
              <a:gd name="connsiteY0" fmla="*/ 5571143 h 5593663"/>
              <a:gd name="connsiteX1" fmla="*/ 2886084 w 3916271"/>
              <a:gd name="connsiteY1" fmla="*/ 0 h 5593663"/>
              <a:gd name="connsiteX2" fmla="*/ 3910886 w 3916271"/>
              <a:gd name="connsiteY2" fmla="*/ 2012295 h 5593663"/>
              <a:gd name="connsiteX3" fmla="*/ 3910192 w 3916271"/>
              <a:gd name="connsiteY3" fmla="*/ 4703381 h 5593663"/>
              <a:gd name="connsiteX4" fmla="*/ 3915790 w 3916271"/>
              <a:gd name="connsiteY4" fmla="*/ 5593663 h 5593663"/>
              <a:gd name="connsiteX5" fmla="*/ 0 w 3916271"/>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3683"/>
              <a:gd name="connsiteY0" fmla="*/ 5571143 h 5593663"/>
              <a:gd name="connsiteX1" fmla="*/ 2886084 w 3923683"/>
              <a:gd name="connsiteY1" fmla="*/ 0 h 5593663"/>
              <a:gd name="connsiteX2" fmla="*/ 3910886 w 3923683"/>
              <a:gd name="connsiteY2" fmla="*/ 2012295 h 5593663"/>
              <a:gd name="connsiteX3" fmla="*/ 3922709 w 3923683"/>
              <a:gd name="connsiteY3" fmla="*/ 4693990 h 5593663"/>
              <a:gd name="connsiteX4" fmla="*/ 3915790 w 3923683"/>
              <a:gd name="connsiteY4" fmla="*/ 5593663 h 5593663"/>
              <a:gd name="connsiteX5" fmla="*/ 0 w 3923683"/>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22709"/>
              <a:gd name="connsiteY0" fmla="*/ 5571143 h 5593663"/>
              <a:gd name="connsiteX1" fmla="*/ 2886084 w 3922709"/>
              <a:gd name="connsiteY1" fmla="*/ 0 h 5593663"/>
              <a:gd name="connsiteX2" fmla="*/ 3910886 w 3922709"/>
              <a:gd name="connsiteY2" fmla="*/ 2012295 h 5593663"/>
              <a:gd name="connsiteX3" fmla="*/ 3922709 w 3922709"/>
              <a:gd name="connsiteY3" fmla="*/ 4693990 h 5593663"/>
              <a:gd name="connsiteX4" fmla="*/ 3915790 w 3922709"/>
              <a:gd name="connsiteY4" fmla="*/ 5593663 h 5593663"/>
              <a:gd name="connsiteX5" fmla="*/ 0 w 3922709"/>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0886 w 3919583"/>
              <a:gd name="connsiteY2" fmla="*/ 2012295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5571143 h 5593663"/>
              <a:gd name="connsiteX1" fmla="*/ 2886084 w 3919583"/>
              <a:gd name="connsiteY1" fmla="*/ 0 h 5593663"/>
              <a:gd name="connsiteX2" fmla="*/ 3914014 w 3919583"/>
              <a:gd name="connsiteY2" fmla="*/ 2024821 h 5593663"/>
              <a:gd name="connsiteX3" fmla="*/ 3919583 w 3919583"/>
              <a:gd name="connsiteY3" fmla="*/ 4687730 h 5593663"/>
              <a:gd name="connsiteX4" fmla="*/ 3915790 w 3919583"/>
              <a:gd name="connsiteY4" fmla="*/ 5593663 h 5593663"/>
              <a:gd name="connsiteX5" fmla="*/ 0 w 3919583"/>
              <a:gd name="connsiteY5" fmla="*/ 5571143 h 5593663"/>
              <a:gd name="connsiteX0" fmla="*/ 0 w 3919583"/>
              <a:gd name="connsiteY0" fmla="*/ 4148574 h 4171094"/>
              <a:gd name="connsiteX1" fmla="*/ 2153516 w 3919583"/>
              <a:gd name="connsiteY1" fmla="*/ 0 h 4171094"/>
              <a:gd name="connsiteX2" fmla="*/ 3914014 w 3919583"/>
              <a:gd name="connsiteY2" fmla="*/ 602252 h 4171094"/>
              <a:gd name="connsiteX3" fmla="*/ 3919583 w 3919583"/>
              <a:gd name="connsiteY3" fmla="*/ 3265161 h 4171094"/>
              <a:gd name="connsiteX4" fmla="*/ 3915790 w 3919583"/>
              <a:gd name="connsiteY4" fmla="*/ 4171094 h 4171094"/>
              <a:gd name="connsiteX5" fmla="*/ 0 w 3919583"/>
              <a:gd name="connsiteY5" fmla="*/ 4148574 h 4171094"/>
              <a:gd name="connsiteX0" fmla="*/ 0 w 3919583"/>
              <a:gd name="connsiteY0" fmla="*/ 4148574 h 4171094"/>
              <a:gd name="connsiteX1" fmla="*/ 2153516 w 3919583"/>
              <a:gd name="connsiteY1" fmla="*/ 0 h 4171094"/>
              <a:gd name="connsiteX2" fmla="*/ 2170505 w 3919583"/>
              <a:gd name="connsiteY2" fmla="*/ 1892836 h 4171094"/>
              <a:gd name="connsiteX3" fmla="*/ 3919583 w 3919583"/>
              <a:gd name="connsiteY3" fmla="*/ 3265161 h 4171094"/>
              <a:gd name="connsiteX4" fmla="*/ 3915790 w 3919583"/>
              <a:gd name="connsiteY4" fmla="*/ 4171094 h 4171094"/>
              <a:gd name="connsiteX5" fmla="*/ 0 w 3919583"/>
              <a:gd name="connsiteY5" fmla="*/ 4148574 h 4171094"/>
              <a:gd name="connsiteX0" fmla="*/ 0 w 3915793"/>
              <a:gd name="connsiteY0" fmla="*/ 4148574 h 4171094"/>
              <a:gd name="connsiteX1" fmla="*/ 2153516 w 3915793"/>
              <a:gd name="connsiteY1" fmla="*/ 0 h 4171094"/>
              <a:gd name="connsiteX2" fmla="*/ 2170505 w 3915793"/>
              <a:gd name="connsiteY2" fmla="*/ 1892836 h 4171094"/>
              <a:gd name="connsiteX3" fmla="*/ 2190725 w 3915793"/>
              <a:gd name="connsiteY3" fmla="*/ 3265165 h 4171094"/>
              <a:gd name="connsiteX4" fmla="*/ 3915790 w 3915793"/>
              <a:gd name="connsiteY4" fmla="*/ 4171094 h 4171094"/>
              <a:gd name="connsiteX5" fmla="*/ 0 w 3915793"/>
              <a:gd name="connsiteY5" fmla="*/ 4148574 h 4171094"/>
              <a:gd name="connsiteX0" fmla="*/ 0 w 3963302"/>
              <a:gd name="connsiteY0" fmla="*/ 4148574 h 4171094"/>
              <a:gd name="connsiteX1" fmla="*/ 2153516 w 3963302"/>
              <a:gd name="connsiteY1" fmla="*/ 0 h 4171094"/>
              <a:gd name="connsiteX2" fmla="*/ 2170505 w 3963302"/>
              <a:gd name="connsiteY2" fmla="*/ 1892836 h 4171094"/>
              <a:gd name="connsiteX3" fmla="*/ 3915790 w 3963302"/>
              <a:gd name="connsiteY3" fmla="*/ 4171094 h 4171094"/>
              <a:gd name="connsiteX4" fmla="*/ 0 w 3963302"/>
              <a:gd name="connsiteY4" fmla="*/ 4148574 h 4171094"/>
              <a:gd name="connsiteX0" fmla="*/ 0 w 3971475"/>
              <a:gd name="connsiteY0" fmla="*/ 4148574 h 4171094"/>
              <a:gd name="connsiteX1" fmla="*/ 2153516 w 3971475"/>
              <a:gd name="connsiteY1" fmla="*/ 0 h 4171094"/>
              <a:gd name="connsiteX2" fmla="*/ 3915790 w 3971475"/>
              <a:gd name="connsiteY2" fmla="*/ 4171094 h 4171094"/>
              <a:gd name="connsiteX3" fmla="*/ 0 w 3971475"/>
              <a:gd name="connsiteY3" fmla="*/ 4148574 h 4171094"/>
              <a:gd name="connsiteX0" fmla="*/ 0 w 2530710"/>
              <a:gd name="connsiteY0" fmla="*/ 4148574 h 4171098"/>
              <a:gd name="connsiteX1" fmla="*/ 2153516 w 2530710"/>
              <a:gd name="connsiteY1" fmla="*/ 0 h 4171098"/>
              <a:gd name="connsiteX2" fmla="*/ 2128327 w 2530710"/>
              <a:gd name="connsiteY2" fmla="*/ 4171098 h 4171098"/>
              <a:gd name="connsiteX3" fmla="*/ 0 w 2530710"/>
              <a:gd name="connsiteY3" fmla="*/ 4148574 h 4171098"/>
              <a:gd name="connsiteX0" fmla="*/ 0 w 2438750"/>
              <a:gd name="connsiteY0" fmla="*/ 4148574 h 4171098"/>
              <a:gd name="connsiteX1" fmla="*/ 2153516 w 2438750"/>
              <a:gd name="connsiteY1" fmla="*/ 0 h 4171098"/>
              <a:gd name="connsiteX2" fmla="*/ 2128327 w 2438750"/>
              <a:gd name="connsiteY2" fmla="*/ 4171098 h 4171098"/>
              <a:gd name="connsiteX3" fmla="*/ 0 w 2438750"/>
              <a:gd name="connsiteY3" fmla="*/ 4148574 h 4171098"/>
              <a:gd name="connsiteX0" fmla="*/ 0 w 2153516"/>
              <a:gd name="connsiteY0" fmla="*/ 4148574 h 4171098"/>
              <a:gd name="connsiteX1" fmla="*/ 2153516 w 2153516"/>
              <a:gd name="connsiteY1" fmla="*/ 0 h 4171098"/>
              <a:gd name="connsiteX2" fmla="*/ 2128327 w 2153516"/>
              <a:gd name="connsiteY2" fmla="*/ 4171098 h 4171098"/>
              <a:gd name="connsiteX3" fmla="*/ 0 w 2153516"/>
              <a:gd name="connsiteY3" fmla="*/ 4148574 h 4171098"/>
              <a:gd name="connsiteX0" fmla="*/ 0 w 2155023"/>
              <a:gd name="connsiteY0" fmla="*/ 4148574 h 4171098"/>
              <a:gd name="connsiteX1" fmla="*/ 2153516 w 2155023"/>
              <a:gd name="connsiteY1" fmla="*/ 0 h 4171098"/>
              <a:gd name="connsiteX2" fmla="*/ 2128327 w 2155023"/>
              <a:gd name="connsiteY2" fmla="*/ 4171098 h 4171098"/>
              <a:gd name="connsiteX3" fmla="*/ 0 w 2155023"/>
              <a:gd name="connsiteY3" fmla="*/ 4148574 h 4171098"/>
              <a:gd name="connsiteX0" fmla="*/ 0 w 2161634"/>
              <a:gd name="connsiteY0" fmla="*/ 4148574 h 4171098"/>
              <a:gd name="connsiteX1" fmla="*/ 2153516 w 2161634"/>
              <a:gd name="connsiteY1" fmla="*/ 0 h 4171098"/>
              <a:gd name="connsiteX2" fmla="*/ 2157630 w 2161634"/>
              <a:gd name="connsiteY2" fmla="*/ 4171098 h 4171098"/>
              <a:gd name="connsiteX3" fmla="*/ 0 w 2161634"/>
              <a:gd name="connsiteY3" fmla="*/ 4148574 h 4171098"/>
              <a:gd name="connsiteX0" fmla="*/ 0 w 2161634"/>
              <a:gd name="connsiteY0" fmla="*/ 4163240 h 4171098"/>
              <a:gd name="connsiteX1" fmla="*/ 2153516 w 2161634"/>
              <a:gd name="connsiteY1" fmla="*/ 0 h 4171098"/>
              <a:gd name="connsiteX2" fmla="*/ 2157630 w 2161634"/>
              <a:gd name="connsiteY2" fmla="*/ 4171098 h 4171098"/>
              <a:gd name="connsiteX3" fmla="*/ 0 w 2161634"/>
              <a:gd name="connsiteY3" fmla="*/ 4163240 h 4171098"/>
              <a:gd name="connsiteX0" fmla="*/ 0 w 2168034"/>
              <a:gd name="connsiteY0" fmla="*/ 4174397 h 4182255"/>
              <a:gd name="connsiteX1" fmla="*/ 2164660 w 2168034"/>
              <a:gd name="connsiteY1" fmla="*/ 0 h 4182255"/>
              <a:gd name="connsiteX2" fmla="*/ 2157630 w 2168034"/>
              <a:gd name="connsiteY2" fmla="*/ 4182255 h 4182255"/>
              <a:gd name="connsiteX3" fmla="*/ 0 w 2168034"/>
              <a:gd name="connsiteY3" fmla="*/ 4174397 h 4182255"/>
              <a:gd name="connsiteX0" fmla="*/ 0 w 2164660"/>
              <a:gd name="connsiteY0" fmla="*/ 4174397 h 4182255"/>
              <a:gd name="connsiteX1" fmla="*/ 2164660 w 2164660"/>
              <a:gd name="connsiteY1" fmla="*/ 0 h 4182255"/>
              <a:gd name="connsiteX2" fmla="*/ 2157630 w 2164660"/>
              <a:gd name="connsiteY2" fmla="*/ 4182255 h 4182255"/>
              <a:gd name="connsiteX3" fmla="*/ 0 w 2164660"/>
              <a:gd name="connsiteY3" fmla="*/ 4174397 h 4182255"/>
              <a:gd name="connsiteX0" fmla="*/ 0 w 2166133"/>
              <a:gd name="connsiteY0" fmla="*/ 4174397 h 4182255"/>
              <a:gd name="connsiteX1" fmla="*/ 2164660 w 2166133"/>
              <a:gd name="connsiteY1" fmla="*/ 0 h 4182255"/>
              <a:gd name="connsiteX2" fmla="*/ 2163203 w 2166133"/>
              <a:gd name="connsiteY2" fmla="*/ 4182255 h 4182255"/>
              <a:gd name="connsiteX3" fmla="*/ 0 w 2166133"/>
              <a:gd name="connsiteY3" fmla="*/ 4174397 h 4182255"/>
              <a:gd name="connsiteX0" fmla="*/ 0 w 2164660"/>
              <a:gd name="connsiteY0" fmla="*/ 4174397 h 4182255"/>
              <a:gd name="connsiteX1" fmla="*/ 2164660 w 2164660"/>
              <a:gd name="connsiteY1" fmla="*/ 0 h 4182255"/>
              <a:gd name="connsiteX2" fmla="*/ 2163203 w 2164660"/>
              <a:gd name="connsiteY2" fmla="*/ 4182255 h 4182255"/>
              <a:gd name="connsiteX3" fmla="*/ 0 w 2164660"/>
              <a:gd name="connsiteY3" fmla="*/ 4174397 h 4182255"/>
              <a:gd name="connsiteX0" fmla="*/ 0 w 2164660"/>
              <a:gd name="connsiteY0" fmla="*/ 4174397 h 4187832"/>
              <a:gd name="connsiteX1" fmla="*/ 2164660 w 2164660"/>
              <a:gd name="connsiteY1" fmla="*/ 0 h 4187832"/>
              <a:gd name="connsiteX2" fmla="*/ 2163203 w 2164660"/>
              <a:gd name="connsiteY2" fmla="*/ 4187832 h 4187832"/>
              <a:gd name="connsiteX3" fmla="*/ 0 w 2164660"/>
              <a:gd name="connsiteY3" fmla="*/ 4174397 h 4187832"/>
              <a:gd name="connsiteX0" fmla="*/ 0 w 2165734"/>
              <a:gd name="connsiteY0" fmla="*/ 4174397 h 4187832"/>
              <a:gd name="connsiteX1" fmla="*/ 2164660 w 2165734"/>
              <a:gd name="connsiteY1" fmla="*/ 0 h 4187832"/>
              <a:gd name="connsiteX2" fmla="*/ 2163203 w 2165734"/>
              <a:gd name="connsiteY2" fmla="*/ 4187832 h 4187832"/>
              <a:gd name="connsiteX3" fmla="*/ 0 w 2165734"/>
              <a:gd name="connsiteY3" fmla="*/ 4174397 h 4187832"/>
            </a:gdLst>
            <a:ahLst/>
            <a:cxnLst>
              <a:cxn ang="0">
                <a:pos x="connsiteX0" y="connsiteY0"/>
              </a:cxn>
              <a:cxn ang="0">
                <a:pos x="connsiteX1" y="connsiteY1"/>
              </a:cxn>
              <a:cxn ang="0">
                <a:pos x="connsiteX2" y="connsiteY2"/>
              </a:cxn>
              <a:cxn ang="0">
                <a:pos x="connsiteX3" y="connsiteY3"/>
              </a:cxn>
            </a:cxnLst>
            <a:rect l="l" t="t" r="r" b="b"/>
            <a:pathLst>
              <a:path w="2165734" h="4187832">
                <a:moveTo>
                  <a:pt x="0" y="4174397"/>
                </a:moveTo>
                <a:lnTo>
                  <a:pt x="2164660" y="0"/>
                </a:lnTo>
                <a:cubicBezTo>
                  <a:pt x="2167064" y="1400325"/>
                  <a:pt x="2164923" y="2810636"/>
                  <a:pt x="2163203" y="4187832"/>
                </a:cubicBezTo>
                <a:lnTo>
                  <a:pt x="0" y="4174397"/>
                </a:lnTo>
                <a:close/>
              </a:path>
            </a:pathLst>
          </a:custGeom>
          <a:gradFill flip="none" rotWithShape="1">
            <a:gsLst>
              <a:gs pos="91000">
                <a:srgbClr val="9D1747">
                  <a:alpha val="74902"/>
                </a:srgbClr>
              </a:gs>
              <a:gs pos="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2" name="Espace réservé du titre 1"/>
          <p:cNvSpPr>
            <a:spLocks noGrp="1"/>
          </p:cNvSpPr>
          <p:nvPr>
            <p:ph type="title"/>
          </p:nvPr>
        </p:nvSpPr>
        <p:spPr>
          <a:xfrm>
            <a:off x="1763688" y="92156"/>
            <a:ext cx="6460810" cy="571500"/>
          </a:xfrm>
          <a:prstGeom prst="rect">
            <a:avLst/>
          </a:prstGeom>
        </p:spPr>
        <p:txBody>
          <a:bodyPr vert="horz" lIns="91440" tIns="45720" rIns="91440" bIns="45720" rtlCol="0" anchor="ctr">
            <a:normAutofit/>
          </a:bodyPr>
          <a:lstStyle/>
          <a:p>
            <a:pPr marL="0" lvl="0" indent="0" algn="r" defTabSz="914400" rtl="0" eaLnBrk="1" latinLnBrk="0" hangingPunct="1">
              <a:spcBef>
                <a:spcPct val="20000"/>
              </a:spcBef>
              <a:buFontTx/>
              <a:buNone/>
            </a:pPr>
            <a:r>
              <a:rPr lang="fr-FR" dirty="0"/>
              <a:t>Modifiez le style du titre</a:t>
            </a:r>
          </a:p>
        </p:txBody>
      </p:sp>
      <p:sp>
        <p:nvSpPr>
          <p:cNvPr id="3" name="Espace réservé du texte 2"/>
          <p:cNvSpPr>
            <a:spLocks noGrp="1"/>
          </p:cNvSpPr>
          <p:nvPr>
            <p:ph type="body" idx="1"/>
          </p:nvPr>
        </p:nvSpPr>
        <p:spPr>
          <a:xfrm>
            <a:off x="457200" y="980728"/>
            <a:ext cx="8229600" cy="5328592"/>
          </a:xfrm>
          <a:prstGeom prst="rect">
            <a:avLst/>
          </a:prstGeom>
        </p:spPr>
        <p:txBody>
          <a:bodyPr vert="horz" lIns="91440" tIns="45720" rIns="91440" bIns="45720" rtlCol="0">
            <a:normAutofit/>
          </a:bodyPr>
          <a:lstStyle/>
          <a:p>
            <a:pPr marL="342900" lvl="0" indent="-342900" algn="l" defTabSz="914400" rtl="0" eaLnBrk="1" latinLnBrk="0" hangingPunct="1">
              <a:lnSpc>
                <a:spcPct val="150000"/>
              </a:lnSpc>
              <a:spcBef>
                <a:spcPct val="20000"/>
              </a:spcBef>
              <a:buFont typeface="Arial" pitchFamily="34" charset="0"/>
              <a:buChar char="•"/>
            </a:pPr>
            <a:r>
              <a:rPr lang="fr-FR" dirty="0"/>
              <a:t>Modifiez les styles du texte du masque</a:t>
            </a:r>
          </a:p>
          <a:p>
            <a:pPr marL="742950" lvl="1" indent="-285750" algn="l" defTabSz="914400" rtl="0" eaLnBrk="1" latinLnBrk="0" hangingPunct="1">
              <a:lnSpc>
                <a:spcPct val="150000"/>
              </a:lnSpc>
              <a:spcBef>
                <a:spcPct val="20000"/>
              </a:spcBef>
              <a:buFont typeface="Arial" pitchFamily="34" charset="0"/>
              <a:buChar char="•"/>
            </a:pPr>
            <a:r>
              <a:rPr lang="fr-FR" dirty="0"/>
              <a:t>Deuxième niveau</a:t>
            </a:r>
          </a:p>
          <a:p>
            <a:pPr marL="914400" lvl="2" indent="0" algn="l" defTabSz="914400" rtl="0" eaLnBrk="1" latinLnBrk="0" hangingPunct="1">
              <a:lnSpc>
                <a:spcPct val="100000"/>
              </a:lnSpc>
              <a:spcBef>
                <a:spcPts val="2400"/>
              </a:spcBef>
              <a:buFont typeface="Arial" pitchFamily="34" charset="0"/>
              <a:buNone/>
            </a:pPr>
            <a:r>
              <a:rPr lang="fr-FR" dirty="0"/>
              <a:t>Troisième niveau</a:t>
            </a:r>
          </a:p>
        </p:txBody>
      </p:sp>
      <p:sp>
        <p:nvSpPr>
          <p:cNvPr id="8" name="Triangle isocèle 7"/>
          <p:cNvSpPr/>
          <p:nvPr/>
        </p:nvSpPr>
        <p:spPr>
          <a:xfrm rot="16200000">
            <a:off x="8415064" y="-184611"/>
            <a:ext cx="542117" cy="917174"/>
          </a:xfrm>
          <a:custGeom>
            <a:avLst/>
            <a:gdLst>
              <a:gd name="connsiteX0" fmla="*/ 0 w 4540840"/>
              <a:gd name="connsiteY0" fmla="*/ 4404897 h 4404897"/>
              <a:gd name="connsiteX1" fmla="*/ 2270420 w 4540840"/>
              <a:gd name="connsiteY1" fmla="*/ 0 h 4404897"/>
              <a:gd name="connsiteX2" fmla="*/ 4540840 w 4540840"/>
              <a:gd name="connsiteY2" fmla="*/ 4404897 h 4404897"/>
              <a:gd name="connsiteX3" fmla="*/ 0 w 4540840"/>
              <a:gd name="connsiteY3"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0 w 4540840"/>
              <a:gd name="connsiteY4" fmla="*/ 4404897 h 4404897"/>
              <a:gd name="connsiteX0" fmla="*/ 0 w 4540840"/>
              <a:gd name="connsiteY0" fmla="*/ 4404897 h 4404897"/>
              <a:gd name="connsiteX1" fmla="*/ 2270420 w 4540840"/>
              <a:gd name="connsiteY1" fmla="*/ 0 h 4404897"/>
              <a:gd name="connsiteX2" fmla="*/ 2933997 w 4540840"/>
              <a:gd name="connsiteY2" fmla="*/ 1284148 h 4404897"/>
              <a:gd name="connsiteX3" fmla="*/ 4540840 w 4540840"/>
              <a:gd name="connsiteY3" fmla="*/ 4404897 h 4404897"/>
              <a:gd name="connsiteX4" fmla="*/ 2933996 w 4540840"/>
              <a:gd name="connsiteY4" fmla="*/ 4404420 h 4404897"/>
              <a:gd name="connsiteX5" fmla="*/ 0 w 4540840"/>
              <a:gd name="connsiteY5" fmla="*/ 4404897 h 4404897"/>
              <a:gd name="connsiteX0" fmla="*/ 0 w 2933997"/>
              <a:gd name="connsiteY0" fmla="*/ 4404897 h 4404897"/>
              <a:gd name="connsiteX1" fmla="*/ 2270420 w 2933997"/>
              <a:gd name="connsiteY1" fmla="*/ 0 h 4404897"/>
              <a:gd name="connsiteX2" fmla="*/ 2933997 w 2933997"/>
              <a:gd name="connsiteY2" fmla="*/ 1284148 h 4404897"/>
              <a:gd name="connsiteX3" fmla="*/ 2933573 w 2933997"/>
              <a:gd name="connsiteY3" fmla="*/ 3532921 h 4404897"/>
              <a:gd name="connsiteX4" fmla="*/ 2933996 w 2933997"/>
              <a:gd name="connsiteY4" fmla="*/ 4404420 h 4404897"/>
              <a:gd name="connsiteX5" fmla="*/ 0 w 2933997"/>
              <a:gd name="connsiteY5" fmla="*/ 4404897 h 440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3997" h="4404897">
                <a:moveTo>
                  <a:pt x="0" y="4404897"/>
                </a:moveTo>
                <a:lnTo>
                  <a:pt x="2270420" y="0"/>
                </a:lnTo>
                <a:cubicBezTo>
                  <a:pt x="2493183" y="426477"/>
                  <a:pt x="2711234" y="857671"/>
                  <a:pt x="2933997" y="1284148"/>
                </a:cubicBezTo>
                <a:cubicBezTo>
                  <a:pt x="2933856" y="2033739"/>
                  <a:pt x="2933714" y="2783330"/>
                  <a:pt x="2933573" y="3532921"/>
                </a:cubicBezTo>
                <a:lnTo>
                  <a:pt x="2933996" y="4404420"/>
                </a:lnTo>
                <a:lnTo>
                  <a:pt x="0" y="4404897"/>
                </a:lnTo>
                <a:close/>
              </a:path>
            </a:pathLst>
          </a:custGeom>
          <a:gradFill flip="none" rotWithShape="1">
            <a:gsLst>
              <a:gs pos="91000">
                <a:srgbClr val="9D1747">
                  <a:alpha val="73000"/>
                </a:srgbClr>
              </a:gs>
              <a:gs pos="1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sp>
        <p:nvSpPr>
          <p:cNvPr id="9" name="Triangle isocèle 8"/>
          <p:cNvSpPr/>
          <p:nvPr/>
        </p:nvSpPr>
        <p:spPr>
          <a:xfrm rot="16200000">
            <a:off x="8490797" y="9746"/>
            <a:ext cx="623545" cy="684275"/>
          </a:xfrm>
          <a:prstGeom prst="triangle">
            <a:avLst/>
          </a:prstGeom>
          <a:gradFill flip="none" rotWithShape="1">
            <a:gsLst>
              <a:gs pos="81000">
                <a:srgbClr val="9D1747">
                  <a:alpha val="82000"/>
                </a:srgbClr>
              </a:gs>
              <a:gs pos="27000">
                <a:schemeClr val="bg1">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 </a:t>
            </a:r>
          </a:p>
        </p:txBody>
      </p:sp>
      <p:pic>
        <p:nvPicPr>
          <p:cNvPr id="10" name="Picture 4" descr="S:\serv_com\01_CHARTE-INSA-Rennes\2014\08_Modèles-PPT\Triangle-bas.eps"/>
          <p:cNvPicPr>
            <a:picLocks noChangeAspect="1" noChangeArrowheads="1"/>
          </p:cNvPicPr>
          <p:nvPr/>
        </p:nvPicPr>
        <p:blipFill rotWithShape="1">
          <a:blip r:embed="rId7">
            <a:extLst>
              <a:ext uri="{28A0092B-C50C-407E-A947-70E740481C1C}">
                <a14:useLocalDpi xmlns:a14="http://schemas.microsoft.com/office/drawing/2010/main" val="0"/>
              </a:ext>
            </a:extLst>
          </a:blip>
          <a:srcRect b="42646"/>
          <a:stretch/>
        </p:blipFill>
        <p:spPr bwMode="auto">
          <a:xfrm>
            <a:off x="1619671" y="6614550"/>
            <a:ext cx="1008113" cy="2434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serv_com\01_CHARTE-INSA-Rennes\2014\01_LOGOS-ECOLES\LOGO-INSA-RENNES\Formats-PNG-JPG\Logo_INSARennes-quadri.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1309" y="193336"/>
            <a:ext cx="1398362" cy="303093"/>
          </a:xfrm>
          <a:prstGeom prst="rect">
            <a:avLst/>
          </a:prstGeom>
          <a:noFill/>
          <a:extLst>
            <a:ext uri="{909E8E84-426E-40DD-AFC4-6F175D3DCCD1}">
              <a14:hiddenFill xmlns:a14="http://schemas.microsoft.com/office/drawing/2010/main">
                <a:solidFill>
                  <a:srgbClr val="FFFFFF"/>
                </a:solidFill>
              </a14:hiddenFill>
            </a:ext>
          </a:extLst>
        </p:spPr>
      </p:pic>
      <p:sp>
        <p:nvSpPr>
          <p:cNvPr id="12" name="Espace réservé du numéro de diapositive 3"/>
          <p:cNvSpPr txBox="1">
            <a:spLocks/>
          </p:cNvSpPr>
          <p:nvPr/>
        </p:nvSpPr>
        <p:spPr>
          <a:xfrm>
            <a:off x="8686123" y="162319"/>
            <a:ext cx="458588"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F6C45C-B501-45E1-92EE-1CAA52689472}" type="slidenum">
              <a:rPr lang="fr-FR" sz="1100" b="1" smtClean="0">
                <a:solidFill>
                  <a:schemeClr val="bg1"/>
                </a:solidFill>
                <a:latin typeface="Arial" pitchFamily="34" charset="0"/>
                <a:cs typeface="Arial" pitchFamily="34" charset="0"/>
              </a:rPr>
              <a:pPr/>
              <a:t>‹N°›</a:t>
            </a:fld>
            <a:endParaRPr lang="fr-FR" b="1" dirty="0">
              <a:solidFill>
                <a:schemeClr val="bg1"/>
              </a:solidFill>
              <a:latin typeface="Arial" pitchFamily="34" charset="0"/>
              <a:cs typeface="Arial" pitchFamily="34" charset="0"/>
            </a:endParaRPr>
          </a:p>
        </p:txBody>
      </p:sp>
      <p:pic>
        <p:nvPicPr>
          <p:cNvPr id="13" name="Image 12">
            <a:extLst>
              <a:ext uri="{FF2B5EF4-FFF2-40B4-BE49-F238E27FC236}">
                <a16:creationId xmlns:a16="http://schemas.microsoft.com/office/drawing/2014/main" id="{3654891A-0A31-454E-9854-B9776D1FA33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33410" t="3541" r="33335" b="12570"/>
          <a:stretch/>
        </p:blipFill>
        <p:spPr>
          <a:xfrm>
            <a:off x="8191269" y="-1720"/>
            <a:ext cx="532251" cy="895150"/>
          </a:xfrm>
          <a:prstGeom prst="rect">
            <a:avLst/>
          </a:prstGeom>
        </p:spPr>
      </p:pic>
    </p:spTree>
    <p:extLst>
      <p:ext uri="{BB962C8B-B14F-4D97-AF65-F5344CB8AC3E}">
        <p14:creationId xmlns:p14="http://schemas.microsoft.com/office/powerpoint/2010/main" val="308030034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60" r:id="rId4"/>
    <p:sldLayoutId id="2147483661" r:id="rId5"/>
  </p:sldLayoutIdLst>
  <p:hf hdr="0" ftr="0" dt="0"/>
  <p:txStyles>
    <p:titleStyle>
      <a:lvl1pPr algn="l" defTabSz="914400" rtl="0" eaLnBrk="1" latinLnBrk="0" hangingPunct="1">
        <a:spcBef>
          <a:spcPct val="0"/>
        </a:spcBef>
        <a:buNone/>
        <a:defRPr lang="fr-FR" sz="2800" b="1" kern="1200" baseline="0" dirty="0">
          <a:solidFill>
            <a:srgbClr val="4F4D50"/>
          </a:solidFill>
          <a:latin typeface="Calibri" panose="020F0502020204030204" pitchFamily="34" charset="0"/>
          <a:ea typeface="+mn-ea"/>
          <a:cs typeface="Arial" pitchFamily="34" charset="0"/>
        </a:defRPr>
      </a:lvl1pPr>
    </p:titleStyle>
    <p:bodyStyle>
      <a:lvl1pPr marL="0" indent="0" algn="l" defTabSz="914400" rtl="0" eaLnBrk="1" latinLnBrk="0" hangingPunct="1">
        <a:spcBef>
          <a:spcPct val="20000"/>
        </a:spcBef>
        <a:buFontTx/>
        <a:buNone/>
        <a:defRPr lang="fr-FR" sz="2000" b="1" kern="1200" dirty="0" smtClean="0">
          <a:solidFill>
            <a:srgbClr val="9D174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anose="020B0604020202020204" pitchFamily="34" charset="0"/>
        <a:buChar char="–"/>
        <a:defRPr lang="fr-FR" sz="1500" b="1" kern="1200" baseline="0" dirty="0" smtClean="0">
          <a:solidFill>
            <a:srgbClr val="4F4D50"/>
          </a:solidFill>
          <a:latin typeface="Arial" pitchFamily="34" charset="0"/>
          <a:ea typeface="+mn-ea"/>
          <a:cs typeface="Arial"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lang="fr-FR" sz="1200" kern="1200" baseline="0" dirty="0" smtClean="0">
          <a:solidFill>
            <a:srgbClr val="4F4D5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2" Type="http://schemas.openxmlformats.org/officeDocument/2006/relationships/hyperlink" Target="https://esos.insa-rennes.fr/"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192292" y="3053953"/>
            <a:ext cx="4844204" cy="1470025"/>
          </a:xfrm>
        </p:spPr>
        <p:txBody>
          <a:bodyPr>
            <a:normAutofit fontScale="90000"/>
          </a:bodyPr>
          <a:lstStyle/>
          <a:p>
            <a:r>
              <a:rPr lang="fr-FR" dirty="0" err="1">
                <a:solidFill>
                  <a:schemeClr val="accent5"/>
                </a:solidFill>
              </a:rPr>
              <a:t>Sustainable</a:t>
            </a:r>
            <a:r>
              <a:rPr lang="fr-FR" dirty="0">
                <a:solidFill>
                  <a:schemeClr val="accent5"/>
                </a:solidFill>
              </a:rPr>
              <a:t> Electronics: Open Challenges and </a:t>
            </a:r>
            <a:r>
              <a:rPr lang="fr-FR" dirty="0" err="1">
                <a:solidFill>
                  <a:schemeClr val="accent5"/>
                </a:solidFill>
              </a:rPr>
              <a:t>Opportunities</a:t>
            </a:r>
            <a:endParaRPr lang="en-US" dirty="0">
              <a:solidFill>
                <a:schemeClr val="accent5"/>
              </a:solidFill>
            </a:endParaRPr>
          </a:p>
        </p:txBody>
      </p:sp>
      <p:sp>
        <p:nvSpPr>
          <p:cNvPr id="3" name="Sous-titre 2"/>
          <p:cNvSpPr>
            <a:spLocks noGrp="1"/>
          </p:cNvSpPr>
          <p:nvPr>
            <p:ph type="subTitle" idx="1"/>
          </p:nvPr>
        </p:nvSpPr>
        <p:spPr>
          <a:xfrm>
            <a:off x="3275856" y="4523978"/>
            <a:ext cx="5760640" cy="1648222"/>
          </a:xfrm>
        </p:spPr>
        <p:txBody>
          <a:bodyPr>
            <a:normAutofit/>
          </a:bodyPr>
          <a:lstStyle/>
          <a:p>
            <a:r>
              <a:rPr lang="fr-FR" b="1" dirty="0">
                <a:solidFill>
                  <a:schemeClr val="accent4">
                    <a:lumMod val="50000"/>
                  </a:schemeClr>
                </a:solidFill>
              </a:rPr>
              <a:t>Maxime PELCAT, </a:t>
            </a:r>
          </a:p>
          <a:p>
            <a:r>
              <a:rPr lang="fr-FR" b="1" dirty="0">
                <a:solidFill>
                  <a:schemeClr val="accent4">
                    <a:lumMod val="50000"/>
                  </a:schemeClr>
                </a:solidFill>
              </a:rPr>
              <a:t>IETR, INSA Rennes</a:t>
            </a:r>
          </a:p>
          <a:p>
            <a:r>
              <a:rPr lang="fr-FR" b="1" dirty="0">
                <a:solidFill>
                  <a:schemeClr val="accent4">
                    <a:lumMod val="50000"/>
                  </a:schemeClr>
                </a:solidFill>
              </a:rPr>
              <a:t>2023</a:t>
            </a:r>
          </a:p>
        </p:txBody>
      </p:sp>
      <p:pic>
        <p:nvPicPr>
          <p:cNvPr id="4" name="Image 3">
            <a:extLst>
              <a:ext uri="{FF2B5EF4-FFF2-40B4-BE49-F238E27FC236}">
                <a16:creationId xmlns:a16="http://schemas.microsoft.com/office/drawing/2014/main" id="{ED237A3E-853C-4D55-B2A8-6A6DAA223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0380" y="5328920"/>
            <a:ext cx="2293620" cy="1529080"/>
          </a:xfrm>
          <a:prstGeom prst="rect">
            <a:avLst/>
          </a:prstGeom>
        </p:spPr>
      </p:pic>
      <p:sp>
        <p:nvSpPr>
          <p:cNvPr id="5" name="ZoneTexte 4">
            <a:extLst>
              <a:ext uri="{FF2B5EF4-FFF2-40B4-BE49-F238E27FC236}">
                <a16:creationId xmlns:a16="http://schemas.microsoft.com/office/drawing/2014/main" id="{9258A7AD-71E5-4D78-A65F-41CB5FC1524B}"/>
              </a:ext>
            </a:extLst>
          </p:cNvPr>
          <p:cNvSpPr txBox="1"/>
          <p:nvPr/>
        </p:nvSpPr>
        <p:spPr>
          <a:xfrm>
            <a:off x="6850380" y="6704112"/>
            <a:ext cx="1098378" cy="153888"/>
          </a:xfrm>
          <a:prstGeom prst="rect">
            <a:avLst/>
          </a:prstGeom>
          <a:noFill/>
        </p:spPr>
        <p:txBody>
          <a:bodyPr wrap="none" rtlCol="0">
            <a:spAutoFit/>
          </a:bodyPr>
          <a:lstStyle/>
          <a:p>
            <a:r>
              <a:rPr lang="en-US" sz="400" dirty="0">
                <a:solidFill>
                  <a:schemeClr val="bg1">
                    <a:lumMod val="85000"/>
                  </a:schemeClr>
                </a:solidFill>
              </a:rPr>
              <a:t>Credit: James Mathews - CC BY-SA 4.0</a:t>
            </a:r>
          </a:p>
        </p:txBody>
      </p:sp>
      <p:sp>
        <p:nvSpPr>
          <p:cNvPr id="6" name="ZoneTexte 5">
            <a:extLst>
              <a:ext uri="{FF2B5EF4-FFF2-40B4-BE49-F238E27FC236}">
                <a16:creationId xmlns:a16="http://schemas.microsoft.com/office/drawing/2014/main" id="{1561D215-31C4-416D-9A6E-D61C7E8DF42F}"/>
              </a:ext>
            </a:extLst>
          </p:cNvPr>
          <p:cNvSpPr txBox="1"/>
          <p:nvPr/>
        </p:nvSpPr>
        <p:spPr>
          <a:xfrm>
            <a:off x="4648239" y="5903893"/>
            <a:ext cx="2202141" cy="954107"/>
          </a:xfrm>
          <a:prstGeom prst="rect">
            <a:avLst/>
          </a:prstGeom>
          <a:noFill/>
        </p:spPr>
        <p:txBody>
          <a:bodyPr wrap="none" rtlCol="0">
            <a:spAutoFit/>
          </a:bodyPr>
          <a:lstStyle/>
          <a:p>
            <a:pPr algn="r"/>
            <a:r>
              <a:rPr lang="fr-FR" sz="1400" dirty="0" err="1">
                <a:solidFill>
                  <a:schemeClr val="accent6">
                    <a:lumMod val="50000"/>
                  </a:schemeClr>
                </a:solidFill>
              </a:rPr>
              <a:t>shared</a:t>
            </a:r>
            <a:r>
              <a:rPr lang="fr-FR" sz="1400" dirty="0">
                <a:solidFill>
                  <a:schemeClr val="accent6">
                    <a:lumMod val="50000"/>
                  </a:schemeClr>
                </a:solidFill>
              </a:rPr>
              <a:t> </a:t>
            </a:r>
            <a:r>
              <a:rPr lang="fr-FR" sz="1400" dirty="0" err="1">
                <a:solidFill>
                  <a:schemeClr val="accent6">
                    <a:lumMod val="50000"/>
                  </a:schemeClr>
                </a:solidFill>
              </a:rPr>
              <a:t>under</a:t>
            </a:r>
            <a:r>
              <a:rPr lang="fr-FR" sz="1400" dirty="0">
                <a:solidFill>
                  <a:schemeClr val="accent6">
                    <a:lumMod val="50000"/>
                  </a:schemeClr>
                </a:solidFill>
              </a:rPr>
              <a:t> the</a:t>
            </a:r>
          </a:p>
          <a:p>
            <a:pPr algn="r"/>
            <a:r>
              <a:rPr lang="en-US" sz="1400" dirty="0">
                <a:solidFill>
                  <a:schemeClr val="accent6">
                    <a:lumMod val="50000"/>
                  </a:schemeClr>
                </a:solidFill>
              </a:rPr>
              <a:t>CC BY-SA 2.0 FR </a:t>
            </a:r>
            <a:r>
              <a:rPr lang="en-US" sz="1400" dirty="0" err="1">
                <a:solidFill>
                  <a:schemeClr val="accent6">
                    <a:lumMod val="50000"/>
                  </a:schemeClr>
                </a:solidFill>
              </a:rPr>
              <a:t>licence</a:t>
            </a:r>
            <a:endParaRPr lang="en-US" sz="1400" dirty="0">
              <a:solidFill>
                <a:schemeClr val="accent6">
                  <a:lumMod val="50000"/>
                </a:schemeClr>
              </a:solidFill>
            </a:endParaRPr>
          </a:p>
          <a:p>
            <a:pPr algn="r"/>
            <a:r>
              <a:rPr lang="en-US" sz="1400" dirty="0">
                <a:solidFill>
                  <a:schemeClr val="accent6">
                    <a:lumMod val="50000"/>
                  </a:schemeClr>
                </a:solidFill>
              </a:rPr>
              <a:t>authors: Maxime </a:t>
            </a:r>
            <a:r>
              <a:rPr lang="en-US" sz="1400" dirty="0" err="1">
                <a:solidFill>
                  <a:schemeClr val="accent6">
                    <a:lumMod val="50000"/>
                  </a:schemeClr>
                </a:solidFill>
              </a:rPr>
              <a:t>Pelcat</a:t>
            </a:r>
            <a:r>
              <a:rPr lang="en-US" sz="1400" dirty="0">
                <a:solidFill>
                  <a:schemeClr val="accent6">
                    <a:lumMod val="50000"/>
                  </a:schemeClr>
                </a:solidFill>
              </a:rPr>
              <a:t>, </a:t>
            </a:r>
          </a:p>
          <a:p>
            <a:pPr algn="r"/>
            <a:r>
              <a:rPr lang="en-US" sz="1400" dirty="0">
                <a:solidFill>
                  <a:schemeClr val="accent6">
                    <a:lumMod val="50000"/>
                  </a:schemeClr>
                </a:solidFill>
              </a:rPr>
              <a:t>ESOS project</a:t>
            </a:r>
          </a:p>
        </p:txBody>
      </p:sp>
    </p:spTree>
    <p:extLst>
      <p:ext uri="{BB962C8B-B14F-4D97-AF65-F5344CB8AC3E}">
        <p14:creationId xmlns:p14="http://schemas.microsoft.com/office/powerpoint/2010/main" val="829523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DEE4F-9894-4412-8B93-94B349F165A3}"/>
              </a:ext>
            </a:extLst>
          </p:cNvPr>
          <p:cNvSpPr>
            <a:spLocks noGrp="1"/>
          </p:cNvSpPr>
          <p:nvPr>
            <p:ph type="title"/>
          </p:nvPr>
        </p:nvSpPr>
        <p:spPr/>
        <p:txBody>
          <a:bodyPr>
            <a:normAutofit/>
          </a:bodyPr>
          <a:lstStyle/>
          <a:p>
            <a:r>
              <a:rPr lang="fr-FR" dirty="0"/>
              <a:t>Claims on </a:t>
            </a:r>
            <a:r>
              <a:rPr lang="fr-FR" dirty="0" err="1"/>
              <a:t>sustainable</a:t>
            </a:r>
            <a:r>
              <a:rPr lang="fr-FR" dirty="0"/>
              <a:t> </a:t>
            </a:r>
            <a:r>
              <a:rPr lang="fr-FR" dirty="0" err="1"/>
              <a:t>electronics</a:t>
            </a:r>
            <a:endParaRPr lang="en-US" dirty="0"/>
          </a:p>
        </p:txBody>
      </p:sp>
      <p:sp>
        <p:nvSpPr>
          <p:cNvPr id="4" name="Espace réservé du contenu 3">
            <a:extLst>
              <a:ext uri="{FF2B5EF4-FFF2-40B4-BE49-F238E27FC236}">
                <a16:creationId xmlns:a16="http://schemas.microsoft.com/office/drawing/2014/main" id="{9EA94BAA-33AB-4001-8077-422CD9B50226}"/>
              </a:ext>
            </a:extLst>
          </p:cNvPr>
          <p:cNvSpPr>
            <a:spLocks noGrp="1"/>
          </p:cNvSpPr>
          <p:nvPr>
            <p:ph idx="1"/>
          </p:nvPr>
        </p:nvSpPr>
        <p:spPr/>
        <p:txBody>
          <a:bodyPr/>
          <a:lstStyle/>
          <a:p>
            <a:r>
              <a:rPr lang="fr-FR" dirty="0" err="1"/>
              <a:t>Researchers</a:t>
            </a:r>
            <a:r>
              <a:rPr lang="fr-FR" dirty="0"/>
              <a:t> and </a:t>
            </a:r>
            <a:r>
              <a:rPr lang="fr-FR" dirty="0" err="1"/>
              <a:t>teacher</a:t>
            </a:r>
            <a:r>
              <a:rPr lang="fr-FR" dirty="0"/>
              <a:t> are key </a:t>
            </a:r>
            <a:r>
              <a:rPr lang="fr-FR" dirty="0" err="1"/>
              <a:t>players</a:t>
            </a:r>
            <a:r>
              <a:rPr lang="fr-FR" dirty="0"/>
              <a:t> to  </a:t>
            </a:r>
            <a:r>
              <a:rPr lang="fr-FR" dirty="0" err="1"/>
              <a:t>reach</a:t>
            </a:r>
            <a:r>
              <a:rPr lang="fr-FR" dirty="0"/>
              <a:t> </a:t>
            </a:r>
            <a:r>
              <a:rPr lang="fr-FR" dirty="0" err="1"/>
              <a:t>sustainable</a:t>
            </a:r>
            <a:r>
              <a:rPr lang="fr-FR" dirty="0"/>
              <a:t> </a:t>
            </a:r>
            <a:r>
              <a:rPr lang="fr-FR" dirty="0" err="1"/>
              <a:t>electronics</a:t>
            </a:r>
            <a:endParaRPr lang="fr-FR" dirty="0"/>
          </a:p>
          <a:p>
            <a:r>
              <a:rPr lang="fr-FR" dirty="0"/>
              <a:t>To </a:t>
            </a:r>
            <a:r>
              <a:rPr lang="fr-FR" dirty="0" err="1"/>
              <a:t>progress</a:t>
            </a:r>
            <a:r>
              <a:rPr lang="fr-FR" dirty="0"/>
              <a:t> </a:t>
            </a:r>
            <a:r>
              <a:rPr lang="fr-FR" dirty="0" err="1"/>
              <a:t>towards</a:t>
            </a:r>
            <a:r>
              <a:rPr lang="fr-FR" dirty="0"/>
              <a:t> </a:t>
            </a:r>
            <a:r>
              <a:rPr lang="fr-FR" dirty="0" err="1"/>
              <a:t>sustainability</a:t>
            </a:r>
            <a:r>
              <a:rPr lang="fr-FR" dirty="0"/>
              <a:t>, </a:t>
            </a:r>
            <a:r>
              <a:rPr lang="fr-FR" dirty="0" err="1"/>
              <a:t>we</a:t>
            </a:r>
            <a:r>
              <a:rPr lang="fr-FR" dirty="0"/>
              <a:t> </a:t>
            </a:r>
            <a:r>
              <a:rPr lang="fr-FR" dirty="0" err="1"/>
              <a:t>shall</a:t>
            </a:r>
            <a:endParaRPr lang="fr-FR" dirty="0"/>
          </a:p>
          <a:p>
            <a:pPr lvl="1"/>
            <a:r>
              <a:rPr lang="fr-FR" dirty="0" err="1"/>
              <a:t>Employ</a:t>
            </a:r>
            <a:r>
              <a:rPr lang="fr-FR" dirty="0"/>
              <a:t> </a:t>
            </a:r>
            <a:r>
              <a:rPr lang="fr-FR" dirty="0" err="1"/>
              <a:t>verified</a:t>
            </a:r>
            <a:r>
              <a:rPr lang="fr-FR" dirty="0"/>
              <a:t>, </a:t>
            </a:r>
            <a:r>
              <a:rPr lang="fr-FR" dirty="0" err="1"/>
              <a:t>scientific</a:t>
            </a:r>
            <a:r>
              <a:rPr lang="fr-FR" dirty="0"/>
              <a:t> information</a:t>
            </a:r>
          </a:p>
          <a:p>
            <a:pPr lvl="1"/>
            <a:r>
              <a:rPr lang="fr-FR" dirty="0"/>
              <a:t>Go </a:t>
            </a:r>
            <a:r>
              <a:rPr lang="fr-FR" dirty="0" err="1"/>
              <a:t>beyond</a:t>
            </a:r>
            <a:r>
              <a:rPr lang="fr-FR" dirty="0"/>
              <a:t> </a:t>
            </a:r>
            <a:r>
              <a:rPr lang="fr-FR" dirty="0" err="1"/>
              <a:t>extreme</a:t>
            </a:r>
            <a:r>
              <a:rPr lang="fr-FR" dirty="0"/>
              <a:t> positions</a:t>
            </a:r>
          </a:p>
          <a:p>
            <a:pPr lvl="1"/>
            <a:r>
              <a:rPr lang="fr-FR" dirty="0" err="1"/>
              <a:t>Pinpoint</a:t>
            </a:r>
            <a:r>
              <a:rPr lang="fr-FR" dirty="0"/>
              <a:t> the </a:t>
            </a:r>
            <a:r>
              <a:rPr lang="fr-FR" dirty="0" err="1"/>
              <a:t>problems</a:t>
            </a:r>
            <a:r>
              <a:rPr lang="fr-FR" dirty="0"/>
              <a:t> and the </a:t>
            </a:r>
            <a:r>
              <a:rPr lang="fr-FR" dirty="0" err="1"/>
              <a:t>potential</a:t>
            </a:r>
            <a:r>
              <a:rPr lang="fr-FR" dirty="0"/>
              <a:t> solutions</a:t>
            </a:r>
          </a:p>
          <a:p>
            <a:pPr lvl="1"/>
            <a:r>
              <a:rPr lang="fr-FR" dirty="0" err="1"/>
              <a:t>Incorporate</a:t>
            </a:r>
            <a:r>
              <a:rPr lang="fr-FR" dirty="0"/>
              <a:t> engineering and social sciences</a:t>
            </a:r>
          </a:p>
          <a:p>
            <a:pPr lvl="1"/>
            <a:r>
              <a:rPr lang="en-US" dirty="0"/>
              <a:t>Pursue the goal with sincerity</a:t>
            </a:r>
          </a:p>
          <a:p>
            <a:pPr lvl="1"/>
            <a:r>
              <a:rPr lang="en-US" dirty="0"/>
              <a:t>Share information and question the method</a:t>
            </a:r>
          </a:p>
          <a:p>
            <a:r>
              <a:rPr lang="en-US" dirty="0"/>
              <a:t>Open source hardware has a major role to play</a:t>
            </a:r>
          </a:p>
        </p:txBody>
      </p:sp>
      <p:sp>
        <p:nvSpPr>
          <p:cNvPr id="5" name="Espace réservé du texte 4">
            <a:extLst>
              <a:ext uri="{FF2B5EF4-FFF2-40B4-BE49-F238E27FC236}">
                <a16:creationId xmlns:a16="http://schemas.microsoft.com/office/drawing/2014/main" id="{A281B796-F1B0-484B-A779-84005460281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81407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75EA54-2AA6-4DA5-AE7E-83DB849474C0}"/>
              </a:ext>
            </a:extLst>
          </p:cNvPr>
          <p:cNvSpPr>
            <a:spLocks noGrp="1"/>
          </p:cNvSpPr>
          <p:nvPr>
            <p:ph type="title"/>
          </p:nvPr>
        </p:nvSpPr>
        <p:spPr/>
        <p:txBody>
          <a:bodyPr/>
          <a:lstStyle/>
          <a:p>
            <a:r>
              <a:rPr lang="fr-FR" dirty="0" err="1"/>
              <a:t>Outline</a:t>
            </a:r>
            <a:endParaRPr lang="en-US" dirty="0"/>
          </a:p>
        </p:txBody>
      </p:sp>
      <p:sp>
        <p:nvSpPr>
          <p:cNvPr id="3" name="Espace réservé du contenu 2">
            <a:extLst>
              <a:ext uri="{FF2B5EF4-FFF2-40B4-BE49-F238E27FC236}">
                <a16:creationId xmlns:a16="http://schemas.microsoft.com/office/drawing/2014/main" id="{56DAE6E5-E5A9-4376-BACF-64361F99130B}"/>
              </a:ext>
            </a:extLst>
          </p:cNvPr>
          <p:cNvSpPr>
            <a:spLocks noGrp="1"/>
          </p:cNvSpPr>
          <p:nvPr>
            <p:ph idx="1"/>
          </p:nvPr>
        </p:nvSpPr>
        <p:spPr/>
        <p:txBody>
          <a:bodyPr/>
          <a:lstStyle/>
          <a:p>
            <a:r>
              <a:rPr lang="fr-FR" dirty="0"/>
              <a:t>Electronics and </a:t>
            </a:r>
            <a:r>
              <a:rPr lang="fr-FR" dirty="0" err="1"/>
              <a:t>Sustainability</a:t>
            </a:r>
            <a:r>
              <a:rPr lang="fr-FR" dirty="0"/>
              <a:t> Challenges</a:t>
            </a:r>
          </a:p>
          <a:p>
            <a:pPr lvl="1"/>
            <a:r>
              <a:rPr lang="fr-FR" dirty="0"/>
              <a:t>How </a:t>
            </a:r>
            <a:r>
              <a:rPr lang="fr-FR" dirty="0" err="1"/>
              <a:t>is</a:t>
            </a:r>
            <a:r>
              <a:rPr lang="fr-FR" dirty="0"/>
              <a:t> </a:t>
            </a:r>
            <a:r>
              <a:rPr lang="fr-FR" dirty="0" err="1"/>
              <a:t>electronics</a:t>
            </a:r>
            <a:r>
              <a:rPr lang="fr-FR" dirty="0"/>
              <a:t> </a:t>
            </a:r>
            <a:r>
              <a:rPr lang="fr-FR" dirty="0" err="1"/>
              <a:t>designed</a:t>
            </a:r>
            <a:r>
              <a:rPr lang="fr-FR" dirty="0"/>
              <a:t> and </a:t>
            </a:r>
            <a:r>
              <a:rPr lang="fr-FR" dirty="0" err="1"/>
              <a:t>built</a:t>
            </a:r>
            <a:r>
              <a:rPr lang="fr-FR" dirty="0"/>
              <a:t>?</a:t>
            </a:r>
          </a:p>
          <a:p>
            <a:pPr lvl="1"/>
            <a:r>
              <a:rPr lang="en-US" dirty="0"/>
              <a:t>Focus on global warming</a:t>
            </a:r>
          </a:p>
          <a:p>
            <a:r>
              <a:rPr lang="en-US" dirty="0"/>
              <a:t>How to act on electronics sustainability?</a:t>
            </a:r>
          </a:p>
          <a:p>
            <a:pPr lvl="1"/>
            <a:r>
              <a:rPr lang="en-US" dirty="0"/>
              <a:t>Low energy, life cycle analysis, product extended lifetimes and the role of open source hardware</a:t>
            </a:r>
          </a:p>
          <a:p>
            <a:pPr lvl="1"/>
            <a:r>
              <a:rPr lang="en-US" dirty="0"/>
              <a:t>Focus on the ESOS project</a:t>
            </a:r>
          </a:p>
        </p:txBody>
      </p:sp>
      <p:sp>
        <p:nvSpPr>
          <p:cNvPr id="4" name="Espace réservé du texte 3">
            <a:extLst>
              <a:ext uri="{FF2B5EF4-FFF2-40B4-BE49-F238E27FC236}">
                <a16:creationId xmlns:a16="http://schemas.microsoft.com/office/drawing/2014/main" id="{F8663630-E7B4-4AB5-8915-346F4E614A6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81864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0066D12-15AA-4ED6-9FF3-C3CA4614CE3C}"/>
              </a:ext>
            </a:extLst>
          </p:cNvPr>
          <p:cNvSpPr>
            <a:spLocks noGrp="1"/>
          </p:cNvSpPr>
          <p:nvPr>
            <p:ph type="title"/>
          </p:nvPr>
        </p:nvSpPr>
        <p:spPr/>
        <p:txBody>
          <a:bodyPr/>
          <a:lstStyle/>
          <a:p>
            <a:r>
              <a:rPr lang="fr-FR" dirty="0"/>
              <a:t>Electronics and </a:t>
            </a:r>
            <a:r>
              <a:rPr lang="fr-FR" dirty="0" err="1"/>
              <a:t>Sustainability</a:t>
            </a:r>
            <a:r>
              <a:rPr lang="fr-FR" dirty="0"/>
              <a:t> Challenges</a:t>
            </a:r>
            <a:endParaRPr lang="en-US" dirty="0"/>
          </a:p>
        </p:txBody>
      </p:sp>
      <p:sp>
        <p:nvSpPr>
          <p:cNvPr id="6" name="Espace réservé du texte 5">
            <a:extLst>
              <a:ext uri="{FF2B5EF4-FFF2-40B4-BE49-F238E27FC236}">
                <a16:creationId xmlns:a16="http://schemas.microsoft.com/office/drawing/2014/main" id="{D4FC40F9-00F3-45AC-BE31-AECD30358CF1}"/>
              </a:ext>
            </a:extLst>
          </p:cNvPr>
          <p:cNvSpPr>
            <a:spLocks noGrp="1"/>
          </p:cNvSpPr>
          <p:nvPr>
            <p:ph type="body" idx="1"/>
          </p:nvPr>
        </p:nvSpPr>
        <p:spPr/>
        <p:txBody>
          <a:bodyPr/>
          <a:lstStyle/>
          <a:p>
            <a:endParaRPr lang="en-US"/>
          </a:p>
        </p:txBody>
      </p:sp>
      <p:sp>
        <p:nvSpPr>
          <p:cNvPr id="7" name="Espace réservé du texte 6">
            <a:extLst>
              <a:ext uri="{FF2B5EF4-FFF2-40B4-BE49-F238E27FC236}">
                <a16:creationId xmlns:a16="http://schemas.microsoft.com/office/drawing/2014/main" id="{1D9FA48E-FCD6-442D-8FFB-C11EABCB3A2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11377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6DEE4F-9894-4412-8B93-94B349F165A3}"/>
              </a:ext>
            </a:extLst>
          </p:cNvPr>
          <p:cNvSpPr>
            <a:spLocks noGrp="1"/>
          </p:cNvSpPr>
          <p:nvPr>
            <p:ph type="title"/>
          </p:nvPr>
        </p:nvSpPr>
        <p:spPr/>
        <p:txBody>
          <a:bodyPr/>
          <a:lstStyle/>
          <a:p>
            <a:r>
              <a:rPr lang="fr-FR" dirty="0"/>
              <a:t>Electronics and Innovation</a:t>
            </a:r>
            <a:endParaRPr lang="en-US" dirty="0"/>
          </a:p>
        </p:txBody>
      </p:sp>
      <p:sp>
        <p:nvSpPr>
          <p:cNvPr id="4" name="Espace réservé du contenu 3">
            <a:extLst>
              <a:ext uri="{FF2B5EF4-FFF2-40B4-BE49-F238E27FC236}">
                <a16:creationId xmlns:a16="http://schemas.microsoft.com/office/drawing/2014/main" id="{9EA94BAA-33AB-4001-8077-422CD9B50226}"/>
              </a:ext>
            </a:extLst>
          </p:cNvPr>
          <p:cNvSpPr>
            <a:spLocks noGrp="1"/>
          </p:cNvSpPr>
          <p:nvPr>
            <p:ph idx="1"/>
          </p:nvPr>
        </p:nvSpPr>
        <p:spPr/>
        <p:txBody>
          <a:bodyPr/>
          <a:lstStyle/>
          <a:p>
            <a:r>
              <a:rPr lang="fr-FR" dirty="0"/>
              <a:t>Electronics support </a:t>
            </a:r>
            <a:r>
              <a:rPr lang="fr-FR" dirty="0" err="1"/>
              <a:t>most</a:t>
            </a:r>
            <a:r>
              <a:rPr lang="fr-FR" dirty="0"/>
              <a:t> innovations in</a:t>
            </a:r>
          </a:p>
          <a:p>
            <a:pPr lvl="1"/>
            <a:r>
              <a:rPr lang="fr-FR" dirty="0"/>
              <a:t>Communication, </a:t>
            </a:r>
            <a:r>
              <a:rPr lang="fr-FR" dirty="0" err="1"/>
              <a:t>Mobility</a:t>
            </a:r>
            <a:r>
              <a:rPr lang="fr-FR" dirty="0"/>
              <a:t>, </a:t>
            </a:r>
            <a:r>
              <a:rPr lang="fr-FR" dirty="0" err="1"/>
              <a:t>Health</a:t>
            </a:r>
            <a:r>
              <a:rPr lang="fr-FR" dirty="0"/>
              <a:t>, Energy, </a:t>
            </a:r>
            <a:r>
              <a:rPr lang="fr-FR" dirty="0" err="1"/>
              <a:t>Industry</a:t>
            </a:r>
            <a:r>
              <a:rPr lang="fr-FR" dirty="0"/>
              <a:t>, </a:t>
            </a:r>
            <a:r>
              <a:rPr lang="fr-FR" dirty="0" err="1"/>
              <a:t>Farming</a:t>
            </a:r>
            <a:endParaRPr lang="fr-FR" dirty="0"/>
          </a:p>
          <a:p>
            <a:r>
              <a:rPr lang="en-US" dirty="0"/>
              <a:t>In particular, digital technologies help:</a:t>
            </a:r>
          </a:p>
          <a:p>
            <a:pPr lvl="1"/>
            <a:r>
              <a:rPr lang="en-US" dirty="0"/>
              <a:t>Improved social connectivity</a:t>
            </a:r>
          </a:p>
          <a:p>
            <a:pPr lvl="1"/>
            <a:r>
              <a:rPr lang="en-US" dirty="0"/>
              <a:t>Improved communication speeds</a:t>
            </a:r>
          </a:p>
          <a:p>
            <a:pPr lvl="1"/>
            <a:r>
              <a:rPr lang="en-US" dirty="0"/>
              <a:t>Enhanced learning opportunities</a:t>
            </a:r>
          </a:p>
          <a:p>
            <a:pPr lvl="1"/>
            <a:r>
              <a:rPr lang="en-US" dirty="0"/>
              <a:t>Improved versatile working</a:t>
            </a:r>
          </a:p>
          <a:p>
            <a:pPr lvl="1"/>
            <a:r>
              <a:rPr lang="en-US" dirty="0"/>
              <a:t>Automation of tasks</a:t>
            </a:r>
          </a:p>
          <a:p>
            <a:pPr lvl="1"/>
            <a:r>
              <a:rPr lang="en-US" dirty="0"/>
              <a:t>Information storage</a:t>
            </a:r>
          </a:p>
          <a:p>
            <a:pPr lvl="1"/>
            <a:r>
              <a:rPr lang="en-US" dirty="0"/>
              <a:t>Information editing</a:t>
            </a:r>
          </a:p>
        </p:txBody>
      </p:sp>
      <p:sp>
        <p:nvSpPr>
          <p:cNvPr id="5" name="Espace réservé du texte 4">
            <a:extLst>
              <a:ext uri="{FF2B5EF4-FFF2-40B4-BE49-F238E27FC236}">
                <a16:creationId xmlns:a16="http://schemas.microsoft.com/office/drawing/2014/main" id="{A281B796-F1B0-484B-A779-84005460281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41106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0D070-26B0-417F-B913-F903540C3D79}"/>
              </a:ext>
            </a:extLst>
          </p:cNvPr>
          <p:cNvSpPr>
            <a:spLocks noGrp="1"/>
          </p:cNvSpPr>
          <p:nvPr>
            <p:ph type="title"/>
          </p:nvPr>
        </p:nvSpPr>
        <p:spPr/>
        <p:txBody>
          <a:bodyPr/>
          <a:lstStyle/>
          <a:p>
            <a:r>
              <a:rPr lang="fr-FR" dirty="0" err="1"/>
              <a:t>Understanding</a:t>
            </a:r>
            <a:r>
              <a:rPr lang="fr-FR" dirty="0"/>
              <a:t> </a:t>
            </a:r>
            <a:r>
              <a:rPr lang="fr-FR" dirty="0" err="1"/>
              <a:t>sustainability</a:t>
            </a:r>
            <a:endParaRPr lang="en-US" dirty="0"/>
          </a:p>
        </p:txBody>
      </p:sp>
      <p:sp>
        <p:nvSpPr>
          <p:cNvPr id="3" name="Espace réservé du contenu 2">
            <a:extLst>
              <a:ext uri="{FF2B5EF4-FFF2-40B4-BE49-F238E27FC236}">
                <a16:creationId xmlns:a16="http://schemas.microsoft.com/office/drawing/2014/main" id="{832E7AF7-4083-4180-A745-BF9C9622152C}"/>
              </a:ext>
            </a:extLst>
          </p:cNvPr>
          <p:cNvSpPr>
            <a:spLocks noGrp="1"/>
          </p:cNvSpPr>
          <p:nvPr>
            <p:ph idx="1"/>
          </p:nvPr>
        </p:nvSpPr>
        <p:spPr/>
        <p:txBody>
          <a:bodyPr/>
          <a:lstStyle/>
          <a:p>
            <a:r>
              <a:rPr lang="fr-FR" dirty="0"/>
              <a:t>UN 17 </a:t>
            </a:r>
            <a:r>
              <a:rPr lang="fr-FR" dirty="0" err="1"/>
              <a:t>sustainable</a:t>
            </a:r>
            <a:r>
              <a:rPr lang="fr-FR" dirty="0"/>
              <a:t> </a:t>
            </a:r>
            <a:r>
              <a:rPr lang="fr-FR" dirty="0" err="1"/>
              <a:t>development</a:t>
            </a:r>
            <a:r>
              <a:rPr lang="fr-FR" dirty="0"/>
              <a:t> goals for 2030</a:t>
            </a:r>
            <a:endParaRPr lang="en-US" dirty="0"/>
          </a:p>
        </p:txBody>
      </p:sp>
      <p:sp>
        <p:nvSpPr>
          <p:cNvPr id="4" name="Espace réservé du texte 3">
            <a:extLst>
              <a:ext uri="{FF2B5EF4-FFF2-40B4-BE49-F238E27FC236}">
                <a16:creationId xmlns:a16="http://schemas.microsoft.com/office/drawing/2014/main" id="{71D16498-DF4B-44EE-A98E-509CD87C873F}"/>
              </a:ext>
            </a:extLst>
          </p:cNvPr>
          <p:cNvSpPr>
            <a:spLocks noGrp="1"/>
          </p:cNvSpPr>
          <p:nvPr>
            <p:ph type="body" sz="quarter" idx="10"/>
          </p:nvPr>
        </p:nvSpPr>
        <p:spPr/>
        <p:txBody>
          <a:bodyPr/>
          <a:lstStyle/>
          <a:p>
            <a:endParaRPr lang="en-US"/>
          </a:p>
        </p:txBody>
      </p:sp>
      <p:pic>
        <p:nvPicPr>
          <p:cNvPr id="6" name="Image 5">
            <a:extLst>
              <a:ext uri="{FF2B5EF4-FFF2-40B4-BE49-F238E27FC236}">
                <a16:creationId xmlns:a16="http://schemas.microsoft.com/office/drawing/2014/main" id="{D255889D-CD49-4A93-BDAB-83E21133E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433" y="1548648"/>
            <a:ext cx="7935134" cy="4622214"/>
          </a:xfrm>
          <a:prstGeom prst="rect">
            <a:avLst/>
          </a:prstGeom>
        </p:spPr>
      </p:pic>
    </p:spTree>
    <p:extLst>
      <p:ext uri="{BB962C8B-B14F-4D97-AF65-F5344CB8AC3E}">
        <p14:creationId xmlns:p14="http://schemas.microsoft.com/office/powerpoint/2010/main" val="1324392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37CB5-69ED-40C1-A5EF-51213278799E}"/>
              </a:ext>
            </a:extLst>
          </p:cNvPr>
          <p:cNvSpPr>
            <a:spLocks noGrp="1"/>
          </p:cNvSpPr>
          <p:nvPr>
            <p:ph type="title"/>
          </p:nvPr>
        </p:nvSpPr>
        <p:spPr/>
        <p:txBody>
          <a:bodyPr/>
          <a:lstStyle/>
          <a:p>
            <a:r>
              <a:rPr lang="fr-FR" dirty="0"/>
              <a:t>How do EEE help </a:t>
            </a:r>
            <a:r>
              <a:rPr lang="fr-FR" dirty="0" err="1"/>
              <a:t>sustainability</a:t>
            </a:r>
            <a:r>
              <a:rPr lang="fr-FR" dirty="0"/>
              <a:t>?</a:t>
            </a:r>
            <a:endParaRPr lang="en-US" dirty="0"/>
          </a:p>
        </p:txBody>
      </p:sp>
      <p:sp>
        <p:nvSpPr>
          <p:cNvPr id="3" name="Espace réservé du contenu 2">
            <a:extLst>
              <a:ext uri="{FF2B5EF4-FFF2-40B4-BE49-F238E27FC236}">
                <a16:creationId xmlns:a16="http://schemas.microsoft.com/office/drawing/2014/main" id="{8E213ADC-A784-4DAE-AC8A-CE5404ED6E9A}"/>
              </a:ext>
            </a:extLst>
          </p:cNvPr>
          <p:cNvSpPr>
            <a:spLocks noGrp="1"/>
          </p:cNvSpPr>
          <p:nvPr>
            <p:ph idx="1"/>
          </p:nvPr>
        </p:nvSpPr>
        <p:spPr/>
        <p:txBody>
          <a:bodyPr/>
          <a:lstStyle/>
          <a:p>
            <a:r>
              <a:rPr lang="fr-FR" dirty="0"/>
              <a:t>All </a:t>
            </a:r>
            <a:r>
              <a:rPr lang="fr-FR" dirty="0" err="1"/>
              <a:t>energy</a:t>
            </a:r>
            <a:r>
              <a:rPr lang="fr-FR" dirty="0"/>
              <a:t> transitions/shifts </a:t>
            </a:r>
            <a:r>
              <a:rPr lang="fr-FR" dirty="0" err="1"/>
              <a:t>heavily</a:t>
            </a:r>
            <a:r>
              <a:rPr lang="fr-FR" dirty="0"/>
              <a:t> </a:t>
            </a:r>
            <a:r>
              <a:rPr lang="fr-FR" dirty="0" err="1"/>
              <a:t>employ</a:t>
            </a:r>
            <a:r>
              <a:rPr lang="fr-FR" dirty="0"/>
              <a:t> </a:t>
            </a:r>
            <a:r>
              <a:rPr lang="fr-FR" dirty="0" err="1"/>
              <a:t>EEEs</a:t>
            </a:r>
            <a:endParaRPr lang="fr-FR" dirty="0"/>
          </a:p>
          <a:p>
            <a:pPr lvl="1"/>
            <a:r>
              <a:rPr lang="fr-FR" dirty="0"/>
              <a:t>Electric cars, </a:t>
            </a:r>
            <a:r>
              <a:rPr lang="fr-FR" dirty="0" err="1"/>
              <a:t>renewable</a:t>
            </a:r>
            <a:r>
              <a:rPr lang="fr-FR" dirty="0"/>
              <a:t> </a:t>
            </a:r>
            <a:r>
              <a:rPr lang="fr-FR" dirty="0" err="1"/>
              <a:t>energies</a:t>
            </a:r>
            <a:r>
              <a:rPr lang="fr-FR" dirty="0"/>
              <a:t> </a:t>
            </a:r>
            <a:r>
              <a:rPr lang="fr-FR" dirty="0" err="1"/>
              <a:t>from</a:t>
            </a:r>
            <a:r>
              <a:rPr lang="fr-FR" dirty="0"/>
              <a:t> </a:t>
            </a:r>
            <a:r>
              <a:rPr lang="fr-FR" dirty="0" err="1"/>
              <a:t>windmills</a:t>
            </a:r>
            <a:r>
              <a:rPr lang="fr-FR" dirty="0"/>
              <a:t>, </a:t>
            </a:r>
            <a:r>
              <a:rPr lang="fr-FR" dirty="0" err="1"/>
              <a:t>solar</a:t>
            </a:r>
            <a:r>
              <a:rPr lang="fr-FR" dirty="0"/>
              <a:t> panel, h</a:t>
            </a:r>
            <a:r>
              <a:rPr lang="en-US" dirty="0"/>
              <a:t>eat pumps…</a:t>
            </a:r>
          </a:p>
          <a:p>
            <a:r>
              <a:rPr lang="en-US" dirty="0"/>
              <a:t>Energy reduction heavily relies on EEEs</a:t>
            </a:r>
          </a:p>
          <a:p>
            <a:pPr lvl="1"/>
            <a:r>
              <a:rPr lang="en-US" dirty="0"/>
              <a:t>Smart grids, smart buildings, smart cities…</a:t>
            </a:r>
          </a:p>
          <a:p>
            <a:r>
              <a:rPr lang="en-US" dirty="0"/>
              <a:t>More largely, production optimization and earth observation heavily rely on EEEs</a:t>
            </a:r>
          </a:p>
          <a:p>
            <a:pPr lvl="1"/>
            <a:r>
              <a:rPr lang="en-US" dirty="0"/>
              <a:t>Precision farming, earth observation satellites…</a:t>
            </a:r>
          </a:p>
          <a:p>
            <a:endParaRPr lang="en-US" dirty="0"/>
          </a:p>
        </p:txBody>
      </p:sp>
      <p:sp>
        <p:nvSpPr>
          <p:cNvPr id="4" name="Espace réservé du texte 3">
            <a:extLst>
              <a:ext uri="{FF2B5EF4-FFF2-40B4-BE49-F238E27FC236}">
                <a16:creationId xmlns:a16="http://schemas.microsoft.com/office/drawing/2014/main" id="{B95E73AE-88E8-46B0-ADEC-0061272DEF40}"/>
              </a:ext>
            </a:extLst>
          </p:cNvPr>
          <p:cNvSpPr>
            <a:spLocks noGrp="1"/>
          </p:cNvSpPr>
          <p:nvPr>
            <p:ph type="body" sz="quarter" idx="10"/>
          </p:nvPr>
        </p:nvSpPr>
        <p:spPr/>
        <p:txBody>
          <a:bodyPr/>
          <a:lstStyle/>
          <a:p>
            <a:endParaRPr lang="en-US"/>
          </a:p>
        </p:txBody>
      </p:sp>
      <p:sp>
        <p:nvSpPr>
          <p:cNvPr id="5" name="ZoneTexte 4">
            <a:extLst>
              <a:ext uri="{FF2B5EF4-FFF2-40B4-BE49-F238E27FC236}">
                <a16:creationId xmlns:a16="http://schemas.microsoft.com/office/drawing/2014/main" id="{CCCE204E-B6BD-4937-A492-DF05E2FAA4B5}"/>
              </a:ext>
            </a:extLst>
          </p:cNvPr>
          <p:cNvSpPr txBox="1"/>
          <p:nvPr/>
        </p:nvSpPr>
        <p:spPr>
          <a:xfrm>
            <a:off x="7866348" y="4548093"/>
            <a:ext cx="904415" cy="1569660"/>
          </a:xfrm>
          <a:prstGeom prst="rect">
            <a:avLst/>
          </a:prstGeom>
          <a:noFill/>
        </p:spPr>
        <p:txBody>
          <a:bodyPr wrap="none" rtlCol="0">
            <a:spAutoFit/>
          </a:bodyPr>
          <a:lstStyle/>
          <a:p>
            <a:pPr algn="ctr"/>
            <a:r>
              <a:rPr lang="fr-FR" sz="9600" dirty="0">
                <a:solidFill>
                  <a:srgbClr val="00B050"/>
                </a:solidFill>
              </a:rPr>
              <a:t>+</a:t>
            </a:r>
            <a:endParaRPr lang="en-US" sz="9600" dirty="0">
              <a:solidFill>
                <a:srgbClr val="00B050"/>
              </a:solidFill>
            </a:endParaRPr>
          </a:p>
        </p:txBody>
      </p:sp>
      <p:grpSp>
        <p:nvGrpSpPr>
          <p:cNvPr id="10" name="Groupe 9">
            <a:extLst>
              <a:ext uri="{FF2B5EF4-FFF2-40B4-BE49-F238E27FC236}">
                <a16:creationId xmlns:a16="http://schemas.microsoft.com/office/drawing/2014/main" id="{44EE6833-9659-412E-BDDF-CE651E33AE87}"/>
              </a:ext>
            </a:extLst>
          </p:cNvPr>
          <p:cNvGrpSpPr/>
          <p:nvPr/>
        </p:nvGrpSpPr>
        <p:grpSpPr>
          <a:xfrm>
            <a:off x="1970783" y="4548093"/>
            <a:ext cx="5202434" cy="1972250"/>
            <a:chOff x="755651" y="1620904"/>
            <a:chExt cx="10985802" cy="4164733"/>
          </a:xfrm>
        </p:grpSpPr>
        <p:pic>
          <p:nvPicPr>
            <p:cNvPr id="6" name="Image 5">
              <a:extLst>
                <a:ext uri="{FF2B5EF4-FFF2-40B4-BE49-F238E27FC236}">
                  <a16:creationId xmlns:a16="http://schemas.microsoft.com/office/drawing/2014/main" id="{19FF358C-8497-4443-821F-D55B9C8E87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1620904"/>
              <a:ext cx="4940122" cy="3705092"/>
            </a:xfrm>
            <a:prstGeom prst="rect">
              <a:avLst/>
            </a:prstGeom>
          </p:spPr>
        </p:pic>
        <p:pic>
          <p:nvPicPr>
            <p:cNvPr id="7" name="Image 6">
              <a:extLst>
                <a:ext uri="{FF2B5EF4-FFF2-40B4-BE49-F238E27FC236}">
                  <a16:creationId xmlns:a16="http://schemas.microsoft.com/office/drawing/2014/main" id="{FB8B4E46-9B99-4141-A227-B0AB386F4B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900" y="1620905"/>
              <a:ext cx="5556553" cy="3705092"/>
            </a:xfrm>
            <a:prstGeom prst="rect">
              <a:avLst/>
            </a:prstGeom>
          </p:spPr>
        </p:pic>
        <p:sp>
          <p:nvSpPr>
            <p:cNvPr id="8" name="ZoneTexte 7">
              <a:extLst>
                <a:ext uri="{FF2B5EF4-FFF2-40B4-BE49-F238E27FC236}">
                  <a16:creationId xmlns:a16="http://schemas.microsoft.com/office/drawing/2014/main" id="{07405D3B-B2EF-4ED7-9514-9502D45A02F6}"/>
                </a:ext>
              </a:extLst>
            </p:cNvPr>
            <p:cNvSpPr txBox="1"/>
            <p:nvPr/>
          </p:nvSpPr>
          <p:spPr>
            <a:xfrm>
              <a:off x="1965716" y="5330689"/>
              <a:ext cx="3730057" cy="454946"/>
            </a:xfrm>
            <a:prstGeom prst="rect">
              <a:avLst/>
            </a:prstGeom>
            <a:noFill/>
          </p:spPr>
          <p:txBody>
            <a:bodyPr wrap="square">
              <a:spAutoFit/>
            </a:bodyPr>
            <a:lstStyle/>
            <a:p>
              <a:pPr algn="r"/>
              <a:r>
                <a:rPr lang="en-US" sz="800" dirty="0"/>
                <a:t>CC 3.0 </a:t>
              </a:r>
              <a:r>
                <a:rPr lang="en-US" sz="800" dirty="0" err="1"/>
                <a:t>ChristofferRiemer</a:t>
              </a:r>
              <a:endParaRPr lang="en-US" sz="800" dirty="0"/>
            </a:p>
          </p:txBody>
        </p:sp>
        <p:sp>
          <p:nvSpPr>
            <p:cNvPr id="9" name="ZoneTexte 8">
              <a:extLst>
                <a:ext uri="{FF2B5EF4-FFF2-40B4-BE49-F238E27FC236}">
                  <a16:creationId xmlns:a16="http://schemas.microsoft.com/office/drawing/2014/main" id="{ACA8FD77-BBF4-4A81-B640-31D6CEF222CF}"/>
                </a:ext>
              </a:extLst>
            </p:cNvPr>
            <p:cNvSpPr txBox="1"/>
            <p:nvPr/>
          </p:nvSpPr>
          <p:spPr>
            <a:xfrm>
              <a:off x="9315094" y="5330691"/>
              <a:ext cx="2426359" cy="454946"/>
            </a:xfrm>
            <a:prstGeom prst="rect">
              <a:avLst/>
            </a:prstGeom>
            <a:noFill/>
          </p:spPr>
          <p:txBody>
            <a:bodyPr wrap="square" rtlCol="0">
              <a:spAutoFit/>
            </a:bodyPr>
            <a:lstStyle/>
            <a:p>
              <a:pPr algn="r"/>
              <a:r>
                <a:rPr lang="en-US" sz="800" dirty="0"/>
                <a:t>CC SA </a:t>
              </a:r>
              <a:r>
                <a:rPr lang="en-US" sz="800" dirty="0" err="1"/>
                <a:t>Kritzolina</a:t>
              </a:r>
              <a:endParaRPr lang="en-US" sz="800" dirty="0"/>
            </a:p>
          </p:txBody>
        </p:sp>
      </p:grpSp>
    </p:spTree>
    <p:extLst>
      <p:ext uri="{BB962C8B-B14F-4D97-AF65-F5344CB8AC3E}">
        <p14:creationId xmlns:p14="http://schemas.microsoft.com/office/powerpoint/2010/main" val="169498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6EAE51-6197-40E4-87B6-95D4969428AF}"/>
              </a:ext>
            </a:extLst>
          </p:cNvPr>
          <p:cNvSpPr>
            <a:spLocks noGrp="1"/>
          </p:cNvSpPr>
          <p:nvPr>
            <p:ph type="title"/>
          </p:nvPr>
        </p:nvSpPr>
        <p:spPr/>
        <p:txBody>
          <a:bodyPr/>
          <a:lstStyle/>
          <a:p>
            <a:r>
              <a:rPr lang="fr-FR" dirty="0"/>
              <a:t>How do EEE </a:t>
            </a:r>
            <a:r>
              <a:rPr lang="fr-FR" dirty="0" err="1"/>
              <a:t>hinder</a:t>
            </a:r>
            <a:r>
              <a:rPr lang="fr-FR" dirty="0"/>
              <a:t> </a:t>
            </a:r>
            <a:r>
              <a:rPr lang="fr-FR" dirty="0" err="1"/>
              <a:t>sustainability</a:t>
            </a:r>
            <a:r>
              <a:rPr lang="fr-FR" dirty="0"/>
              <a:t>?</a:t>
            </a:r>
            <a:endParaRPr lang="en-US" dirty="0"/>
          </a:p>
        </p:txBody>
      </p:sp>
      <p:sp>
        <p:nvSpPr>
          <p:cNvPr id="3" name="Espace réservé du contenu 2">
            <a:extLst>
              <a:ext uri="{FF2B5EF4-FFF2-40B4-BE49-F238E27FC236}">
                <a16:creationId xmlns:a16="http://schemas.microsoft.com/office/drawing/2014/main" id="{318E63EB-8686-4B6E-9791-6B1D0B6B23AB}"/>
              </a:ext>
            </a:extLst>
          </p:cNvPr>
          <p:cNvSpPr>
            <a:spLocks noGrp="1"/>
          </p:cNvSpPr>
          <p:nvPr>
            <p:ph idx="1"/>
          </p:nvPr>
        </p:nvSpPr>
        <p:spPr/>
        <p:txBody>
          <a:bodyPr/>
          <a:lstStyle/>
          <a:p>
            <a:pPr marL="0" indent="0">
              <a:buNone/>
            </a:pPr>
            <a:r>
              <a:rPr lang="fr-FR" dirty="0"/>
              <a:t>(Apart </a:t>
            </a:r>
            <a:r>
              <a:rPr lang="fr-FR" dirty="0" err="1"/>
              <a:t>from</a:t>
            </a:r>
            <a:r>
              <a:rPr lang="fr-FR" dirty="0"/>
              <a:t> social and </a:t>
            </a:r>
            <a:r>
              <a:rPr lang="fr-FR" dirty="0" err="1"/>
              <a:t>economical</a:t>
            </a:r>
            <a:r>
              <a:rPr lang="fr-FR" dirty="0"/>
              <a:t> impacts)</a:t>
            </a:r>
          </a:p>
          <a:p>
            <a:r>
              <a:rPr lang="fr-FR" dirty="0"/>
              <a:t>Production of </a:t>
            </a:r>
            <a:r>
              <a:rPr lang="fr-FR" dirty="0" err="1"/>
              <a:t>EEEs</a:t>
            </a:r>
            <a:endParaRPr lang="fr-FR" dirty="0"/>
          </a:p>
          <a:p>
            <a:pPr lvl="1"/>
            <a:r>
              <a:rPr lang="fr-FR" dirty="0" err="1"/>
              <a:t>Requires</a:t>
            </a:r>
            <a:r>
              <a:rPr lang="fr-FR" dirty="0"/>
              <a:t> rare </a:t>
            </a:r>
            <a:r>
              <a:rPr lang="fr-FR" dirty="0" err="1"/>
              <a:t>material</a:t>
            </a:r>
            <a:r>
              <a:rPr lang="fr-FR" dirty="0"/>
              <a:t> </a:t>
            </a:r>
            <a:r>
              <a:rPr lang="fr-FR" dirty="0" err="1"/>
              <a:t>which</a:t>
            </a:r>
            <a:r>
              <a:rPr lang="fr-FR" dirty="0"/>
              <a:t> </a:t>
            </a:r>
            <a:r>
              <a:rPr lang="fr-FR" dirty="0" err="1"/>
              <a:t>mining</a:t>
            </a:r>
            <a:r>
              <a:rPr lang="fr-FR" dirty="0"/>
              <a:t> </a:t>
            </a:r>
            <a:r>
              <a:rPr lang="fr-FR" dirty="0" err="1"/>
              <a:t>emits</a:t>
            </a:r>
            <a:r>
              <a:rPr lang="fr-FR" dirty="0"/>
              <a:t> </a:t>
            </a:r>
            <a:r>
              <a:rPr lang="fr-FR" dirty="0" err="1"/>
              <a:t>greenhouse</a:t>
            </a:r>
            <a:r>
              <a:rPr lang="fr-FR" dirty="0"/>
              <a:t> </a:t>
            </a:r>
            <a:r>
              <a:rPr lang="fr-FR" dirty="0" err="1"/>
              <a:t>gases</a:t>
            </a:r>
            <a:r>
              <a:rPr lang="fr-FR" dirty="0"/>
              <a:t> and </a:t>
            </a:r>
            <a:r>
              <a:rPr lang="fr-FR" dirty="0" err="1"/>
              <a:t>wastes</a:t>
            </a:r>
            <a:endParaRPr lang="fr-FR" dirty="0"/>
          </a:p>
          <a:p>
            <a:pPr lvl="1"/>
            <a:r>
              <a:rPr lang="fr-FR" dirty="0" err="1"/>
              <a:t>Emits</a:t>
            </a:r>
            <a:r>
              <a:rPr lang="fr-FR" dirty="0"/>
              <a:t> </a:t>
            </a:r>
            <a:r>
              <a:rPr lang="fr-FR" dirty="0" err="1"/>
              <a:t>greenhouse</a:t>
            </a:r>
            <a:r>
              <a:rPr lang="fr-FR" dirty="0"/>
              <a:t> </a:t>
            </a:r>
            <a:r>
              <a:rPr lang="fr-FR" dirty="0" err="1"/>
              <a:t>gases</a:t>
            </a:r>
            <a:endParaRPr lang="fr-FR" dirty="0"/>
          </a:p>
          <a:p>
            <a:pPr lvl="1"/>
            <a:r>
              <a:rPr lang="fr-FR" dirty="0" err="1"/>
              <a:t>Requires</a:t>
            </a:r>
            <a:r>
              <a:rPr lang="fr-FR" dirty="0"/>
              <a:t> </a:t>
            </a:r>
            <a:r>
              <a:rPr lang="fr-FR" dirty="0" err="1"/>
              <a:t>much</a:t>
            </a:r>
            <a:r>
              <a:rPr lang="fr-FR" dirty="0"/>
              <a:t> water</a:t>
            </a:r>
          </a:p>
          <a:p>
            <a:r>
              <a:rPr lang="fr-FR" dirty="0"/>
              <a:t>Usage of </a:t>
            </a:r>
            <a:r>
              <a:rPr lang="fr-FR" dirty="0" err="1"/>
              <a:t>EEEs</a:t>
            </a:r>
            <a:endParaRPr lang="fr-FR" dirty="0"/>
          </a:p>
          <a:p>
            <a:pPr lvl="1"/>
            <a:r>
              <a:rPr lang="fr-FR" dirty="0" err="1"/>
              <a:t>Produces</a:t>
            </a:r>
            <a:r>
              <a:rPr lang="fr-FR" dirty="0"/>
              <a:t> </a:t>
            </a:r>
            <a:r>
              <a:rPr lang="fr-FR" dirty="0" err="1"/>
              <a:t>heat</a:t>
            </a:r>
            <a:endParaRPr lang="fr-FR" dirty="0"/>
          </a:p>
          <a:p>
            <a:pPr lvl="1"/>
            <a:r>
              <a:rPr lang="fr-FR" dirty="0" err="1"/>
              <a:t>Requires</a:t>
            </a:r>
            <a:r>
              <a:rPr lang="fr-FR" dirty="0"/>
              <a:t> </a:t>
            </a:r>
            <a:r>
              <a:rPr lang="fr-FR" dirty="0" err="1"/>
              <a:t>energy</a:t>
            </a:r>
            <a:endParaRPr lang="fr-FR" dirty="0"/>
          </a:p>
          <a:p>
            <a:r>
              <a:rPr lang="fr-FR" dirty="0"/>
              <a:t>End-of-life of </a:t>
            </a:r>
            <a:r>
              <a:rPr lang="fr-FR" dirty="0" err="1"/>
              <a:t>EEEs</a:t>
            </a:r>
            <a:endParaRPr lang="fr-FR" dirty="0"/>
          </a:p>
          <a:p>
            <a:pPr lvl="1"/>
            <a:r>
              <a:rPr lang="fr-FR" dirty="0" err="1"/>
              <a:t>Emits</a:t>
            </a:r>
            <a:r>
              <a:rPr lang="fr-FR" dirty="0"/>
              <a:t> e-</a:t>
            </a:r>
            <a:r>
              <a:rPr lang="fr-FR" dirty="0" err="1"/>
              <a:t>wastes</a:t>
            </a:r>
            <a:r>
              <a:rPr lang="en-US" dirty="0"/>
              <a:t> that pollute water and soils</a:t>
            </a:r>
            <a:endParaRPr lang="fr-FR" dirty="0"/>
          </a:p>
        </p:txBody>
      </p:sp>
      <p:sp>
        <p:nvSpPr>
          <p:cNvPr id="4" name="Espace réservé du texte 3">
            <a:extLst>
              <a:ext uri="{FF2B5EF4-FFF2-40B4-BE49-F238E27FC236}">
                <a16:creationId xmlns:a16="http://schemas.microsoft.com/office/drawing/2014/main" id="{F2BF451C-AE9B-4689-84B9-13437B82A01C}"/>
              </a:ext>
            </a:extLst>
          </p:cNvPr>
          <p:cNvSpPr>
            <a:spLocks noGrp="1"/>
          </p:cNvSpPr>
          <p:nvPr>
            <p:ph type="body" sz="quarter" idx="10"/>
          </p:nvPr>
        </p:nvSpPr>
        <p:spPr/>
        <p:txBody>
          <a:bodyPr/>
          <a:lstStyle/>
          <a:p>
            <a:endParaRPr lang="en-US"/>
          </a:p>
        </p:txBody>
      </p:sp>
      <p:sp>
        <p:nvSpPr>
          <p:cNvPr id="6" name="ZoneTexte 5">
            <a:extLst>
              <a:ext uri="{FF2B5EF4-FFF2-40B4-BE49-F238E27FC236}">
                <a16:creationId xmlns:a16="http://schemas.microsoft.com/office/drawing/2014/main" id="{333AB6A2-6BB6-46B3-9331-71FDE3E5962D}"/>
              </a:ext>
            </a:extLst>
          </p:cNvPr>
          <p:cNvSpPr txBox="1"/>
          <p:nvPr/>
        </p:nvSpPr>
        <p:spPr>
          <a:xfrm>
            <a:off x="8021038" y="4548093"/>
            <a:ext cx="595035" cy="1569660"/>
          </a:xfrm>
          <a:prstGeom prst="rect">
            <a:avLst/>
          </a:prstGeom>
          <a:noFill/>
        </p:spPr>
        <p:txBody>
          <a:bodyPr wrap="none" rtlCol="0">
            <a:spAutoFit/>
          </a:bodyPr>
          <a:lstStyle/>
          <a:p>
            <a:pPr algn="ctr"/>
            <a:r>
              <a:rPr lang="fr-FR" sz="9600" dirty="0">
                <a:solidFill>
                  <a:schemeClr val="accent5"/>
                </a:solidFill>
              </a:rPr>
              <a:t>-</a:t>
            </a:r>
            <a:endParaRPr lang="en-US" sz="9600" dirty="0">
              <a:solidFill>
                <a:schemeClr val="accent5"/>
              </a:solidFill>
            </a:endParaRPr>
          </a:p>
        </p:txBody>
      </p:sp>
    </p:spTree>
    <p:extLst>
      <p:ext uri="{BB962C8B-B14F-4D97-AF65-F5344CB8AC3E}">
        <p14:creationId xmlns:p14="http://schemas.microsoft.com/office/powerpoint/2010/main" val="206454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0066D12-15AA-4ED6-9FF3-C3CA4614CE3C}"/>
              </a:ext>
            </a:extLst>
          </p:cNvPr>
          <p:cNvSpPr>
            <a:spLocks noGrp="1"/>
          </p:cNvSpPr>
          <p:nvPr>
            <p:ph type="title"/>
          </p:nvPr>
        </p:nvSpPr>
        <p:spPr/>
        <p:txBody>
          <a:bodyPr/>
          <a:lstStyle/>
          <a:p>
            <a:r>
              <a:rPr lang="fr-FR" dirty="0"/>
              <a:t>How </a:t>
            </a:r>
            <a:r>
              <a:rPr lang="fr-FR" dirty="0" err="1"/>
              <a:t>is</a:t>
            </a:r>
            <a:r>
              <a:rPr lang="fr-FR" dirty="0"/>
              <a:t> </a:t>
            </a:r>
            <a:r>
              <a:rPr lang="fr-FR" dirty="0" err="1"/>
              <a:t>electronics</a:t>
            </a:r>
            <a:r>
              <a:rPr lang="fr-FR" dirty="0"/>
              <a:t> </a:t>
            </a:r>
            <a:r>
              <a:rPr lang="fr-FR" dirty="0" err="1"/>
              <a:t>Designed</a:t>
            </a:r>
            <a:r>
              <a:rPr lang="fr-FR" dirty="0"/>
              <a:t> and </a:t>
            </a:r>
            <a:r>
              <a:rPr lang="fr-FR" dirty="0" err="1"/>
              <a:t>Built</a:t>
            </a:r>
            <a:r>
              <a:rPr lang="fr-FR" dirty="0"/>
              <a:t>?</a:t>
            </a:r>
            <a:endParaRPr lang="en-US" dirty="0"/>
          </a:p>
        </p:txBody>
      </p:sp>
      <p:sp>
        <p:nvSpPr>
          <p:cNvPr id="6" name="Espace réservé du texte 5">
            <a:extLst>
              <a:ext uri="{FF2B5EF4-FFF2-40B4-BE49-F238E27FC236}">
                <a16:creationId xmlns:a16="http://schemas.microsoft.com/office/drawing/2014/main" id="{D4FC40F9-00F3-45AC-BE31-AECD30358CF1}"/>
              </a:ext>
            </a:extLst>
          </p:cNvPr>
          <p:cNvSpPr>
            <a:spLocks noGrp="1"/>
          </p:cNvSpPr>
          <p:nvPr>
            <p:ph type="body" idx="1"/>
          </p:nvPr>
        </p:nvSpPr>
        <p:spPr/>
        <p:txBody>
          <a:bodyPr/>
          <a:lstStyle/>
          <a:p>
            <a:endParaRPr lang="en-US"/>
          </a:p>
        </p:txBody>
      </p:sp>
      <p:sp>
        <p:nvSpPr>
          <p:cNvPr id="7" name="Espace réservé du texte 6">
            <a:extLst>
              <a:ext uri="{FF2B5EF4-FFF2-40B4-BE49-F238E27FC236}">
                <a16:creationId xmlns:a16="http://schemas.microsoft.com/office/drawing/2014/main" id="{1D9FA48E-FCD6-442D-8FFB-C11EABCB3A2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9808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63054-A16E-4A98-9240-1F29C769E054}"/>
              </a:ext>
            </a:extLst>
          </p:cNvPr>
          <p:cNvSpPr>
            <a:spLocks noGrp="1"/>
          </p:cNvSpPr>
          <p:nvPr>
            <p:ph type="title"/>
          </p:nvPr>
        </p:nvSpPr>
        <p:spPr/>
        <p:txBody>
          <a:bodyPr/>
          <a:lstStyle/>
          <a:p>
            <a:r>
              <a:rPr lang="fr-FR" dirty="0" err="1"/>
              <a:t>Examples</a:t>
            </a:r>
            <a:r>
              <a:rPr lang="fr-FR" dirty="0"/>
              <a:t>: </a:t>
            </a:r>
            <a:r>
              <a:rPr lang="fr-FR" dirty="0" err="1"/>
              <a:t>Printed</a:t>
            </a:r>
            <a:r>
              <a:rPr lang="fr-FR" dirty="0"/>
              <a:t> Circuit </a:t>
            </a:r>
            <a:r>
              <a:rPr lang="fr-FR" dirty="0" err="1"/>
              <a:t>Boards</a:t>
            </a:r>
            <a:endParaRPr lang="en-US" dirty="0"/>
          </a:p>
        </p:txBody>
      </p:sp>
      <p:sp>
        <p:nvSpPr>
          <p:cNvPr id="3" name="Espace réservé du texte 2">
            <a:extLst>
              <a:ext uri="{FF2B5EF4-FFF2-40B4-BE49-F238E27FC236}">
                <a16:creationId xmlns:a16="http://schemas.microsoft.com/office/drawing/2014/main" id="{AF8EBD7A-BE45-4EEB-9DDD-73E148A4A674}"/>
              </a:ext>
            </a:extLst>
          </p:cNvPr>
          <p:cNvSpPr>
            <a:spLocks noGrp="1"/>
          </p:cNvSpPr>
          <p:nvPr>
            <p:ph type="body" sz="quarter" idx="10"/>
          </p:nvPr>
        </p:nvSpPr>
        <p:spPr/>
        <p:txBody>
          <a:bodyPr/>
          <a:lstStyle/>
          <a:p>
            <a:endParaRPr lang="en-US"/>
          </a:p>
        </p:txBody>
      </p:sp>
      <p:grpSp>
        <p:nvGrpSpPr>
          <p:cNvPr id="16" name="Groupe 15">
            <a:extLst>
              <a:ext uri="{FF2B5EF4-FFF2-40B4-BE49-F238E27FC236}">
                <a16:creationId xmlns:a16="http://schemas.microsoft.com/office/drawing/2014/main" id="{C0AD9FC8-12E7-4A21-9552-7C13FE7FE762}"/>
              </a:ext>
            </a:extLst>
          </p:cNvPr>
          <p:cNvGrpSpPr/>
          <p:nvPr/>
        </p:nvGrpSpPr>
        <p:grpSpPr>
          <a:xfrm>
            <a:off x="2270728" y="1011142"/>
            <a:ext cx="4602543" cy="5238723"/>
            <a:chOff x="2221840" y="662604"/>
            <a:chExt cx="6327292" cy="7201873"/>
          </a:xfrm>
        </p:grpSpPr>
        <p:pic>
          <p:nvPicPr>
            <p:cNvPr id="5" name="Image 4">
              <a:extLst>
                <a:ext uri="{FF2B5EF4-FFF2-40B4-BE49-F238E27FC236}">
                  <a16:creationId xmlns:a16="http://schemas.microsoft.com/office/drawing/2014/main" id="{A0AEDF08-4CC0-4E0D-86E7-FC63D71F4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2692" y="5547714"/>
              <a:ext cx="1945680" cy="2316763"/>
            </a:xfrm>
            <a:prstGeom prst="rect">
              <a:avLst/>
            </a:prstGeom>
          </p:spPr>
        </p:pic>
        <p:pic>
          <p:nvPicPr>
            <p:cNvPr id="7" name="Image 6">
              <a:extLst>
                <a:ext uri="{FF2B5EF4-FFF2-40B4-BE49-F238E27FC236}">
                  <a16:creationId xmlns:a16="http://schemas.microsoft.com/office/drawing/2014/main" id="{CEDDABD6-760B-4856-A0EA-FA48D884C4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0431" y="5474711"/>
              <a:ext cx="1968343" cy="2316762"/>
            </a:xfrm>
            <a:prstGeom prst="rect">
              <a:avLst/>
            </a:prstGeom>
          </p:spPr>
        </p:pic>
        <p:pic>
          <p:nvPicPr>
            <p:cNvPr id="9" name="Image 8">
              <a:extLst>
                <a:ext uri="{FF2B5EF4-FFF2-40B4-BE49-F238E27FC236}">
                  <a16:creationId xmlns:a16="http://schemas.microsoft.com/office/drawing/2014/main" id="{EDC38D85-43D7-41EE-9834-6E96DE109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6205" y="3117312"/>
              <a:ext cx="2976796" cy="2316762"/>
            </a:xfrm>
            <a:prstGeom prst="rect">
              <a:avLst/>
            </a:prstGeom>
          </p:spPr>
        </p:pic>
        <p:pic>
          <p:nvPicPr>
            <p:cNvPr id="11" name="Image 10">
              <a:extLst>
                <a:ext uri="{FF2B5EF4-FFF2-40B4-BE49-F238E27FC236}">
                  <a16:creationId xmlns:a16="http://schemas.microsoft.com/office/drawing/2014/main" id="{4B9F82CA-FB48-4D09-AAEC-50F1858BD9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1932" y="3117313"/>
              <a:ext cx="3067200" cy="2316761"/>
            </a:xfrm>
            <a:prstGeom prst="rect">
              <a:avLst/>
            </a:prstGeom>
          </p:spPr>
        </p:pic>
        <p:pic>
          <p:nvPicPr>
            <p:cNvPr id="13" name="Image 12">
              <a:extLst>
                <a:ext uri="{FF2B5EF4-FFF2-40B4-BE49-F238E27FC236}">
                  <a16:creationId xmlns:a16="http://schemas.microsoft.com/office/drawing/2014/main" id="{12E8C98B-8D83-4200-AAAB-2D60171F82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1840" y="662604"/>
              <a:ext cx="3005527" cy="2316760"/>
            </a:xfrm>
            <a:prstGeom prst="rect">
              <a:avLst/>
            </a:prstGeom>
          </p:spPr>
        </p:pic>
        <p:pic>
          <p:nvPicPr>
            <p:cNvPr id="15" name="Image 14">
              <a:extLst>
                <a:ext uri="{FF2B5EF4-FFF2-40B4-BE49-F238E27FC236}">
                  <a16:creationId xmlns:a16="http://schemas.microsoft.com/office/drawing/2014/main" id="{EBB88E6C-DC1B-46D6-92DC-F5B3F43F85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6967" y="663656"/>
              <a:ext cx="2997131" cy="2314656"/>
            </a:xfrm>
            <a:prstGeom prst="rect">
              <a:avLst/>
            </a:prstGeom>
          </p:spPr>
        </p:pic>
      </p:grpSp>
      <p:sp>
        <p:nvSpPr>
          <p:cNvPr id="17" name="Rectangle 16">
            <a:extLst>
              <a:ext uri="{FF2B5EF4-FFF2-40B4-BE49-F238E27FC236}">
                <a16:creationId xmlns:a16="http://schemas.microsoft.com/office/drawing/2014/main" id="{32424F64-6D0A-40DA-A88C-BB2E1D8CFD0E}"/>
              </a:ext>
            </a:extLst>
          </p:cNvPr>
          <p:cNvSpPr/>
          <p:nvPr/>
        </p:nvSpPr>
        <p:spPr>
          <a:xfrm>
            <a:off x="2976562" y="2095500"/>
            <a:ext cx="471487" cy="119063"/>
          </a:xfrm>
          <a:prstGeom prst="rect">
            <a:avLst/>
          </a:prstGeom>
          <a:solidFill>
            <a:srgbClr val="1A4262"/>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18" name="Rectangle 17">
            <a:extLst>
              <a:ext uri="{FF2B5EF4-FFF2-40B4-BE49-F238E27FC236}">
                <a16:creationId xmlns:a16="http://schemas.microsoft.com/office/drawing/2014/main" id="{D85433B7-BBFF-4368-8F6A-907DEA05B5A9}"/>
              </a:ext>
            </a:extLst>
          </p:cNvPr>
          <p:cNvSpPr/>
          <p:nvPr/>
        </p:nvSpPr>
        <p:spPr>
          <a:xfrm>
            <a:off x="3363855" y="1425611"/>
            <a:ext cx="274696" cy="119063"/>
          </a:xfrm>
          <a:prstGeom prst="rect">
            <a:avLst/>
          </a:prstGeom>
          <a:solidFill>
            <a:srgbClr val="1A4262"/>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19" name="Rectangle 18">
            <a:extLst>
              <a:ext uri="{FF2B5EF4-FFF2-40B4-BE49-F238E27FC236}">
                <a16:creationId xmlns:a16="http://schemas.microsoft.com/office/drawing/2014/main" id="{203894C1-F6B2-4BD4-BD40-155C08F9E254}"/>
              </a:ext>
            </a:extLst>
          </p:cNvPr>
          <p:cNvSpPr/>
          <p:nvPr/>
        </p:nvSpPr>
        <p:spPr>
          <a:xfrm flipV="1">
            <a:off x="2627784" y="1425609"/>
            <a:ext cx="686916" cy="188074"/>
          </a:xfrm>
          <a:prstGeom prst="rect">
            <a:avLst/>
          </a:prstGeom>
          <a:solidFill>
            <a:srgbClr val="1A4262"/>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0" name="Rectangle 19">
            <a:extLst>
              <a:ext uri="{FF2B5EF4-FFF2-40B4-BE49-F238E27FC236}">
                <a16:creationId xmlns:a16="http://schemas.microsoft.com/office/drawing/2014/main" id="{DB0A8F39-7FF0-4EA1-ABE0-4FD442D449D5}"/>
              </a:ext>
            </a:extLst>
          </p:cNvPr>
          <p:cNvSpPr/>
          <p:nvPr/>
        </p:nvSpPr>
        <p:spPr>
          <a:xfrm>
            <a:off x="3177984" y="1865241"/>
            <a:ext cx="322454" cy="149033"/>
          </a:xfrm>
          <a:prstGeom prst="rect">
            <a:avLst/>
          </a:prstGeom>
          <a:solidFill>
            <a:srgbClr val="404546"/>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1" name="Rectangle 20">
            <a:extLst>
              <a:ext uri="{FF2B5EF4-FFF2-40B4-BE49-F238E27FC236}">
                <a16:creationId xmlns:a16="http://schemas.microsoft.com/office/drawing/2014/main" id="{7D668585-D5A2-433F-B525-A4027C097CD4}"/>
              </a:ext>
            </a:extLst>
          </p:cNvPr>
          <p:cNvSpPr/>
          <p:nvPr/>
        </p:nvSpPr>
        <p:spPr>
          <a:xfrm>
            <a:off x="5352198" y="1368035"/>
            <a:ext cx="755708" cy="119063"/>
          </a:xfrm>
          <a:prstGeom prst="rect">
            <a:avLst/>
          </a:prstGeom>
          <a:solidFill>
            <a:srgbClr val="1A4262"/>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2" name="Rectangle 21">
            <a:extLst>
              <a:ext uri="{FF2B5EF4-FFF2-40B4-BE49-F238E27FC236}">
                <a16:creationId xmlns:a16="http://schemas.microsoft.com/office/drawing/2014/main" id="{47C0A0AC-1BE4-49C6-BC95-8EAE3BA75B56}"/>
              </a:ext>
            </a:extLst>
          </p:cNvPr>
          <p:cNvSpPr/>
          <p:nvPr/>
        </p:nvSpPr>
        <p:spPr>
          <a:xfrm>
            <a:off x="5847498" y="1494620"/>
            <a:ext cx="224690" cy="157968"/>
          </a:xfrm>
          <a:prstGeom prst="rect">
            <a:avLst/>
          </a:prstGeom>
          <a:solidFill>
            <a:srgbClr val="1A4262"/>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3" name="Rectangle 22">
            <a:extLst>
              <a:ext uri="{FF2B5EF4-FFF2-40B4-BE49-F238E27FC236}">
                <a16:creationId xmlns:a16="http://schemas.microsoft.com/office/drawing/2014/main" id="{404F9475-021D-4815-B0AE-F898B00538AC}"/>
              </a:ext>
            </a:extLst>
          </p:cNvPr>
          <p:cNvSpPr/>
          <p:nvPr/>
        </p:nvSpPr>
        <p:spPr>
          <a:xfrm>
            <a:off x="4899760" y="1887526"/>
            <a:ext cx="353278" cy="98437"/>
          </a:xfrm>
          <a:prstGeom prst="rect">
            <a:avLst/>
          </a:prstGeom>
          <a:solidFill>
            <a:srgbClr val="1A4262"/>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4" name="Rectangle 23">
            <a:extLst>
              <a:ext uri="{FF2B5EF4-FFF2-40B4-BE49-F238E27FC236}">
                <a16:creationId xmlns:a16="http://schemas.microsoft.com/office/drawing/2014/main" id="{574C2EB3-04ED-4BB5-90AC-269C8C0EBFB3}"/>
              </a:ext>
            </a:extLst>
          </p:cNvPr>
          <p:cNvSpPr/>
          <p:nvPr/>
        </p:nvSpPr>
        <p:spPr>
          <a:xfrm>
            <a:off x="5210175" y="3825726"/>
            <a:ext cx="597694" cy="167630"/>
          </a:xfrm>
          <a:prstGeom prst="rect">
            <a:avLst/>
          </a:prstGeom>
          <a:solidFill>
            <a:srgbClr val="13566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6" name="Rectangle 25">
            <a:extLst>
              <a:ext uri="{FF2B5EF4-FFF2-40B4-BE49-F238E27FC236}">
                <a16:creationId xmlns:a16="http://schemas.microsoft.com/office/drawing/2014/main" id="{5CA7BBD5-D67E-4760-829F-94DF56181C13}"/>
              </a:ext>
            </a:extLst>
          </p:cNvPr>
          <p:cNvSpPr/>
          <p:nvPr/>
        </p:nvSpPr>
        <p:spPr>
          <a:xfrm>
            <a:off x="5624512" y="3930918"/>
            <a:ext cx="378979" cy="62438"/>
          </a:xfrm>
          <a:prstGeom prst="rect">
            <a:avLst/>
          </a:prstGeom>
          <a:solidFill>
            <a:srgbClr val="13566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7" name="Rectangle 26">
            <a:extLst>
              <a:ext uri="{FF2B5EF4-FFF2-40B4-BE49-F238E27FC236}">
                <a16:creationId xmlns:a16="http://schemas.microsoft.com/office/drawing/2014/main" id="{961D6AC2-707D-451F-94D1-B4AD11DA5681}"/>
              </a:ext>
            </a:extLst>
          </p:cNvPr>
          <p:cNvSpPr/>
          <p:nvPr/>
        </p:nvSpPr>
        <p:spPr>
          <a:xfrm>
            <a:off x="3695700" y="3286198"/>
            <a:ext cx="476250" cy="80890"/>
          </a:xfrm>
          <a:prstGeom prst="rect">
            <a:avLst/>
          </a:prstGeom>
          <a:solidFill>
            <a:srgbClr val="0F465B"/>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8" name="Rectangle 27">
            <a:extLst>
              <a:ext uri="{FF2B5EF4-FFF2-40B4-BE49-F238E27FC236}">
                <a16:creationId xmlns:a16="http://schemas.microsoft.com/office/drawing/2014/main" id="{3CEEC430-DBEE-4D61-AE1C-8F732AEAE77A}"/>
              </a:ext>
            </a:extLst>
          </p:cNvPr>
          <p:cNvSpPr/>
          <p:nvPr/>
        </p:nvSpPr>
        <p:spPr>
          <a:xfrm>
            <a:off x="3292475" y="5105250"/>
            <a:ext cx="346076" cy="381149"/>
          </a:xfrm>
          <a:prstGeom prst="rect">
            <a:avLst/>
          </a:prstGeom>
          <a:solidFill>
            <a:srgbClr val="B8BFC5"/>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9" name="Rectangle 28">
            <a:extLst>
              <a:ext uri="{FF2B5EF4-FFF2-40B4-BE49-F238E27FC236}">
                <a16:creationId xmlns:a16="http://schemas.microsoft.com/office/drawing/2014/main" id="{A081D582-F479-411E-97ED-7A316FED176A}"/>
              </a:ext>
            </a:extLst>
          </p:cNvPr>
          <p:cNvSpPr/>
          <p:nvPr/>
        </p:nvSpPr>
        <p:spPr>
          <a:xfrm>
            <a:off x="5118100" y="4831783"/>
            <a:ext cx="92075" cy="114868"/>
          </a:xfrm>
          <a:prstGeom prst="rect">
            <a:avLst/>
          </a:prstGeom>
          <a:solidFill>
            <a:srgbClr val="C3CAD0"/>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30" name="Rectangle 29">
            <a:extLst>
              <a:ext uri="{FF2B5EF4-FFF2-40B4-BE49-F238E27FC236}">
                <a16:creationId xmlns:a16="http://schemas.microsoft.com/office/drawing/2014/main" id="{72C783EE-95E3-4ADB-935E-7C4093BD9323}"/>
              </a:ext>
            </a:extLst>
          </p:cNvPr>
          <p:cNvSpPr/>
          <p:nvPr/>
        </p:nvSpPr>
        <p:spPr>
          <a:xfrm>
            <a:off x="5847498" y="6019232"/>
            <a:ext cx="224690" cy="127568"/>
          </a:xfrm>
          <a:prstGeom prst="rect">
            <a:avLst/>
          </a:prstGeom>
          <a:solidFill>
            <a:srgbClr val="BCC4CB"/>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
        <p:nvSpPr>
          <p:cNvPr id="25" name="ZoneTexte 24">
            <a:extLst>
              <a:ext uri="{FF2B5EF4-FFF2-40B4-BE49-F238E27FC236}">
                <a16:creationId xmlns:a16="http://schemas.microsoft.com/office/drawing/2014/main" id="{492CA903-0ADE-4AE3-AC7F-765FA5CBB81D}"/>
              </a:ext>
            </a:extLst>
          </p:cNvPr>
          <p:cNvSpPr txBox="1"/>
          <p:nvPr/>
        </p:nvSpPr>
        <p:spPr>
          <a:xfrm>
            <a:off x="5056238" y="6249865"/>
            <a:ext cx="1402948" cy="215444"/>
          </a:xfrm>
          <a:prstGeom prst="rect">
            <a:avLst/>
          </a:prstGeom>
          <a:noFill/>
        </p:spPr>
        <p:txBody>
          <a:bodyPr wrap="none" rtlCol="0">
            <a:spAutoFit/>
          </a:bodyPr>
          <a:lstStyle/>
          <a:p>
            <a:pPr algn="r"/>
            <a:r>
              <a:rPr lang="fr-FR" sz="800" dirty="0"/>
              <a:t>CC BY-SA  Maxime </a:t>
            </a:r>
            <a:r>
              <a:rPr lang="fr-FR" sz="800" dirty="0" err="1"/>
              <a:t>Pelcat</a:t>
            </a:r>
            <a:endParaRPr lang="en-US" sz="800" dirty="0"/>
          </a:p>
        </p:txBody>
      </p:sp>
    </p:spTree>
    <p:extLst>
      <p:ext uri="{BB962C8B-B14F-4D97-AF65-F5344CB8AC3E}">
        <p14:creationId xmlns:p14="http://schemas.microsoft.com/office/powerpoint/2010/main" val="1504189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63054-A16E-4A98-9240-1F29C769E054}"/>
              </a:ext>
            </a:extLst>
          </p:cNvPr>
          <p:cNvSpPr>
            <a:spLocks noGrp="1"/>
          </p:cNvSpPr>
          <p:nvPr>
            <p:ph type="title"/>
          </p:nvPr>
        </p:nvSpPr>
        <p:spPr/>
        <p:txBody>
          <a:bodyPr/>
          <a:lstStyle/>
          <a:p>
            <a:r>
              <a:rPr lang="fr-FR" dirty="0" err="1"/>
              <a:t>Examples</a:t>
            </a:r>
            <a:r>
              <a:rPr lang="fr-FR" dirty="0"/>
              <a:t>: Electronics Components</a:t>
            </a:r>
            <a:endParaRPr lang="en-US" dirty="0"/>
          </a:p>
        </p:txBody>
      </p:sp>
      <p:sp>
        <p:nvSpPr>
          <p:cNvPr id="3" name="Espace réservé du texte 2">
            <a:extLst>
              <a:ext uri="{FF2B5EF4-FFF2-40B4-BE49-F238E27FC236}">
                <a16:creationId xmlns:a16="http://schemas.microsoft.com/office/drawing/2014/main" id="{AF8EBD7A-BE45-4EEB-9DDD-73E148A4A674}"/>
              </a:ext>
            </a:extLst>
          </p:cNvPr>
          <p:cNvSpPr>
            <a:spLocks noGrp="1"/>
          </p:cNvSpPr>
          <p:nvPr>
            <p:ph type="body" sz="quarter" idx="10"/>
          </p:nvPr>
        </p:nvSpPr>
        <p:spPr/>
        <p:txBody>
          <a:bodyPr/>
          <a:lstStyle/>
          <a:p>
            <a:endParaRPr lang="en-US"/>
          </a:p>
        </p:txBody>
      </p:sp>
      <p:pic>
        <p:nvPicPr>
          <p:cNvPr id="10" name="Image 9">
            <a:extLst>
              <a:ext uri="{FF2B5EF4-FFF2-40B4-BE49-F238E27FC236}">
                <a16:creationId xmlns:a16="http://schemas.microsoft.com/office/drawing/2014/main" id="{30CC7CEB-05EE-4251-9A29-E5EC0F4E3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70" y="1136127"/>
            <a:ext cx="7185660" cy="4942015"/>
          </a:xfrm>
          <a:prstGeom prst="rect">
            <a:avLst/>
          </a:prstGeom>
        </p:spPr>
      </p:pic>
    </p:spTree>
    <p:extLst>
      <p:ext uri="{BB962C8B-B14F-4D97-AF65-F5344CB8AC3E}">
        <p14:creationId xmlns:p14="http://schemas.microsoft.com/office/powerpoint/2010/main" val="32525961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Introduction: </a:t>
            </a:r>
            <a:r>
              <a:rPr lang="fr-FR" dirty="0" err="1"/>
              <a:t>What</a:t>
            </a:r>
            <a:r>
              <a:rPr lang="fr-FR" dirty="0"/>
              <a:t> </a:t>
            </a:r>
            <a:r>
              <a:rPr lang="fr-FR" dirty="0" err="1"/>
              <a:t>is</a:t>
            </a:r>
            <a:r>
              <a:rPr lang="fr-FR" dirty="0"/>
              <a:t> </a:t>
            </a:r>
            <a:r>
              <a:rPr lang="fr-FR" dirty="0" err="1"/>
              <a:t>Sustainable</a:t>
            </a:r>
            <a:r>
              <a:rPr lang="fr-FR" dirty="0"/>
              <a:t> Electronics?</a:t>
            </a:r>
            <a:endParaRPr lang="en-US" dirty="0"/>
          </a:p>
        </p:txBody>
      </p:sp>
      <p:sp>
        <p:nvSpPr>
          <p:cNvPr id="6" name="Espace réservé du texte 5"/>
          <p:cNvSpPr>
            <a:spLocks noGrp="1"/>
          </p:cNvSpPr>
          <p:nvPr>
            <p:ph type="body" idx="1"/>
          </p:nvPr>
        </p:nvSpPr>
        <p:spPr/>
        <p:txBody>
          <a:bodyPr/>
          <a:lstStyle/>
          <a:p>
            <a:endParaRPr lang="en-US"/>
          </a:p>
        </p:txBody>
      </p:sp>
      <p:sp>
        <p:nvSpPr>
          <p:cNvPr id="7" name="Espace réservé du texte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4816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63054-A16E-4A98-9240-1F29C769E054}"/>
              </a:ext>
            </a:extLst>
          </p:cNvPr>
          <p:cNvSpPr>
            <a:spLocks noGrp="1"/>
          </p:cNvSpPr>
          <p:nvPr>
            <p:ph type="title"/>
          </p:nvPr>
        </p:nvSpPr>
        <p:spPr/>
        <p:txBody>
          <a:bodyPr>
            <a:normAutofit/>
          </a:bodyPr>
          <a:lstStyle/>
          <a:p>
            <a:r>
              <a:rPr lang="fr-FR" dirty="0" err="1"/>
              <a:t>Examples</a:t>
            </a:r>
            <a:r>
              <a:rPr lang="fr-FR" dirty="0"/>
              <a:t>: Communications and </a:t>
            </a:r>
            <a:r>
              <a:rPr lang="fr-FR" dirty="0" err="1"/>
              <a:t>storage</a:t>
            </a:r>
            <a:endParaRPr lang="en-US" dirty="0"/>
          </a:p>
        </p:txBody>
      </p:sp>
      <p:sp>
        <p:nvSpPr>
          <p:cNvPr id="3" name="Espace réservé du texte 2">
            <a:extLst>
              <a:ext uri="{FF2B5EF4-FFF2-40B4-BE49-F238E27FC236}">
                <a16:creationId xmlns:a16="http://schemas.microsoft.com/office/drawing/2014/main" id="{AF8EBD7A-BE45-4EEB-9DDD-73E148A4A674}"/>
              </a:ext>
            </a:extLst>
          </p:cNvPr>
          <p:cNvSpPr>
            <a:spLocks noGrp="1"/>
          </p:cNvSpPr>
          <p:nvPr>
            <p:ph type="body" sz="quarter" idx="10"/>
          </p:nvPr>
        </p:nvSpPr>
        <p:spPr/>
        <p:txBody>
          <a:bodyPr/>
          <a:lstStyle/>
          <a:p>
            <a:endParaRPr lang="en-US"/>
          </a:p>
        </p:txBody>
      </p:sp>
      <p:pic>
        <p:nvPicPr>
          <p:cNvPr id="5" name="Image 4">
            <a:extLst>
              <a:ext uri="{FF2B5EF4-FFF2-40B4-BE49-F238E27FC236}">
                <a16:creationId xmlns:a16="http://schemas.microsoft.com/office/drawing/2014/main" id="{BBD0D91E-7543-4285-870F-CFB53A2CB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22" y="924000"/>
            <a:ext cx="7623956" cy="5413008"/>
          </a:xfrm>
          <a:prstGeom prst="rect">
            <a:avLst/>
          </a:prstGeom>
        </p:spPr>
      </p:pic>
    </p:spTree>
    <p:extLst>
      <p:ext uri="{BB962C8B-B14F-4D97-AF65-F5344CB8AC3E}">
        <p14:creationId xmlns:p14="http://schemas.microsoft.com/office/powerpoint/2010/main" val="3778452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763054-A16E-4A98-9240-1F29C769E054}"/>
              </a:ext>
            </a:extLst>
          </p:cNvPr>
          <p:cNvSpPr>
            <a:spLocks noGrp="1"/>
          </p:cNvSpPr>
          <p:nvPr>
            <p:ph type="title"/>
          </p:nvPr>
        </p:nvSpPr>
        <p:spPr/>
        <p:txBody>
          <a:bodyPr>
            <a:normAutofit/>
          </a:bodyPr>
          <a:lstStyle/>
          <a:p>
            <a:r>
              <a:rPr lang="fr-FR" dirty="0" err="1"/>
              <a:t>Examples</a:t>
            </a:r>
            <a:r>
              <a:rPr lang="fr-FR" dirty="0"/>
              <a:t>: Smartphones</a:t>
            </a:r>
            <a:endParaRPr lang="en-US" dirty="0"/>
          </a:p>
        </p:txBody>
      </p:sp>
      <p:sp>
        <p:nvSpPr>
          <p:cNvPr id="3" name="Espace réservé du texte 2">
            <a:extLst>
              <a:ext uri="{FF2B5EF4-FFF2-40B4-BE49-F238E27FC236}">
                <a16:creationId xmlns:a16="http://schemas.microsoft.com/office/drawing/2014/main" id="{AF8EBD7A-BE45-4EEB-9DDD-73E148A4A674}"/>
              </a:ext>
            </a:extLst>
          </p:cNvPr>
          <p:cNvSpPr>
            <a:spLocks noGrp="1"/>
          </p:cNvSpPr>
          <p:nvPr>
            <p:ph type="body" sz="quarter" idx="10"/>
          </p:nvPr>
        </p:nvSpPr>
        <p:spPr/>
        <p:txBody>
          <a:bodyPr/>
          <a:lstStyle/>
          <a:p>
            <a:endParaRPr lang="en-US"/>
          </a:p>
        </p:txBody>
      </p:sp>
      <p:pic>
        <p:nvPicPr>
          <p:cNvPr id="6" name="Image 5">
            <a:extLst>
              <a:ext uri="{FF2B5EF4-FFF2-40B4-BE49-F238E27FC236}">
                <a16:creationId xmlns:a16="http://schemas.microsoft.com/office/drawing/2014/main" id="{3FA4FB7B-6196-4119-A33F-031203FEA5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685801"/>
            <a:ext cx="7315200" cy="5486398"/>
          </a:xfrm>
          <a:prstGeom prst="rect">
            <a:avLst/>
          </a:prstGeom>
        </p:spPr>
      </p:pic>
      <p:sp>
        <p:nvSpPr>
          <p:cNvPr id="4" name="ZoneTexte 3">
            <a:extLst>
              <a:ext uri="{FF2B5EF4-FFF2-40B4-BE49-F238E27FC236}">
                <a16:creationId xmlns:a16="http://schemas.microsoft.com/office/drawing/2014/main" id="{2AD8B59A-32F8-4CD5-815B-F697F024BA2E}"/>
              </a:ext>
            </a:extLst>
          </p:cNvPr>
          <p:cNvSpPr txBox="1"/>
          <p:nvPr/>
        </p:nvSpPr>
        <p:spPr>
          <a:xfrm>
            <a:off x="6927348" y="6172199"/>
            <a:ext cx="1297150" cy="215444"/>
          </a:xfrm>
          <a:prstGeom prst="rect">
            <a:avLst/>
          </a:prstGeom>
          <a:noFill/>
        </p:spPr>
        <p:txBody>
          <a:bodyPr wrap="none" rtlCol="0">
            <a:spAutoFit/>
          </a:bodyPr>
          <a:lstStyle/>
          <a:p>
            <a:pPr algn="r"/>
            <a:r>
              <a:rPr lang="fr-FR" sz="800" dirty="0"/>
              <a:t>CC BY-SA  Vera de Kok</a:t>
            </a:r>
            <a:endParaRPr lang="en-US" sz="800" dirty="0"/>
          </a:p>
        </p:txBody>
      </p:sp>
    </p:spTree>
    <p:extLst>
      <p:ext uri="{BB962C8B-B14F-4D97-AF65-F5344CB8AC3E}">
        <p14:creationId xmlns:p14="http://schemas.microsoft.com/office/powerpoint/2010/main" val="2309294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8B0236-CC86-436C-8E91-136197A24D44}"/>
              </a:ext>
            </a:extLst>
          </p:cNvPr>
          <p:cNvSpPr>
            <a:spLocks noGrp="1"/>
          </p:cNvSpPr>
          <p:nvPr>
            <p:ph type="title"/>
          </p:nvPr>
        </p:nvSpPr>
        <p:spPr/>
        <p:txBody>
          <a:bodyPr/>
          <a:lstStyle/>
          <a:p>
            <a:r>
              <a:rPr lang="fr-FR" dirty="0" err="1"/>
              <a:t>Examples</a:t>
            </a:r>
            <a:r>
              <a:rPr lang="fr-FR" dirty="0"/>
              <a:t>: PC power </a:t>
            </a:r>
            <a:r>
              <a:rPr lang="fr-FR" dirty="0" err="1"/>
              <a:t>supply</a:t>
            </a:r>
            <a:endParaRPr lang="en-US" dirty="0"/>
          </a:p>
        </p:txBody>
      </p:sp>
      <p:sp>
        <p:nvSpPr>
          <p:cNvPr id="3" name="Espace réservé du texte 2">
            <a:extLst>
              <a:ext uri="{FF2B5EF4-FFF2-40B4-BE49-F238E27FC236}">
                <a16:creationId xmlns:a16="http://schemas.microsoft.com/office/drawing/2014/main" id="{132C2DC1-5C9C-4745-8719-09B3C12E9B1C}"/>
              </a:ext>
            </a:extLst>
          </p:cNvPr>
          <p:cNvSpPr>
            <a:spLocks noGrp="1"/>
          </p:cNvSpPr>
          <p:nvPr>
            <p:ph type="body" sz="quarter" idx="10"/>
          </p:nvPr>
        </p:nvSpPr>
        <p:spPr/>
        <p:txBody>
          <a:bodyPr/>
          <a:lstStyle/>
          <a:p>
            <a:endParaRPr lang="en-US"/>
          </a:p>
        </p:txBody>
      </p:sp>
      <p:pic>
        <p:nvPicPr>
          <p:cNvPr id="5" name="Image 4">
            <a:extLst>
              <a:ext uri="{FF2B5EF4-FFF2-40B4-BE49-F238E27FC236}">
                <a16:creationId xmlns:a16="http://schemas.microsoft.com/office/drawing/2014/main" id="{38D9D132-7D0B-4FAF-B637-AEE47970CA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8" y="1223159"/>
            <a:ext cx="8122904" cy="4411682"/>
          </a:xfrm>
          <a:prstGeom prst="rect">
            <a:avLst/>
          </a:prstGeom>
        </p:spPr>
      </p:pic>
    </p:spTree>
    <p:extLst>
      <p:ext uri="{BB962C8B-B14F-4D97-AF65-F5344CB8AC3E}">
        <p14:creationId xmlns:p14="http://schemas.microsoft.com/office/powerpoint/2010/main" val="1401051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2081F8-6C75-4E97-AB84-0A32DC0EB520}"/>
              </a:ext>
            </a:extLst>
          </p:cNvPr>
          <p:cNvSpPr>
            <a:spLocks noGrp="1"/>
          </p:cNvSpPr>
          <p:nvPr>
            <p:ph type="title"/>
          </p:nvPr>
        </p:nvSpPr>
        <p:spPr/>
        <p:txBody>
          <a:bodyPr/>
          <a:lstStyle/>
          <a:p>
            <a:r>
              <a:rPr lang="fr-FR" dirty="0"/>
              <a:t>Structure of an </a:t>
            </a:r>
            <a:r>
              <a:rPr lang="fr-FR" dirty="0" err="1"/>
              <a:t>embedded</a:t>
            </a:r>
            <a:r>
              <a:rPr lang="fr-FR" dirty="0"/>
              <a:t> system</a:t>
            </a:r>
            <a:endParaRPr lang="en-US" dirty="0"/>
          </a:p>
        </p:txBody>
      </p:sp>
      <p:sp>
        <p:nvSpPr>
          <p:cNvPr id="3" name="Espace réservé du texte 2">
            <a:extLst>
              <a:ext uri="{FF2B5EF4-FFF2-40B4-BE49-F238E27FC236}">
                <a16:creationId xmlns:a16="http://schemas.microsoft.com/office/drawing/2014/main" id="{649C9822-CAE5-47DA-BBAB-38A825FF2243}"/>
              </a:ext>
            </a:extLst>
          </p:cNvPr>
          <p:cNvSpPr>
            <a:spLocks noGrp="1"/>
          </p:cNvSpPr>
          <p:nvPr>
            <p:ph type="body" sz="quarter" idx="10"/>
          </p:nvPr>
        </p:nvSpPr>
        <p:spPr/>
        <p:txBody>
          <a:bodyPr/>
          <a:lstStyle/>
          <a:p>
            <a:endParaRPr lang="en-US"/>
          </a:p>
        </p:txBody>
      </p:sp>
      <p:sp>
        <p:nvSpPr>
          <p:cNvPr id="6" name="Rectangle 5">
            <a:extLst>
              <a:ext uri="{FF2B5EF4-FFF2-40B4-BE49-F238E27FC236}">
                <a16:creationId xmlns:a16="http://schemas.microsoft.com/office/drawing/2014/main" id="{BE4E5CCB-4EFE-4517-895A-1F56EE74CDDA}"/>
              </a:ext>
            </a:extLst>
          </p:cNvPr>
          <p:cNvSpPr/>
          <p:nvPr/>
        </p:nvSpPr>
        <p:spPr>
          <a:xfrm>
            <a:off x="534390" y="2755535"/>
            <a:ext cx="1365662" cy="1457086"/>
          </a:xfrm>
          <a:prstGeom prst="rect">
            <a:avLst/>
          </a:prstGeom>
          <a:solidFill>
            <a:srgbClr val="00B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Sensors</a:t>
            </a:r>
            <a:endParaRPr lang="en-US" dirty="0"/>
          </a:p>
        </p:txBody>
      </p:sp>
      <p:sp>
        <p:nvSpPr>
          <p:cNvPr id="8" name="Rectangle 7">
            <a:extLst>
              <a:ext uri="{FF2B5EF4-FFF2-40B4-BE49-F238E27FC236}">
                <a16:creationId xmlns:a16="http://schemas.microsoft.com/office/drawing/2014/main" id="{D7EEEF7A-F0D6-4AAA-931D-CD1229E115F9}"/>
              </a:ext>
            </a:extLst>
          </p:cNvPr>
          <p:cNvSpPr/>
          <p:nvPr/>
        </p:nvSpPr>
        <p:spPr>
          <a:xfrm>
            <a:off x="534390" y="4384774"/>
            <a:ext cx="4880757" cy="68522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Power Management</a:t>
            </a:r>
            <a:endParaRPr lang="en-US" dirty="0"/>
          </a:p>
        </p:txBody>
      </p:sp>
      <p:sp>
        <p:nvSpPr>
          <p:cNvPr id="9" name="Rectangle 8">
            <a:extLst>
              <a:ext uri="{FF2B5EF4-FFF2-40B4-BE49-F238E27FC236}">
                <a16:creationId xmlns:a16="http://schemas.microsoft.com/office/drawing/2014/main" id="{EB9C42E1-448F-406B-89DF-01E0FB937A8A}"/>
              </a:ext>
            </a:extLst>
          </p:cNvPr>
          <p:cNvSpPr/>
          <p:nvPr/>
        </p:nvSpPr>
        <p:spPr>
          <a:xfrm>
            <a:off x="3918858" y="2805736"/>
            <a:ext cx="1496289" cy="145708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err="1"/>
              <a:t>Actuators</a:t>
            </a:r>
            <a:endParaRPr lang="en-US" dirty="0"/>
          </a:p>
        </p:txBody>
      </p:sp>
      <p:sp>
        <p:nvSpPr>
          <p:cNvPr id="10" name="Rectangle 9">
            <a:extLst>
              <a:ext uri="{FF2B5EF4-FFF2-40B4-BE49-F238E27FC236}">
                <a16:creationId xmlns:a16="http://schemas.microsoft.com/office/drawing/2014/main" id="{F514284F-B5AC-4D39-9427-89DF1967FE26}"/>
              </a:ext>
            </a:extLst>
          </p:cNvPr>
          <p:cNvSpPr/>
          <p:nvPr/>
        </p:nvSpPr>
        <p:spPr>
          <a:xfrm>
            <a:off x="2072036" y="2762616"/>
            <a:ext cx="1669112" cy="650475"/>
          </a:xfrm>
          <a:prstGeom prst="rect">
            <a:avLst/>
          </a:prstGeom>
          <a:solidFill>
            <a:schemeClr val="accent1"/>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Computing</a:t>
            </a:r>
            <a:endParaRPr lang="en-US" dirty="0"/>
          </a:p>
        </p:txBody>
      </p:sp>
      <p:sp>
        <p:nvSpPr>
          <p:cNvPr id="14" name="Rectangle 13">
            <a:extLst>
              <a:ext uri="{FF2B5EF4-FFF2-40B4-BE49-F238E27FC236}">
                <a16:creationId xmlns:a16="http://schemas.microsoft.com/office/drawing/2014/main" id="{7F690B80-718C-476D-99C2-E514BA35809E}"/>
              </a:ext>
            </a:extLst>
          </p:cNvPr>
          <p:cNvSpPr/>
          <p:nvPr/>
        </p:nvSpPr>
        <p:spPr>
          <a:xfrm>
            <a:off x="534390" y="1898645"/>
            <a:ext cx="4880757" cy="685221"/>
          </a:xfrm>
          <a:prstGeom prst="rect">
            <a:avLst/>
          </a:prstGeom>
          <a:solidFill>
            <a:schemeClr val="accent2">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Communication / Networking</a:t>
            </a:r>
            <a:endParaRPr lang="en-US" dirty="0"/>
          </a:p>
        </p:txBody>
      </p:sp>
      <p:sp>
        <p:nvSpPr>
          <p:cNvPr id="16" name="Rectangle 15">
            <a:extLst>
              <a:ext uri="{FF2B5EF4-FFF2-40B4-BE49-F238E27FC236}">
                <a16:creationId xmlns:a16="http://schemas.microsoft.com/office/drawing/2014/main" id="{2697622A-6206-4944-9F9E-55E3A67B2732}"/>
              </a:ext>
            </a:extLst>
          </p:cNvPr>
          <p:cNvSpPr/>
          <p:nvPr/>
        </p:nvSpPr>
        <p:spPr>
          <a:xfrm>
            <a:off x="2072036" y="3564675"/>
            <a:ext cx="1669112" cy="650475"/>
          </a:xfrm>
          <a:prstGeom prst="rect">
            <a:avLst/>
          </a:prstGeom>
          <a:solidFill>
            <a:schemeClr val="accent1">
              <a:lumMod val="60000"/>
              <a:lumOff val="40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Storage</a:t>
            </a:r>
            <a:endParaRPr lang="en-US" dirty="0"/>
          </a:p>
        </p:txBody>
      </p:sp>
      <p:sp>
        <p:nvSpPr>
          <p:cNvPr id="20" name="Rectangle 19">
            <a:extLst>
              <a:ext uri="{FF2B5EF4-FFF2-40B4-BE49-F238E27FC236}">
                <a16:creationId xmlns:a16="http://schemas.microsoft.com/office/drawing/2014/main" id="{B6A721D6-5068-4C0E-AC78-25C001FAE899}"/>
              </a:ext>
            </a:extLst>
          </p:cNvPr>
          <p:cNvSpPr/>
          <p:nvPr/>
        </p:nvSpPr>
        <p:spPr>
          <a:xfrm>
            <a:off x="5885863" y="3104136"/>
            <a:ext cx="3109188" cy="405835"/>
          </a:xfrm>
          <a:prstGeom prst="rect">
            <a:avLst/>
          </a:prstGeom>
          <a:solidFill>
            <a:schemeClr val="accent1"/>
          </a:solidFill>
          <a:ln w="28575">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Hardware</a:t>
            </a:r>
            <a:endParaRPr lang="en-US" dirty="0"/>
          </a:p>
        </p:txBody>
      </p:sp>
      <p:sp>
        <p:nvSpPr>
          <p:cNvPr id="21" name="Rectangle 20">
            <a:extLst>
              <a:ext uri="{FF2B5EF4-FFF2-40B4-BE49-F238E27FC236}">
                <a16:creationId xmlns:a16="http://schemas.microsoft.com/office/drawing/2014/main" id="{B7671696-FF25-4E5E-A71C-545DEA7E76F9}"/>
              </a:ext>
            </a:extLst>
          </p:cNvPr>
          <p:cNvSpPr/>
          <p:nvPr/>
        </p:nvSpPr>
        <p:spPr>
          <a:xfrm>
            <a:off x="5885863" y="2707912"/>
            <a:ext cx="3109188" cy="405835"/>
          </a:xfrm>
          <a:prstGeom prst="rect">
            <a:avLst/>
          </a:prstGeom>
          <a:solidFill>
            <a:schemeClr val="accent1"/>
          </a:solidFill>
          <a:ln w="28575">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Operating System</a:t>
            </a:r>
            <a:endParaRPr lang="en-US" dirty="0"/>
          </a:p>
        </p:txBody>
      </p:sp>
      <p:sp>
        <p:nvSpPr>
          <p:cNvPr id="22" name="Rectangle 21">
            <a:extLst>
              <a:ext uri="{FF2B5EF4-FFF2-40B4-BE49-F238E27FC236}">
                <a16:creationId xmlns:a16="http://schemas.microsoft.com/office/drawing/2014/main" id="{D5CA3DEC-919F-4EBC-8A69-A55DEED4F875}"/>
              </a:ext>
            </a:extLst>
          </p:cNvPr>
          <p:cNvSpPr/>
          <p:nvPr/>
        </p:nvSpPr>
        <p:spPr>
          <a:xfrm>
            <a:off x="5885863" y="2306883"/>
            <a:ext cx="3109188" cy="405835"/>
          </a:xfrm>
          <a:prstGeom prst="rect">
            <a:avLst/>
          </a:prstGeom>
          <a:solidFill>
            <a:schemeClr val="accent1"/>
          </a:solidFill>
          <a:ln w="28575">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Libraries</a:t>
            </a:r>
            <a:endParaRPr lang="en-US" dirty="0"/>
          </a:p>
        </p:txBody>
      </p:sp>
      <p:sp>
        <p:nvSpPr>
          <p:cNvPr id="23" name="Rectangle 22">
            <a:extLst>
              <a:ext uri="{FF2B5EF4-FFF2-40B4-BE49-F238E27FC236}">
                <a16:creationId xmlns:a16="http://schemas.microsoft.com/office/drawing/2014/main" id="{7C79DE10-75FE-4CFF-B4BF-94DAC8385203}"/>
              </a:ext>
            </a:extLst>
          </p:cNvPr>
          <p:cNvSpPr/>
          <p:nvPr/>
        </p:nvSpPr>
        <p:spPr>
          <a:xfrm>
            <a:off x="5885863" y="1898645"/>
            <a:ext cx="3109188" cy="405835"/>
          </a:xfrm>
          <a:prstGeom prst="rect">
            <a:avLst/>
          </a:prstGeom>
          <a:solidFill>
            <a:schemeClr val="accent1"/>
          </a:solidFill>
          <a:ln w="28575">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Applications</a:t>
            </a:r>
            <a:endParaRPr lang="en-US" dirty="0"/>
          </a:p>
        </p:txBody>
      </p:sp>
      <p:sp>
        <p:nvSpPr>
          <p:cNvPr id="25" name="Rectangle 24">
            <a:extLst>
              <a:ext uri="{FF2B5EF4-FFF2-40B4-BE49-F238E27FC236}">
                <a16:creationId xmlns:a16="http://schemas.microsoft.com/office/drawing/2014/main" id="{3757D859-1481-4344-97C5-1FAE9D953D81}"/>
              </a:ext>
            </a:extLst>
          </p:cNvPr>
          <p:cNvSpPr/>
          <p:nvPr/>
        </p:nvSpPr>
        <p:spPr>
          <a:xfrm>
            <a:off x="8105416" y="2760939"/>
            <a:ext cx="770882" cy="299781"/>
          </a:xfrm>
          <a:prstGeom prst="rect">
            <a:avLst/>
          </a:prstGeom>
          <a:solidFill>
            <a:schemeClr val="accent1"/>
          </a:solidFill>
          <a:ln w="28575">
            <a:solidFill>
              <a:schemeClr val="bg1"/>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400" dirty="0"/>
              <a:t>Drivers</a:t>
            </a:r>
            <a:endParaRPr lang="en-US" sz="1400" dirty="0"/>
          </a:p>
        </p:txBody>
      </p:sp>
      <p:cxnSp>
        <p:nvCxnSpPr>
          <p:cNvPr id="27" name="Connecteur droit 26">
            <a:extLst>
              <a:ext uri="{FF2B5EF4-FFF2-40B4-BE49-F238E27FC236}">
                <a16:creationId xmlns:a16="http://schemas.microsoft.com/office/drawing/2014/main" id="{5475EFE3-D5C1-4227-B425-56AB75F5EB0C}"/>
              </a:ext>
            </a:extLst>
          </p:cNvPr>
          <p:cNvCxnSpPr/>
          <p:nvPr/>
        </p:nvCxnSpPr>
        <p:spPr>
          <a:xfrm flipV="1">
            <a:off x="3741148" y="1898645"/>
            <a:ext cx="2144715" cy="856890"/>
          </a:xfrm>
          <a:prstGeom prst="line">
            <a:avLst/>
          </a:prstGeom>
          <a:ln w="635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F77ADFC-FC73-43EF-A0AF-13D2AFBBC860}"/>
              </a:ext>
            </a:extLst>
          </p:cNvPr>
          <p:cNvCxnSpPr>
            <a:cxnSpLocks/>
          </p:cNvCxnSpPr>
          <p:nvPr/>
        </p:nvCxnSpPr>
        <p:spPr>
          <a:xfrm>
            <a:off x="3741148" y="3413091"/>
            <a:ext cx="2144715" cy="111544"/>
          </a:xfrm>
          <a:prstGeom prst="line">
            <a:avLst/>
          </a:prstGeom>
          <a:ln w="635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751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06AFB-7AA1-42A8-918B-8F995C8D4B6C}"/>
              </a:ext>
            </a:extLst>
          </p:cNvPr>
          <p:cNvSpPr>
            <a:spLocks noGrp="1"/>
          </p:cNvSpPr>
          <p:nvPr>
            <p:ph type="title"/>
          </p:nvPr>
        </p:nvSpPr>
        <p:spPr/>
        <p:txBody>
          <a:bodyPr/>
          <a:lstStyle/>
          <a:p>
            <a:r>
              <a:rPr lang="fr-FR" dirty="0" err="1"/>
              <a:t>Supply</a:t>
            </a:r>
            <a:r>
              <a:rPr lang="fr-FR" dirty="0"/>
              <a:t> </a:t>
            </a:r>
            <a:r>
              <a:rPr lang="fr-FR" dirty="0" err="1"/>
              <a:t>chain</a:t>
            </a:r>
            <a:r>
              <a:rPr lang="fr-FR" dirty="0"/>
              <a:t> (in </a:t>
            </a:r>
            <a:r>
              <a:rPr lang="fr-FR" dirty="0" err="1"/>
              <a:t>general</a:t>
            </a:r>
            <a:r>
              <a:rPr lang="fr-FR" dirty="0"/>
              <a:t>)</a:t>
            </a:r>
            <a:endParaRPr lang="en-US" dirty="0"/>
          </a:p>
        </p:txBody>
      </p:sp>
      <p:sp>
        <p:nvSpPr>
          <p:cNvPr id="3" name="Espace réservé du contenu 2">
            <a:extLst>
              <a:ext uri="{FF2B5EF4-FFF2-40B4-BE49-F238E27FC236}">
                <a16:creationId xmlns:a16="http://schemas.microsoft.com/office/drawing/2014/main" id="{0B61D727-DDE8-4166-8C48-B65BB838C9CD}"/>
              </a:ext>
            </a:extLst>
          </p:cNvPr>
          <p:cNvSpPr>
            <a:spLocks noGrp="1"/>
          </p:cNvSpPr>
          <p:nvPr>
            <p:ph idx="1"/>
          </p:nvPr>
        </p:nvSpPr>
        <p:spPr/>
        <p:txBody>
          <a:bodyPr/>
          <a:lstStyle/>
          <a:p>
            <a:r>
              <a:rPr lang="fr-FR" dirty="0" err="1"/>
              <a:t>Industry</a:t>
            </a:r>
            <a:r>
              <a:rPr lang="fr-FR" dirty="0"/>
              <a:t> </a:t>
            </a:r>
            <a:r>
              <a:rPr lang="fr-FR" dirty="0" err="1"/>
              <a:t>employs</a:t>
            </a:r>
            <a:r>
              <a:rPr lang="fr-FR" dirty="0"/>
              <a:t> a </a:t>
            </a:r>
            <a:r>
              <a:rPr lang="fr-FR" dirty="0" err="1"/>
              <a:t>supply</a:t>
            </a:r>
            <a:r>
              <a:rPr lang="fr-FR" dirty="0"/>
              <a:t> </a:t>
            </a:r>
            <a:r>
              <a:rPr lang="fr-FR" dirty="0" err="1"/>
              <a:t>chain</a:t>
            </a:r>
            <a:r>
              <a:rPr lang="fr-FR" dirty="0"/>
              <a:t> </a:t>
            </a:r>
            <a:r>
              <a:rPr lang="fr-FR" dirty="0" err="1"/>
              <a:t>pyramid</a:t>
            </a:r>
            <a:r>
              <a:rPr lang="fr-FR" dirty="0"/>
              <a:t> </a:t>
            </a:r>
            <a:r>
              <a:rPr lang="fr-FR" dirty="0" err="1"/>
              <a:t>with</a:t>
            </a:r>
            <a:r>
              <a:rPr lang="fr-FR" dirty="0"/>
              <a:t> Tiers</a:t>
            </a:r>
            <a:endParaRPr lang="en-US" dirty="0"/>
          </a:p>
        </p:txBody>
      </p:sp>
      <p:sp>
        <p:nvSpPr>
          <p:cNvPr id="4" name="Espace réservé du texte 3">
            <a:extLst>
              <a:ext uri="{FF2B5EF4-FFF2-40B4-BE49-F238E27FC236}">
                <a16:creationId xmlns:a16="http://schemas.microsoft.com/office/drawing/2014/main" id="{CFDD5CDC-D17B-476D-A298-3E89C92A430C}"/>
              </a:ext>
            </a:extLst>
          </p:cNvPr>
          <p:cNvSpPr>
            <a:spLocks noGrp="1"/>
          </p:cNvSpPr>
          <p:nvPr>
            <p:ph type="body" sz="quarter" idx="10"/>
          </p:nvPr>
        </p:nvSpPr>
        <p:spPr/>
        <p:txBody>
          <a:bodyPr/>
          <a:lstStyle/>
          <a:p>
            <a:endParaRPr lang="en-US"/>
          </a:p>
        </p:txBody>
      </p:sp>
      <p:sp>
        <p:nvSpPr>
          <p:cNvPr id="5" name="Triangle isocèle 4">
            <a:extLst>
              <a:ext uri="{FF2B5EF4-FFF2-40B4-BE49-F238E27FC236}">
                <a16:creationId xmlns:a16="http://schemas.microsoft.com/office/drawing/2014/main" id="{70EF9AE7-118E-4C2B-BA96-21FAF2A11441}"/>
              </a:ext>
            </a:extLst>
          </p:cNvPr>
          <p:cNvSpPr/>
          <p:nvPr/>
        </p:nvSpPr>
        <p:spPr>
          <a:xfrm>
            <a:off x="131736" y="1617504"/>
            <a:ext cx="4169044" cy="4331776"/>
          </a:xfrm>
          <a:prstGeom prst="triangle">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a:t>
            </a:r>
            <a:endParaRPr lang="en-US" dirty="0"/>
          </a:p>
        </p:txBody>
      </p:sp>
      <p:sp>
        <p:nvSpPr>
          <p:cNvPr id="6" name="Rectangle 5">
            <a:extLst>
              <a:ext uri="{FF2B5EF4-FFF2-40B4-BE49-F238E27FC236}">
                <a16:creationId xmlns:a16="http://schemas.microsoft.com/office/drawing/2014/main" id="{7251E0F0-6B01-4C19-9464-75DFB0A24F39}"/>
              </a:ext>
            </a:extLst>
          </p:cNvPr>
          <p:cNvSpPr/>
          <p:nvPr/>
        </p:nvSpPr>
        <p:spPr>
          <a:xfrm>
            <a:off x="1495586" y="1867546"/>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OEM: Original Equipment Manufacturer</a:t>
            </a:r>
            <a:endParaRPr lang="en-US" dirty="0"/>
          </a:p>
        </p:txBody>
      </p:sp>
      <p:sp>
        <p:nvSpPr>
          <p:cNvPr id="7" name="Rectangle 6">
            <a:extLst>
              <a:ext uri="{FF2B5EF4-FFF2-40B4-BE49-F238E27FC236}">
                <a16:creationId xmlns:a16="http://schemas.microsoft.com/office/drawing/2014/main" id="{8D7A9B2C-3110-4CE9-A29B-3603A65FF773}"/>
              </a:ext>
            </a:extLst>
          </p:cNvPr>
          <p:cNvSpPr/>
          <p:nvPr/>
        </p:nvSpPr>
        <p:spPr>
          <a:xfrm>
            <a:off x="1493003" y="2532355"/>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1: Module or system supplier</a:t>
            </a:r>
            <a:endParaRPr lang="en-US" dirty="0"/>
          </a:p>
        </p:txBody>
      </p:sp>
      <p:sp>
        <p:nvSpPr>
          <p:cNvPr id="8" name="Rectangle 7">
            <a:extLst>
              <a:ext uri="{FF2B5EF4-FFF2-40B4-BE49-F238E27FC236}">
                <a16:creationId xmlns:a16="http://schemas.microsoft.com/office/drawing/2014/main" id="{53362162-4B10-4A33-BE8D-A3CF5A7B49AB}"/>
              </a:ext>
            </a:extLst>
          </p:cNvPr>
          <p:cNvSpPr/>
          <p:nvPr/>
        </p:nvSpPr>
        <p:spPr>
          <a:xfrm>
            <a:off x="1493003" y="3197164"/>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2: Component supplier</a:t>
            </a:r>
            <a:endParaRPr lang="en-US" dirty="0"/>
          </a:p>
        </p:txBody>
      </p:sp>
      <p:sp>
        <p:nvSpPr>
          <p:cNvPr id="9" name="Rectangle 8">
            <a:extLst>
              <a:ext uri="{FF2B5EF4-FFF2-40B4-BE49-F238E27FC236}">
                <a16:creationId xmlns:a16="http://schemas.microsoft.com/office/drawing/2014/main" id="{A45876C7-6F5E-4999-B8E5-1AE1E2E263AF}"/>
              </a:ext>
            </a:extLst>
          </p:cNvPr>
          <p:cNvSpPr/>
          <p:nvPr/>
        </p:nvSpPr>
        <p:spPr>
          <a:xfrm>
            <a:off x="1493003" y="3865848"/>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3: </a:t>
            </a:r>
            <a:r>
              <a:rPr lang="fr-FR" dirty="0" err="1"/>
              <a:t>Sub</a:t>
            </a:r>
            <a:r>
              <a:rPr lang="fr-FR" dirty="0"/>
              <a:t>-component supplier</a:t>
            </a:r>
            <a:endParaRPr lang="en-US" dirty="0"/>
          </a:p>
        </p:txBody>
      </p:sp>
      <p:sp>
        <p:nvSpPr>
          <p:cNvPr id="10" name="Rectangle 9">
            <a:extLst>
              <a:ext uri="{FF2B5EF4-FFF2-40B4-BE49-F238E27FC236}">
                <a16:creationId xmlns:a16="http://schemas.microsoft.com/office/drawing/2014/main" id="{3434DACD-5660-4791-AD58-4E3CFFE3A815}"/>
              </a:ext>
            </a:extLst>
          </p:cNvPr>
          <p:cNvSpPr/>
          <p:nvPr/>
        </p:nvSpPr>
        <p:spPr>
          <a:xfrm>
            <a:off x="1493002" y="5212303"/>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N: Natural </a:t>
            </a:r>
            <a:r>
              <a:rPr lang="fr-FR" dirty="0" err="1"/>
              <a:t>resource</a:t>
            </a:r>
            <a:r>
              <a:rPr lang="fr-FR" dirty="0"/>
              <a:t> supplier</a:t>
            </a:r>
            <a:endParaRPr lang="en-US" dirty="0"/>
          </a:p>
        </p:txBody>
      </p:sp>
      <p:sp>
        <p:nvSpPr>
          <p:cNvPr id="11" name="ZoneTexte 10">
            <a:extLst>
              <a:ext uri="{FF2B5EF4-FFF2-40B4-BE49-F238E27FC236}">
                <a16:creationId xmlns:a16="http://schemas.microsoft.com/office/drawing/2014/main" id="{53405923-BC13-46ED-93FD-3F8928EC101D}"/>
              </a:ext>
            </a:extLst>
          </p:cNvPr>
          <p:cNvSpPr txBox="1"/>
          <p:nvPr/>
        </p:nvSpPr>
        <p:spPr>
          <a:xfrm>
            <a:off x="0" y="6684646"/>
            <a:ext cx="1183337" cy="184666"/>
          </a:xfrm>
          <a:prstGeom prst="rect">
            <a:avLst/>
          </a:prstGeom>
          <a:noFill/>
        </p:spPr>
        <p:txBody>
          <a:bodyPr wrap="none" rtlCol="0">
            <a:spAutoFit/>
          </a:bodyPr>
          <a:lstStyle/>
          <a:p>
            <a:r>
              <a:rPr lang="fr-FR" sz="600" dirty="0" err="1"/>
              <a:t>Flaticons</a:t>
            </a:r>
            <a:r>
              <a:rPr lang="fr-FR" sz="600" dirty="0"/>
              <a:t>: </a:t>
            </a:r>
            <a:r>
              <a:rPr lang="fr-FR" sz="600" dirty="0" err="1"/>
              <a:t>Mehwish</a:t>
            </a:r>
            <a:r>
              <a:rPr lang="fr-FR" sz="600" dirty="0"/>
              <a:t>, </a:t>
            </a:r>
            <a:r>
              <a:rPr lang="fr-FR" sz="600" dirty="0" err="1"/>
              <a:t>Freepik</a:t>
            </a:r>
            <a:r>
              <a:rPr lang="fr-FR" sz="600" dirty="0"/>
              <a:t> </a:t>
            </a:r>
            <a:endParaRPr lang="en-US" sz="600" dirty="0"/>
          </a:p>
        </p:txBody>
      </p:sp>
      <p:pic>
        <p:nvPicPr>
          <p:cNvPr id="13" name="Image 12">
            <a:extLst>
              <a:ext uri="{FF2B5EF4-FFF2-40B4-BE49-F238E27FC236}">
                <a16:creationId xmlns:a16="http://schemas.microsoft.com/office/drawing/2014/main" id="{2587CC02-259F-49AC-84E7-40ADFA8B5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0983" y="1855864"/>
            <a:ext cx="537972" cy="537972"/>
          </a:xfrm>
          <a:prstGeom prst="rect">
            <a:avLst/>
          </a:prstGeom>
        </p:spPr>
      </p:pic>
      <p:pic>
        <p:nvPicPr>
          <p:cNvPr id="15" name="Image 14">
            <a:extLst>
              <a:ext uri="{FF2B5EF4-FFF2-40B4-BE49-F238E27FC236}">
                <a16:creationId xmlns:a16="http://schemas.microsoft.com/office/drawing/2014/main" id="{08E2B8D5-189F-4FBC-A627-3746F7C24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7600" y="5145668"/>
            <a:ext cx="744739" cy="744739"/>
          </a:xfrm>
          <a:prstGeom prst="rect">
            <a:avLst/>
          </a:prstGeom>
        </p:spPr>
      </p:pic>
      <p:pic>
        <p:nvPicPr>
          <p:cNvPr id="19" name="Image 18">
            <a:extLst>
              <a:ext uri="{FF2B5EF4-FFF2-40B4-BE49-F238E27FC236}">
                <a16:creationId xmlns:a16="http://schemas.microsoft.com/office/drawing/2014/main" id="{BF9CEF29-6EC2-4CF0-9BF8-6702A12F0C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0433" y="2470163"/>
            <a:ext cx="659073" cy="659073"/>
          </a:xfrm>
          <a:prstGeom prst="rect">
            <a:avLst/>
          </a:prstGeom>
        </p:spPr>
      </p:pic>
    </p:spTree>
    <p:extLst>
      <p:ext uri="{BB962C8B-B14F-4D97-AF65-F5344CB8AC3E}">
        <p14:creationId xmlns:p14="http://schemas.microsoft.com/office/powerpoint/2010/main" val="4172319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06AFB-7AA1-42A8-918B-8F995C8D4B6C}"/>
              </a:ext>
            </a:extLst>
          </p:cNvPr>
          <p:cNvSpPr>
            <a:spLocks noGrp="1"/>
          </p:cNvSpPr>
          <p:nvPr>
            <p:ph type="title"/>
          </p:nvPr>
        </p:nvSpPr>
        <p:spPr/>
        <p:txBody>
          <a:bodyPr/>
          <a:lstStyle/>
          <a:p>
            <a:r>
              <a:rPr lang="fr-FR" dirty="0"/>
              <a:t>The </a:t>
            </a:r>
            <a:r>
              <a:rPr lang="fr-FR" dirty="0" err="1"/>
              <a:t>electronics</a:t>
            </a:r>
            <a:r>
              <a:rPr lang="fr-FR" dirty="0"/>
              <a:t> </a:t>
            </a:r>
            <a:r>
              <a:rPr lang="fr-FR" dirty="0" err="1"/>
              <a:t>industry</a:t>
            </a:r>
            <a:r>
              <a:rPr lang="fr-FR" dirty="0"/>
              <a:t> </a:t>
            </a:r>
            <a:r>
              <a:rPr lang="fr-FR" dirty="0" err="1"/>
              <a:t>supply</a:t>
            </a:r>
            <a:r>
              <a:rPr lang="fr-FR" dirty="0"/>
              <a:t> </a:t>
            </a:r>
            <a:r>
              <a:rPr lang="fr-FR" dirty="0" err="1"/>
              <a:t>chain</a:t>
            </a:r>
            <a:endParaRPr lang="en-US" dirty="0"/>
          </a:p>
        </p:txBody>
      </p:sp>
      <p:sp>
        <p:nvSpPr>
          <p:cNvPr id="3" name="Espace réservé du contenu 2">
            <a:extLst>
              <a:ext uri="{FF2B5EF4-FFF2-40B4-BE49-F238E27FC236}">
                <a16:creationId xmlns:a16="http://schemas.microsoft.com/office/drawing/2014/main" id="{0B61D727-DDE8-4166-8C48-B65BB838C9CD}"/>
              </a:ext>
            </a:extLst>
          </p:cNvPr>
          <p:cNvSpPr>
            <a:spLocks noGrp="1"/>
          </p:cNvSpPr>
          <p:nvPr>
            <p:ph idx="1"/>
          </p:nvPr>
        </p:nvSpPr>
        <p:spPr/>
        <p:txBody>
          <a:bodyPr/>
          <a:lstStyle/>
          <a:p>
            <a:r>
              <a:rPr lang="fr-FR" dirty="0" err="1"/>
              <a:t>Industry</a:t>
            </a:r>
            <a:r>
              <a:rPr lang="fr-FR" dirty="0"/>
              <a:t> </a:t>
            </a:r>
            <a:r>
              <a:rPr lang="fr-FR" dirty="0" err="1"/>
              <a:t>employs</a:t>
            </a:r>
            <a:r>
              <a:rPr lang="fr-FR" dirty="0"/>
              <a:t> a </a:t>
            </a:r>
            <a:r>
              <a:rPr lang="fr-FR" dirty="0" err="1"/>
              <a:t>supply</a:t>
            </a:r>
            <a:r>
              <a:rPr lang="fr-FR" dirty="0"/>
              <a:t> </a:t>
            </a:r>
            <a:r>
              <a:rPr lang="fr-FR" dirty="0" err="1"/>
              <a:t>chain</a:t>
            </a:r>
            <a:r>
              <a:rPr lang="fr-FR" dirty="0"/>
              <a:t> </a:t>
            </a:r>
            <a:r>
              <a:rPr lang="fr-FR" dirty="0" err="1"/>
              <a:t>pyramid</a:t>
            </a:r>
            <a:r>
              <a:rPr lang="fr-FR" dirty="0"/>
              <a:t> </a:t>
            </a:r>
            <a:r>
              <a:rPr lang="fr-FR" dirty="0" err="1"/>
              <a:t>with</a:t>
            </a:r>
            <a:r>
              <a:rPr lang="fr-FR" dirty="0"/>
              <a:t> Tiers</a:t>
            </a:r>
            <a:endParaRPr lang="en-US" dirty="0"/>
          </a:p>
        </p:txBody>
      </p:sp>
      <p:sp>
        <p:nvSpPr>
          <p:cNvPr id="4" name="Espace réservé du texte 3">
            <a:extLst>
              <a:ext uri="{FF2B5EF4-FFF2-40B4-BE49-F238E27FC236}">
                <a16:creationId xmlns:a16="http://schemas.microsoft.com/office/drawing/2014/main" id="{CFDD5CDC-D17B-476D-A298-3E89C92A430C}"/>
              </a:ext>
            </a:extLst>
          </p:cNvPr>
          <p:cNvSpPr>
            <a:spLocks noGrp="1"/>
          </p:cNvSpPr>
          <p:nvPr>
            <p:ph type="body" sz="quarter" idx="10"/>
          </p:nvPr>
        </p:nvSpPr>
        <p:spPr/>
        <p:txBody>
          <a:bodyPr/>
          <a:lstStyle/>
          <a:p>
            <a:endParaRPr lang="en-US"/>
          </a:p>
        </p:txBody>
      </p:sp>
      <p:sp>
        <p:nvSpPr>
          <p:cNvPr id="5" name="Triangle isocèle 4">
            <a:extLst>
              <a:ext uri="{FF2B5EF4-FFF2-40B4-BE49-F238E27FC236}">
                <a16:creationId xmlns:a16="http://schemas.microsoft.com/office/drawing/2014/main" id="{70EF9AE7-118E-4C2B-BA96-21FAF2A11441}"/>
              </a:ext>
            </a:extLst>
          </p:cNvPr>
          <p:cNvSpPr/>
          <p:nvPr/>
        </p:nvSpPr>
        <p:spPr>
          <a:xfrm>
            <a:off x="131736" y="1617504"/>
            <a:ext cx="4169044" cy="4331776"/>
          </a:xfrm>
          <a:prstGeom prst="triangle">
            <a:avLst/>
          </a:prstGeom>
          <a:solidFill>
            <a:schemeClr val="accent4">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a:t>
            </a:r>
            <a:endParaRPr lang="en-US" dirty="0"/>
          </a:p>
        </p:txBody>
      </p:sp>
      <p:sp>
        <p:nvSpPr>
          <p:cNvPr id="6" name="Rectangle 5">
            <a:extLst>
              <a:ext uri="{FF2B5EF4-FFF2-40B4-BE49-F238E27FC236}">
                <a16:creationId xmlns:a16="http://schemas.microsoft.com/office/drawing/2014/main" id="{7251E0F0-6B01-4C19-9464-75DFB0A24F39}"/>
              </a:ext>
            </a:extLst>
          </p:cNvPr>
          <p:cNvSpPr/>
          <p:nvPr/>
        </p:nvSpPr>
        <p:spPr>
          <a:xfrm>
            <a:off x="1495586" y="1867546"/>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OEM: Original Equipment Manufacturer</a:t>
            </a:r>
            <a:endParaRPr lang="en-US" dirty="0"/>
          </a:p>
        </p:txBody>
      </p:sp>
      <p:sp>
        <p:nvSpPr>
          <p:cNvPr id="7" name="Rectangle 6">
            <a:extLst>
              <a:ext uri="{FF2B5EF4-FFF2-40B4-BE49-F238E27FC236}">
                <a16:creationId xmlns:a16="http://schemas.microsoft.com/office/drawing/2014/main" id="{8D7A9B2C-3110-4CE9-A29B-3603A65FF773}"/>
              </a:ext>
            </a:extLst>
          </p:cNvPr>
          <p:cNvSpPr/>
          <p:nvPr/>
        </p:nvSpPr>
        <p:spPr>
          <a:xfrm>
            <a:off x="1493003" y="2532355"/>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1: PCB supplier</a:t>
            </a:r>
            <a:endParaRPr lang="en-US" dirty="0"/>
          </a:p>
        </p:txBody>
      </p:sp>
      <p:sp>
        <p:nvSpPr>
          <p:cNvPr id="8" name="Rectangle 7">
            <a:extLst>
              <a:ext uri="{FF2B5EF4-FFF2-40B4-BE49-F238E27FC236}">
                <a16:creationId xmlns:a16="http://schemas.microsoft.com/office/drawing/2014/main" id="{53362162-4B10-4A33-BE8D-A3CF5A7B49AB}"/>
              </a:ext>
            </a:extLst>
          </p:cNvPr>
          <p:cNvSpPr/>
          <p:nvPr/>
        </p:nvSpPr>
        <p:spPr>
          <a:xfrm>
            <a:off x="1493003" y="3197164"/>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2: Integrated circuit supplier</a:t>
            </a:r>
            <a:endParaRPr lang="en-US" dirty="0"/>
          </a:p>
        </p:txBody>
      </p:sp>
      <p:sp>
        <p:nvSpPr>
          <p:cNvPr id="9" name="Rectangle 8">
            <a:extLst>
              <a:ext uri="{FF2B5EF4-FFF2-40B4-BE49-F238E27FC236}">
                <a16:creationId xmlns:a16="http://schemas.microsoft.com/office/drawing/2014/main" id="{A45876C7-6F5E-4999-B8E5-1AE1E2E263AF}"/>
              </a:ext>
            </a:extLst>
          </p:cNvPr>
          <p:cNvSpPr/>
          <p:nvPr/>
        </p:nvSpPr>
        <p:spPr>
          <a:xfrm>
            <a:off x="1493003" y="3865848"/>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3: wafer supplier</a:t>
            </a:r>
            <a:endParaRPr lang="en-US" dirty="0"/>
          </a:p>
        </p:txBody>
      </p:sp>
      <p:sp>
        <p:nvSpPr>
          <p:cNvPr id="10" name="Rectangle 9">
            <a:extLst>
              <a:ext uri="{FF2B5EF4-FFF2-40B4-BE49-F238E27FC236}">
                <a16:creationId xmlns:a16="http://schemas.microsoft.com/office/drawing/2014/main" id="{3434DACD-5660-4791-AD58-4E3CFFE3A815}"/>
              </a:ext>
            </a:extLst>
          </p:cNvPr>
          <p:cNvSpPr/>
          <p:nvPr/>
        </p:nvSpPr>
        <p:spPr>
          <a:xfrm>
            <a:off x="1493002" y="5212303"/>
            <a:ext cx="592035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N: </a:t>
            </a:r>
            <a:r>
              <a:rPr lang="fr-FR" dirty="0" err="1"/>
              <a:t>Minerals</a:t>
            </a:r>
            <a:r>
              <a:rPr lang="fr-FR" dirty="0"/>
              <a:t> supplier</a:t>
            </a:r>
            <a:endParaRPr lang="en-US" dirty="0"/>
          </a:p>
        </p:txBody>
      </p:sp>
      <p:sp>
        <p:nvSpPr>
          <p:cNvPr id="11" name="ZoneTexte 10">
            <a:extLst>
              <a:ext uri="{FF2B5EF4-FFF2-40B4-BE49-F238E27FC236}">
                <a16:creationId xmlns:a16="http://schemas.microsoft.com/office/drawing/2014/main" id="{53405923-BC13-46ED-93FD-3F8928EC101D}"/>
              </a:ext>
            </a:extLst>
          </p:cNvPr>
          <p:cNvSpPr txBox="1"/>
          <p:nvPr/>
        </p:nvSpPr>
        <p:spPr>
          <a:xfrm>
            <a:off x="0" y="6684646"/>
            <a:ext cx="1968809" cy="184666"/>
          </a:xfrm>
          <a:prstGeom prst="rect">
            <a:avLst/>
          </a:prstGeom>
          <a:noFill/>
        </p:spPr>
        <p:txBody>
          <a:bodyPr wrap="none" rtlCol="0">
            <a:spAutoFit/>
          </a:bodyPr>
          <a:lstStyle/>
          <a:p>
            <a:r>
              <a:rPr lang="fr-FR" sz="600" dirty="0" err="1"/>
              <a:t>Flaticons</a:t>
            </a:r>
            <a:r>
              <a:rPr lang="fr-FR" sz="600" dirty="0"/>
              <a:t>: </a:t>
            </a:r>
            <a:r>
              <a:rPr lang="fr-FR" sz="600" dirty="0" err="1"/>
              <a:t>Surang</a:t>
            </a:r>
            <a:r>
              <a:rPr lang="fr-FR" sz="600" dirty="0"/>
              <a:t>, </a:t>
            </a:r>
            <a:r>
              <a:rPr lang="fr-FR" sz="600" dirty="0" err="1"/>
              <a:t>Kerismaker</a:t>
            </a:r>
            <a:r>
              <a:rPr lang="fr-FR" sz="600" dirty="0"/>
              <a:t>, </a:t>
            </a:r>
            <a:r>
              <a:rPr lang="fr-FR" sz="600" dirty="0" err="1"/>
              <a:t>Freepik</a:t>
            </a:r>
            <a:r>
              <a:rPr lang="fr-FR" sz="600" dirty="0"/>
              <a:t>, </a:t>
            </a:r>
            <a:r>
              <a:rPr lang="fr-FR" sz="600" dirty="0" err="1"/>
              <a:t>smashicons</a:t>
            </a:r>
            <a:endParaRPr lang="en-US" sz="600" dirty="0"/>
          </a:p>
        </p:txBody>
      </p:sp>
      <p:pic>
        <p:nvPicPr>
          <p:cNvPr id="14" name="Image 13">
            <a:extLst>
              <a:ext uri="{FF2B5EF4-FFF2-40B4-BE49-F238E27FC236}">
                <a16:creationId xmlns:a16="http://schemas.microsoft.com/office/drawing/2014/main" id="{A8F4863C-369E-4D06-9AD2-6477B5650B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2884" y="1806406"/>
            <a:ext cx="656970" cy="656970"/>
          </a:xfrm>
          <a:prstGeom prst="rect">
            <a:avLst/>
          </a:prstGeom>
        </p:spPr>
      </p:pic>
      <p:pic>
        <p:nvPicPr>
          <p:cNvPr id="17" name="Image 16">
            <a:extLst>
              <a:ext uri="{FF2B5EF4-FFF2-40B4-BE49-F238E27FC236}">
                <a16:creationId xmlns:a16="http://schemas.microsoft.com/office/drawing/2014/main" id="{E614CE57-F505-4726-AF6B-2F90CDD75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6281" y="3879396"/>
            <a:ext cx="507593" cy="507593"/>
          </a:xfrm>
          <a:prstGeom prst="rect">
            <a:avLst/>
          </a:prstGeom>
        </p:spPr>
      </p:pic>
      <p:pic>
        <p:nvPicPr>
          <p:cNvPr id="20" name="Image 19">
            <a:extLst>
              <a:ext uri="{FF2B5EF4-FFF2-40B4-BE49-F238E27FC236}">
                <a16:creationId xmlns:a16="http://schemas.microsoft.com/office/drawing/2014/main" id="{7D6C21DE-DD92-4DBB-98DC-856D54E69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1411" y="3161653"/>
            <a:ext cx="534691" cy="534691"/>
          </a:xfrm>
          <a:prstGeom prst="rect">
            <a:avLst/>
          </a:prstGeom>
        </p:spPr>
      </p:pic>
      <p:pic>
        <p:nvPicPr>
          <p:cNvPr id="22" name="Image 21">
            <a:extLst>
              <a:ext uri="{FF2B5EF4-FFF2-40B4-BE49-F238E27FC236}">
                <a16:creationId xmlns:a16="http://schemas.microsoft.com/office/drawing/2014/main" id="{428D1CE0-6EF6-4947-A439-69C3A4788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2732" y="2569129"/>
            <a:ext cx="461142" cy="461142"/>
          </a:xfrm>
          <a:prstGeom prst="rect">
            <a:avLst/>
          </a:prstGeom>
        </p:spPr>
      </p:pic>
      <p:pic>
        <p:nvPicPr>
          <p:cNvPr id="24" name="Image 23">
            <a:extLst>
              <a:ext uri="{FF2B5EF4-FFF2-40B4-BE49-F238E27FC236}">
                <a16:creationId xmlns:a16="http://schemas.microsoft.com/office/drawing/2014/main" id="{E7F1CDE4-ECB5-4CE7-AA13-C3E15D59A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8819" y="5151175"/>
            <a:ext cx="656946" cy="656946"/>
          </a:xfrm>
          <a:prstGeom prst="rect">
            <a:avLst/>
          </a:prstGeom>
        </p:spPr>
      </p:pic>
    </p:spTree>
    <p:extLst>
      <p:ext uri="{BB962C8B-B14F-4D97-AF65-F5344CB8AC3E}">
        <p14:creationId xmlns:p14="http://schemas.microsoft.com/office/powerpoint/2010/main" val="36715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A68A0C-7B96-46E6-89B6-6AA59B08683C}"/>
              </a:ext>
            </a:extLst>
          </p:cNvPr>
          <p:cNvSpPr>
            <a:spLocks noGrp="1"/>
          </p:cNvSpPr>
          <p:nvPr>
            <p:ph type="title"/>
          </p:nvPr>
        </p:nvSpPr>
        <p:spPr/>
        <p:txBody>
          <a:bodyPr/>
          <a:lstStyle/>
          <a:p>
            <a:r>
              <a:rPr lang="fr-FR" dirty="0" err="1"/>
              <a:t>What</a:t>
            </a:r>
            <a:r>
              <a:rPr lang="fr-FR" dirty="0"/>
              <a:t> </a:t>
            </a:r>
            <a:r>
              <a:rPr lang="fr-FR" dirty="0" err="1"/>
              <a:t>is</a:t>
            </a:r>
            <a:r>
              <a:rPr lang="fr-FR" dirty="0"/>
              <a:t> an </a:t>
            </a:r>
            <a:r>
              <a:rPr lang="fr-FR" dirty="0" err="1"/>
              <a:t>integrated</a:t>
            </a:r>
            <a:r>
              <a:rPr lang="fr-FR" dirty="0"/>
              <a:t> circuit?</a:t>
            </a:r>
            <a:endParaRPr lang="en-US" dirty="0"/>
          </a:p>
        </p:txBody>
      </p:sp>
      <p:sp>
        <p:nvSpPr>
          <p:cNvPr id="3" name="Espace réservé du contenu 2">
            <a:extLst>
              <a:ext uri="{FF2B5EF4-FFF2-40B4-BE49-F238E27FC236}">
                <a16:creationId xmlns:a16="http://schemas.microsoft.com/office/drawing/2014/main" id="{25077234-A197-43FA-A487-F8C8FE380D46}"/>
              </a:ext>
            </a:extLst>
          </p:cNvPr>
          <p:cNvSpPr>
            <a:spLocks noGrp="1"/>
          </p:cNvSpPr>
          <p:nvPr>
            <p:ph idx="1"/>
          </p:nvPr>
        </p:nvSpPr>
        <p:spPr/>
        <p:txBody>
          <a:bodyPr/>
          <a:lstStyle/>
          <a:p>
            <a:r>
              <a:rPr lang="fr-FR" dirty="0"/>
              <a:t>Digital </a:t>
            </a:r>
            <a:r>
              <a:rPr lang="fr-FR" dirty="0" err="1"/>
              <a:t>ICs</a:t>
            </a:r>
            <a:endParaRPr lang="fr-FR" dirty="0"/>
          </a:p>
          <a:p>
            <a:pPr lvl="1"/>
            <a:r>
              <a:rPr lang="fr-FR" dirty="0"/>
              <a:t>Processor</a:t>
            </a:r>
          </a:p>
          <a:p>
            <a:pPr lvl="2"/>
            <a:r>
              <a:rPr lang="fr-FR" dirty="0"/>
              <a:t>Large </a:t>
            </a:r>
            <a:r>
              <a:rPr lang="fr-FR" dirty="0" err="1"/>
              <a:t>microprocessor</a:t>
            </a:r>
            <a:endParaRPr lang="fr-FR" dirty="0"/>
          </a:p>
          <a:p>
            <a:pPr lvl="2"/>
            <a:r>
              <a:rPr lang="fr-FR" dirty="0"/>
              <a:t>Small </a:t>
            </a:r>
            <a:r>
              <a:rPr lang="fr-FR" dirty="0" err="1"/>
              <a:t>microcontroller</a:t>
            </a:r>
            <a:endParaRPr lang="fr-FR" dirty="0"/>
          </a:p>
          <a:p>
            <a:pPr lvl="2"/>
            <a:r>
              <a:rPr lang="fr-FR" dirty="0" err="1"/>
              <a:t>Specialized</a:t>
            </a:r>
            <a:r>
              <a:rPr lang="fr-FR" dirty="0"/>
              <a:t> processors (</a:t>
            </a:r>
            <a:r>
              <a:rPr lang="fr-FR" dirty="0" err="1"/>
              <a:t>telecommunications</a:t>
            </a:r>
            <a:r>
              <a:rPr lang="fr-FR" dirty="0"/>
              <a:t>, cameras, …)</a:t>
            </a:r>
          </a:p>
          <a:p>
            <a:pPr lvl="1"/>
            <a:r>
              <a:rPr lang="fr-FR" dirty="0"/>
              <a:t>Memory (data </a:t>
            </a:r>
            <a:r>
              <a:rPr lang="fr-FR" dirty="0" err="1"/>
              <a:t>storage</a:t>
            </a:r>
            <a:r>
              <a:rPr lang="fr-FR" dirty="0"/>
              <a:t>): ROM, RAM</a:t>
            </a:r>
          </a:p>
          <a:p>
            <a:r>
              <a:rPr lang="en-US" dirty="0"/>
              <a:t>Analog ICs</a:t>
            </a:r>
          </a:p>
          <a:p>
            <a:pPr lvl="1"/>
            <a:r>
              <a:rPr lang="en-US" dirty="0"/>
              <a:t>Amplifier, sensor, MEMS (Micro Electro Mechanical System)</a:t>
            </a:r>
          </a:p>
          <a:p>
            <a:pPr lvl="1"/>
            <a:r>
              <a:rPr lang="en-US" dirty="0"/>
              <a:t>Power integrated circuit</a:t>
            </a:r>
          </a:p>
          <a:p>
            <a:r>
              <a:rPr lang="en-US" dirty="0"/>
              <a:t>Mixed signals ICs</a:t>
            </a:r>
          </a:p>
          <a:p>
            <a:pPr lvl="1"/>
            <a:r>
              <a:rPr lang="en-US" dirty="0"/>
              <a:t>Radio Frequency IC…</a:t>
            </a:r>
          </a:p>
        </p:txBody>
      </p:sp>
      <p:sp>
        <p:nvSpPr>
          <p:cNvPr id="4" name="Espace réservé du texte 3">
            <a:extLst>
              <a:ext uri="{FF2B5EF4-FFF2-40B4-BE49-F238E27FC236}">
                <a16:creationId xmlns:a16="http://schemas.microsoft.com/office/drawing/2014/main" id="{E4378582-4118-4554-995B-33DF2AB08A6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61479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9C96C-B364-4F20-A992-BCFCBE4449B9}"/>
              </a:ext>
            </a:extLst>
          </p:cNvPr>
          <p:cNvSpPr>
            <a:spLocks noGrp="1"/>
          </p:cNvSpPr>
          <p:nvPr>
            <p:ph type="title"/>
          </p:nvPr>
        </p:nvSpPr>
        <p:spPr/>
        <p:txBody>
          <a:bodyPr/>
          <a:lstStyle/>
          <a:p>
            <a:r>
              <a:rPr lang="fr-FR" dirty="0"/>
              <a:t>+/- Impacts of </a:t>
            </a:r>
            <a:r>
              <a:rPr lang="fr-FR" dirty="0" err="1"/>
              <a:t>electronics</a:t>
            </a:r>
            <a:endParaRPr lang="en-US" dirty="0"/>
          </a:p>
        </p:txBody>
      </p:sp>
      <p:sp>
        <p:nvSpPr>
          <p:cNvPr id="3" name="Espace réservé du contenu 2">
            <a:extLst>
              <a:ext uri="{FF2B5EF4-FFF2-40B4-BE49-F238E27FC236}">
                <a16:creationId xmlns:a16="http://schemas.microsoft.com/office/drawing/2014/main" id="{5414C2AE-CE93-452D-B7A7-3A2F4885B814}"/>
              </a:ext>
            </a:extLst>
          </p:cNvPr>
          <p:cNvSpPr>
            <a:spLocks noGrp="1"/>
          </p:cNvSpPr>
          <p:nvPr>
            <p:ph idx="1"/>
          </p:nvPr>
        </p:nvSpPr>
        <p:spPr/>
        <p:txBody>
          <a:bodyPr/>
          <a:lstStyle/>
          <a:p>
            <a:r>
              <a:rPr lang="en-US" dirty="0"/>
              <a:t>Electronics has + and – effects at all levels of the Maslow’s hierarchy of needs</a:t>
            </a:r>
          </a:p>
        </p:txBody>
      </p:sp>
      <p:sp>
        <p:nvSpPr>
          <p:cNvPr id="4" name="Espace réservé du texte 3">
            <a:extLst>
              <a:ext uri="{FF2B5EF4-FFF2-40B4-BE49-F238E27FC236}">
                <a16:creationId xmlns:a16="http://schemas.microsoft.com/office/drawing/2014/main" id="{F451F412-1CC3-4F83-8E9B-8EF2996C94DA}"/>
              </a:ext>
            </a:extLst>
          </p:cNvPr>
          <p:cNvSpPr>
            <a:spLocks noGrp="1"/>
          </p:cNvSpPr>
          <p:nvPr>
            <p:ph type="body" sz="quarter" idx="10"/>
          </p:nvPr>
        </p:nvSpPr>
        <p:spPr/>
        <p:txBody>
          <a:bodyPr/>
          <a:lstStyle/>
          <a:p>
            <a:endParaRPr lang="en-US"/>
          </a:p>
        </p:txBody>
      </p:sp>
      <p:pic>
        <p:nvPicPr>
          <p:cNvPr id="6" name="Image 5">
            <a:extLst>
              <a:ext uri="{FF2B5EF4-FFF2-40B4-BE49-F238E27FC236}">
                <a16:creationId xmlns:a16="http://schemas.microsoft.com/office/drawing/2014/main" id="{DF7EBF3B-2B45-4994-ABF6-844FAA7DB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2745" y="2074900"/>
            <a:ext cx="5967772" cy="4522452"/>
          </a:xfrm>
          <a:prstGeom prst="rect">
            <a:avLst/>
          </a:prstGeom>
        </p:spPr>
      </p:pic>
    </p:spTree>
    <p:extLst>
      <p:ext uri="{BB962C8B-B14F-4D97-AF65-F5344CB8AC3E}">
        <p14:creationId xmlns:p14="http://schemas.microsoft.com/office/powerpoint/2010/main" val="3625379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814BD-CD80-46CA-A152-04889B79CA51}"/>
              </a:ext>
            </a:extLst>
          </p:cNvPr>
          <p:cNvSpPr>
            <a:spLocks noGrp="1"/>
          </p:cNvSpPr>
          <p:nvPr>
            <p:ph type="title"/>
          </p:nvPr>
        </p:nvSpPr>
        <p:spPr/>
        <p:txBody>
          <a:bodyPr/>
          <a:lstStyle/>
          <a:p>
            <a:r>
              <a:rPr lang="fr-FR" dirty="0"/>
              <a:t>Electronics, </a:t>
            </a:r>
            <a:r>
              <a:rPr lang="fr-FR" dirty="0" err="1"/>
              <a:t>ethics</a:t>
            </a:r>
            <a:r>
              <a:rPr lang="fr-FR" dirty="0"/>
              <a:t> and </a:t>
            </a:r>
            <a:r>
              <a:rPr lang="fr-FR" dirty="0" err="1"/>
              <a:t>human</a:t>
            </a:r>
            <a:r>
              <a:rPr lang="fr-FR" dirty="0"/>
              <a:t> </a:t>
            </a:r>
            <a:r>
              <a:rPr lang="fr-FR" dirty="0" err="1"/>
              <a:t>rights</a:t>
            </a:r>
            <a:endParaRPr lang="en-US" dirty="0"/>
          </a:p>
        </p:txBody>
      </p:sp>
      <p:sp>
        <p:nvSpPr>
          <p:cNvPr id="3" name="Espace réservé du contenu 2">
            <a:extLst>
              <a:ext uri="{FF2B5EF4-FFF2-40B4-BE49-F238E27FC236}">
                <a16:creationId xmlns:a16="http://schemas.microsoft.com/office/drawing/2014/main" id="{FFE10420-45F2-4921-BB9F-FEE2A3D27211}"/>
              </a:ext>
            </a:extLst>
          </p:cNvPr>
          <p:cNvSpPr>
            <a:spLocks noGrp="1"/>
          </p:cNvSpPr>
          <p:nvPr>
            <p:ph idx="1"/>
          </p:nvPr>
        </p:nvSpPr>
        <p:spPr/>
        <p:txBody>
          <a:bodyPr/>
          <a:lstStyle/>
          <a:p>
            <a:r>
              <a:rPr lang="fr-FR" dirty="0"/>
              <a:t>Challenges </a:t>
            </a:r>
            <a:r>
              <a:rPr lang="fr-FR" dirty="0" err="1"/>
              <a:t>include</a:t>
            </a:r>
            <a:r>
              <a:rPr lang="fr-FR" dirty="0"/>
              <a:t>:</a:t>
            </a:r>
          </a:p>
          <a:p>
            <a:pPr lvl="1"/>
            <a:r>
              <a:rPr lang="en-US" dirty="0"/>
              <a:t>Social standards for employees</a:t>
            </a:r>
          </a:p>
          <a:p>
            <a:pPr lvl="2"/>
            <a:r>
              <a:rPr lang="en-US" dirty="0"/>
              <a:t>Safe and healthy working conditions</a:t>
            </a:r>
          </a:p>
          <a:p>
            <a:pPr lvl="2"/>
            <a:r>
              <a:rPr lang="en-US" dirty="0"/>
              <a:t>Freedom of association and right to collective bargaining</a:t>
            </a:r>
          </a:p>
          <a:p>
            <a:pPr lvl="2"/>
            <a:r>
              <a:rPr lang="en-US" dirty="0"/>
              <a:t>Equality of opportunity and treatment and fair interaction</a:t>
            </a:r>
          </a:p>
          <a:p>
            <a:pPr lvl="2"/>
            <a:r>
              <a:rPr lang="en-US" dirty="0"/>
              <a:t>Remuneration</a:t>
            </a:r>
          </a:p>
          <a:p>
            <a:pPr lvl="2"/>
            <a:r>
              <a:rPr lang="en-US" dirty="0"/>
              <a:t>Working hours</a:t>
            </a:r>
          </a:p>
          <a:p>
            <a:pPr lvl="2"/>
            <a:r>
              <a:rPr lang="en-US" dirty="0"/>
              <a:t>Employment security</a:t>
            </a:r>
          </a:p>
          <a:p>
            <a:pPr lvl="2"/>
            <a:r>
              <a:rPr lang="en-US" dirty="0"/>
              <a:t>Social security</a:t>
            </a:r>
          </a:p>
          <a:p>
            <a:pPr lvl="2"/>
            <a:r>
              <a:rPr lang="en-US" dirty="0"/>
              <a:t>Professional development</a:t>
            </a:r>
          </a:p>
          <a:p>
            <a:pPr lvl="2"/>
            <a:r>
              <a:rPr lang="en-US" dirty="0"/>
              <a:t>Job satisfaction</a:t>
            </a:r>
          </a:p>
          <a:p>
            <a:pPr lvl="1"/>
            <a:r>
              <a:rPr lang="en-US" dirty="0"/>
              <a:t>Impacts on local communities</a:t>
            </a:r>
          </a:p>
          <a:p>
            <a:pPr lvl="1"/>
            <a:r>
              <a:rPr lang="en-US" dirty="0"/>
              <a:t>Impact on society</a:t>
            </a:r>
          </a:p>
        </p:txBody>
      </p:sp>
      <p:sp>
        <p:nvSpPr>
          <p:cNvPr id="4" name="Espace réservé du texte 3">
            <a:extLst>
              <a:ext uri="{FF2B5EF4-FFF2-40B4-BE49-F238E27FC236}">
                <a16:creationId xmlns:a16="http://schemas.microsoft.com/office/drawing/2014/main" id="{DD5D1535-1461-4F74-B5AC-24D517AADDD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323030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814BD-CD80-46CA-A152-04889B79CA51}"/>
              </a:ext>
            </a:extLst>
          </p:cNvPr>
          <p:cNvSpPr>
            <a:spLocks noGrp="1"/>
          </p:cNvSpPr>
          <p:nvPr>
            <p:ph type="title"/>
          </p:nvPr>
        </p:nvSpPr>
        <p:spPr/>
        <p:txBody>
          <a:bodyPr/>
          <a:lstStyle/>
          <a:p>
            <a:r>
              <a:rPr lang="fr-FR" dirty="0"/>
              <a:t>Electronics, </a:t>
            </a:r>
            <a:r>
              <a:rPr lang="fr-FR" dirty="0" err="1"/>
              <a:t>ethics</a:t>
            </a:r>
            <a:r>
              <a:rPr lang="fr-FR" dirty="0"/>
              <a:t> and </a:t>
            </a:r>
            <a:r>
              <a:rPr lang="fr-FR" dirty="0" err="1"/>
              <a:t>human</a:t>
            </a:r>
            <a:r>
              <a:rPr lang="fr-FR" dirty="0"/>
              <a:t> </a:t>
            </a:r>
            <a:r>
              <a:rPr lang="fr-FR" dirty="0" err="1"/>
              <a:t>rights</a:t>
            </a:r>
            <a:endParaRPr lang="en-US" dirty="0"/>
          </a:p>
        </p:txBody>
      </p:sp>
      <p:sp>
        <p:nvSpPr>
          <p:cNvPr id="3" name="Espace réservé du contenu 2">
            <a:extLst>
              <a:ext uri="{FF2B5EF4-FFF2-40B4-BE49-F238E27FC236}">
                <a16:creationId xmlns:a16="http://schemas.microsoft.com/office/drawing/2014/main" id="{FFE10420-45F2-4921-BB9F-FEE2A3D27211}"/>
              </a:ext>
            </a:extLst>
          </p:cNvPr>
          <p:cNvSpPr>
            <a:spLocks noGrp="1"/>
          </p:cNvSpPr>
          <p:nvPr>
            <p:ph idx="1"/>
          </p:nvPr>
        </p:nvSpPr>
        <p:spPr/>
        <p:txBody>
          <a:bodyPr/>
          <a:lstStyle/>
          <a:p>
            <a:r>
              <a:rPr lang="fr-FR" dirty="0"/>
              <a:t>Challenges </a:t>
            </a:r>
            <a:r>
              <a:rPr lang="fr-FR" dirty="0" err="1"/>
              <a:t>include</a:t>
            </a:r>
            <a:r>
              <a:rPr lang="fr-FR" dirty="0"/>
              <a:t>:</a:t>
            </a:r>
          </a:p>
          <a:p>
            <a:pPr lvl="1"/>
            <a:r>
              <a:rPr lang="en-US" dirty="0"/>
              <a:t>Social standards for employees</a:t>
            </a:r>
          </a:p>
          <a:p>
            <a:pPr lvl="1"/>
            <a:r>
              <a:rPr lang="en-US" dirty="0"/>
              <a:t>Impacts on local communities</a:t>
            </a:r>
          </a:p>
          <a:p>
            <a:pPr lvl="2"/>
            <a:r>
              <a:rPr lang="en-US" dirty="0"/>
              <a:t>Safe and healthy living</a:t>
            </a:r>
          </a:p>
          <a:p>
            <a:pPr lvl="2"/>
            <a:r>
              <a:rPr lang="en-US" dirty="0"/>
              <a:t>Human rights</a:t>
            </a:r>
          </a:p>
          <a:p>
            <a:pPr lvl="2"/>
            <a:r>
              <a:rPr lang="en-US" dirty="0"/>
              <a:t>Social and economic opportunities</a:t>
            </a:r>
          </a:p>
          <a:p>
            <a:pPr lvl="1"/>
            <a:r>
              <a:rPr lang="en-US" dirty="0"/>
              <a:t>Impact on society</a:t>
            </a:r>
          </a:p>
        </p:txBody>
      </p:sp>
      <p:sp>
        <p:nvSpPr>
          <p:cNvPr id="4" name="Espace réservé du texte 3">
            <a:extLst>
              <a:ext uri="{FF2B5EF4-FFF2-40B4-BE49-F238E27FC236}">
                <a16:creationId xmlns:a16="http://schemas.microsoft.com/office/drawing/2014/main" id="{DD5D1535-1461-4F74-B5AC-24D517AADDD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1292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9C96C-B364-4F20-A992-BCFCBE4449B9}"/>
              </a:ext>
            </a:extLst>
          </p:cNvPr>
          <p:cNvSpPr>
            <a:spLocks noGrp="1"/>
          </p:cNvSpPr>
          <p:nvPr>
            <p:ph type="title"/>
          </p:nvPr>
        </p:nvSpPr>
        <p:spPr/>
        <p:txBody>
          <a:bodyPr/>
          <a:lstStyle/>
          <a:p>
            <a:r>
              <a:rPr lang="fr-FR" dirty="0" err="1"/>
              <a:t>What</a:t>
            </a:r>
            <a:r>
              <a:rPr lang="fr-FR" dirty="0"/>
              <a:t> </a:t>
            </a:r>
            <a:r>
              <a:rPr lang="fr-FR" dirty="0" err="1"/>
              <a:t>is</a:t>
            </a:r>
            <a:r>
              <a:rPr lang="fr-FR" dirty="0"/>
              <a:t> </a:t>
            </a:r>
            <a:r>
              <a:rPr lang="fr-FR" dirty="0" err="1"/>
              <a:t>electronics</a:t>
            </a:r>
            <a:r>
              <a:rPr lang="fr-FR" dirty="0"/>
              <a:t>?</a:t>
            </a:r>
            <a:endParaRPr lang="en-US" dirty="0"/>
          </a:p>
        </p:txBody>
      </p:sp>
      <p:sp>
        <p:nvSpPr>
          <p:cNvPr id="3" name="Espace réservé du contenu 2">
            <a:extLst>
              <a:ext uri="{FF2B5EF4-FFF2-40B4-BE49-F238E27FC236}">
                <a16:creationId xmlns:a16="http://schemas.microsoft.com/office/drawing/2014/main" id="{5414C2AE-CE93-452D-B7A7-3A2F4885B814}"/>
              </a:ext>
            </a:extLst>
          </p:cNvPr>
          <p:cNvSpPr>
            <a:spLocks noGrp="1"/>
          </p:cNvSpPr>
          <p:nvPr>
            <p:ph idx="1"/>
          </p:nvPr>
        </p:nvSpPr>
        <p:spPr/>
        <p:txBody>
          <a:bodyPr>
            <a:normAutofit/>
          </a:bodyPr>
          <a:lstStyle/>
          <a:p>
            <a:r>
              <a:rPr lang="en-US" dirty="0"/>
              <a:t> Electronic devices</a:t>
            </a:r>
          </a:p>
          <a:p>
            <a:pPr lvl="1"/>
            <a:r>
              <a:rPr lang="en-US" dirty="0"/>
              <a:t>Collins dictionary: </a:t>
            </a:r>
            <a:r>
              <a:rPr lang="en-US" i="1" dirty="0"/>
              <a:t>Electronics is the technology of using transistors and silicon chips, especially in devices such as radios, televisions, and computers. </a:t>
            </a:r>
          </a:p>
          <a:p>
            <a:r>
              <a:rPr lang="en-US" dirty="0"/>
              <a:t>Electrical device</a:t>
            </a:r>
          </a:p>
          <a:p>
            <a:pPr lvl="1"/>
            <a:r>
              <a:rPr lang="en-US" i="1" dirty="0"/>
              <a:t>Electrical devices functionally rely on electric energy (AC or DC) to drive their core parts (electric motors, transformers, lighting, rechargeable batteries…).</a:t>
            </a:r>
          </a:p>
          <a:p>
            <a:r>
              <a:rPr lang="en-US" dirty="0"/>
              <a:t>Both: EEE: Electrical and Electronic Equipment</a:t>
            </a:r>
          </a:p>
        </p:txBody>
      </p:sp>
      <p:sp>
        <p:nvSpPr>
          <p:cNvPr id="4" name="Espace réservé du texte 3">
            <a:extLst>
              <a:ext uri="{FF2B5EF4-FFF2-40B4-BE49-F238E27FC236}">
                <a16:creationId xmlns:a16="http://schemas.microsoft.com/office/drawing/2014/main" id="{F451F412-1CC3-4F83-8E9B-8EF2996C94D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56394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814BD-CD80-46CA-A152-04889B79CA51}"/>
              </a:ext>
            </a:extLst>
          </p:cNvPr>
          <p:cNvSpPr>
            <a:spLocks noGrp="1"/>
          </p:cNvSpPr>
          <p:nvPr>
            <p:ph type="title"/>
          </p:nvPr>
        </p:nvSpPr>
        <p:spPr/>
        <p:txBody>
          <a:bodyPr/>
          <a:lstStyle/>
          <a:p>
            <a:r>
              <a:rPr lang="fr-FR" dirty="0"/>
              <a:t>Electronics, </a:t>
            </a:r>
            <a:r>
              <a:rPr lang="fr-FR" dirty="0" err="1"/>
              <a:t>ethics</a:t>
            </a:r>
            <a:r>
              <a:rPr lang="fr-FR" dirty="0"/>
              <a:t> and </a:t>
            </a:r>
            <a:r>
              <a:rPr lang="fr-FR" dirty="0" err="1"/>
              <a:t>human</a:t>
            </a:r>
            <a:r>
              <a:rPr lang="fr-FR" dirty="0"/>
              <a:t> </a:t>
            </a:r>
            <a:r>
              <a:rPr lang="fr-FR" dirty="0" err="1"/>
              <a:t>rights</a:t>
            </a:r>
            <a:endParaRPr lang="en-US" dirty="0"/>
          </a:p>
        </p:txBody>
      </p:sp>
      <p:sp>
        <p:nvSpPr>
          <p:cNvPr id="3" name="Espace réservé du contenu 2">
            <a:extLst>
              <a:ext uri="{FF2B5EF4-FFF2-40B4-BE49-F238E27FC236}">
                <a16:creationId xmlns:a16="http://schemas.microsoft.com/office/drawing/2014/main" id="{FFE10420-45F2-4921-BB9F-FEE2A3D27211}"/>
              </a:ext>
            </a:extLst>
          </p:cNvPr>
          <p:cNvSpPr>
            <a:spLocks noGrp="1"/>
          </p:cNvSpPr>
          <p:nvPr>
            <p:ph idx="1"/>
          </p:nvPr>
        </p:nvSpPr>
        <p:spPr/>
        <p:txBody>
          <a:bodyPr/>
          <a:lstStyle/>
          <a:p>
            <a:r>
              <a:rPr lang="fr-FR" dirty="0"/>
              <a:t>Challenges </a:t>
            </a:r>
            <a:r>
              <a:rPr lang="fr-FR" dirty="0" err="1"/>
              <a:t>include</a:t>
            </a:r>
            <a:r>
              <a:rPr lang="fr-FR" dirty="0"/>
              <a:t>:</a:t>
            </a:r>
          </a:p>
          <a:p>
            <a:pPr lvl="1"/>
            <a:r>
              <a:rPr lang="en-US" dirty="0"/>
              <a:t>Social standards for employees</a:t>
            </a:r>
          </a:p>
          <a:p>
            <a:pPr lvl="1"/>
            <a:r>
              <a:rPr lang="en-US" dirty="0"/>
              <a:t>Impacts on local communities</a:t>
            </a:r>
          </a:p>
          <a:p>
            <a:pPr lvl="1"/>
            <a:r>
              <a:rPr lang="en-US" dirty="0"/>
              <a:t>Impact on society</a:t>
            </a:r>
          </a:p>
          <a:p>
            <a:pPr lvl="2"/>
            <a:r>
              <a:rPr lang="en-US" dirty="0"/>
              <a:t>Unjustifiable risks</a:t>
            </a:r>
          </a:p>
          <a:p>
            <a:pPr lvl="2"/>
            <a:r>
              <a:rPr lang="en-US" dirty="0"/>
              <a:t>Employment creation</a:t>
            </a:r>
          </a:p>
          <a:p>
            <a:pPr lvl="2"/>
            <a:r>
              <a:rPr lang="en-US" dirty="0"/>
              <a:t>Corruption</a:t>
            </a:r>
          </a:p>
          <a:p>
            <a:pPr lvl="2"/>
            <a:r>
              <a:rPr lang="en-US" dirty="0"/>
              <a:t>Contribution to the national economy</a:t>
            </a:r>
          </a:p>
          <a:p>
            <a:pPr lvl="2"/>
            <a:r>
              <a:rPr lang="en-US" dirty="0"/>
              <a:t>Contribution to the national budget</a:t>
            </a:r>
          </a:p>
          <a:p>
            <a:pPr lvl="2"/>
            <a:r>
              <a:rPr lang="en-US" dirty="0"/>
              <a:t>Impacts on conflicts</a:t>
            </a:r>
          </a:p>
          <a:p>
            <a:pPr lvl="2"/>
            <a:r>
              <a:rPr lang="en-US" dirty="0"/>
              <a:t>Intellectual property rights</a:t>
            </a:r>
          </a:p>
        </p:txBody>
      </p:sp>
      <p:sp>
        <p:nvSpPr>
          <p:cNvPr id="4" name="Espace réservé du texte 3">
            <a:extLst>
              <a:ext uri="{FF2B5EF4-FFF2-40B4-BE49-F238E27FC236}">
                <a16:creationId xmlns:a16="http://schemas.microsoft.com/office/drawing/2014/main" id="{DD5D1535-1461-4F74-B5AC-24D517AADDD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562095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8814BD-CD80-46CA-A152-04889B79CA51}"/>
              </a:ext>
            </a:extLst>
          </p:cNvPr>
          <p:cNvSpPr>
            <a:spLocks noGrp="1"/>
          </p:cNvSpPr>
          <p:nvPr>
            <p:ph type="title"/>
          </p:nvPr>
        </p:nvSpPr>
        <p:spPr/>
        <p:txBody>
          <a:bodyPr/>
          <a:lstStyle/>
          <a:p>
            <a:r>
              <a:rPr lang="fr-FR" dirty="0"/>
              <a:t>Electronics and pollution</a:t>
            </a:r>
            <a:endParaRPr lang="en-US" dirty="0"/>
          </a:p>
        </p:txBody>
      </p:sp>
      <p:sp>
        <p:nvSpPr>
          <p:cNvPr id="3" name="Espace réservé du contenu 2">
            <a:extLst>
              <a:ext uri="{FF2B5EF4-FFF2-40B4-BE49-F238E27FC236}">
                <a16:creationId xmlns:a16="http://schemas.microsoft.com/office/drawing/2014/main" id="{FFE10420-45F2-4921-BB9F-FEE2A3D27211}"/>
              </a:ext>
            </a:extLst>
          </p:cNvPr>
          <p:cNvSpPr>
            <a:spLocks noGrp="1"/>
          </p:cNvSpPr>
          <p:nvPr>
            <p:ph idx="1"/>
          </p:nvPr>
        </p:nvSpPr>
        <p:spPr/>
        <p:txBody>
          <a:bodyPr/>
          <a:lstStyle/>
          <a:p>
            <a:r>
              <a:rPr lang="fr-FR" dirty="0"/>
              <a:t>Smartphones: 55 </a:t>
            </a:r>
            <a:r>
              <a:rPr lang="fr-FR" dirty="0" err="1"/>
              <a:t>elements</a:t>
            </a:r>
            <a:r>
              <a:rPr lang="fr-FR" dirty="0"/>
              <a:t> </a:t>
            </a:r>
            <a:r>
              <a:rPr lang="fr-FR" dirty="0" err="1"/>
              <a:t>employed</a:t>
            </a:r>
            <a:endParaRPr lang="en-US" dirty="0"/>
          </a:p>
        </p:txBody>
      </p:sp>
      <p:sp>
        <p:nvSpPr>
          <p:cNvPr id="4" name="Espace réservé du texte 3">
            <a:extLst>
              <a:ext uri="{FF2B5EF4-FFF2-40B4-BE49-F238E27FC236}">
                <a16:creationId xmlns:a16="http://schemas.microsoft.com/office/drawing/2014/main" id="{DD5D1535-1461-4F74-B5AC-24D517AADDD5}"/>
              </a:ext>
            </a:extLst>
          </p:cNvPr>
          <p:cNvSpPr>
            <a:spLocks noGrp="1"/>
          </p:cNvSpPr>
          <p:nvPr>
            <p:ph type="body" sz="quarter" idx="10"/>
          </p:nvPr>
        </p:nvSpPr>
        <p:spPr/>
        <p:txBody>
          <a:bodyPr/>
          <a:lstStyle/>
          <a:p>
            <a:endParaRPr lang="en-US"/>
          </a:p>
        </p:txBody>
      </p:sp>
      <p:pic>
        <p:nvPicPr>
          <p:cNvPr id="5" name="Espace réservé du contenu 6">
            <a:extLst>
              <a:ext uri="{FF2B5EF4-FFF2-40B4-BE49-F238E27FC236}">
                <a16:creationId xmlns:a16="http://schemas.microsoft.com/office/drawing/2014/main" id="{6C643769-490D-4809-B10B-5675275346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840"/>
          <a:stretch/>
        </p:blipFill>
        <p:spPr>
          <a:xfrm>
            <a:off x="1428300" y="1566283"/>
            <a:ext cx="6555718" cy="4382997"/>
          </a:xfrm>
          <a:prstGeom prst="rect">
            <a:avLst/>
          </a:prstGeom>
        </p:spPr>
      </p:pic>
      <p:sp>
        <p:nvSpPr>
          <p:cNvPr id="6" name="ZoneTexte 5">
            <a:extLst>
              <a:ext uri="{FF2B5EF4-FFF2-40B4-BE49-F238E27FC236}">
                <a16:creationId xmlns:a16="http://schemas.microsoft.com/office/drawing/2014/main" id="{DB66EAB6-E319-4845-B995-31FE3EEB0E11}"/>
              </a:ext>
            </a:extLst>
          </p:cNvPr>
          <p:cNvSpPr txBox="1"/>
          <p:nvPr/>
        </p:nvSpPr>
        <p:spPr>
          <a:xfrm>
            <a:off x="725518" y="5949280"/>
            <a:ext cx="7961282" cy="338554"/>
          </a:xfrm>
          <a:prstGeom prst="rect">
            <a:avLst/>
          </a:prstGeom>
          <a:noFill/>
        </p:spPr>
        <p:txBody>
          <a:bodyPr wrap="none" rtlCol="0">
            <a:spAutoFit/>
          </a:bodyPr>
          <a:lstStyle/>
          <a:p>
            <a:r>
              <a:rPr lang="en-US" sz="1600" dirty="0"/>
              <a:t>Ashby, M. F. (2022). Materials and sustainable development. Butterworth-Heinemann.</a:t>
            </a:r>
          </a:p>
        </p:txBody>
      </p:sp>
    </p:spTree>
    <p:extLst>
      <p:ext uri="{BB962C8B-B14F-4D97-AF65-F5344CB8AC3E}">
        <p14:creationId xmlns:p14="http://schemas.microsoft.com/office/powerpoint/2010/main" val="1802998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8A161-62D8-4B42-B865-BB48F52DDD56}"/>
              </a:ext>
            </a:extLst>
          </p:cNvPr>
          <p:cNvSpPr>
            <a:spLocks noGrp="1"/>
          </p:cNvSpPr>
          <p:nvPr>
            <p:ph type="title"/>
          </p:nvPr>
        </p:nvSpPr>
        <p:spPr/>
        <p:txBody>
          <a:bodyPr/>
          <a:lstStyle/>
          <a:p>
            <a:r>
              <a:rPr lang="fr-FR" dirty="0"/>
              <a:t>E-Waste</a:t>
            </a:r>
            <a:endParaRPr lang="en-US" dirty="0"/>
          </a:p>
        </p:txBody>
      </p:sp>
      <p:sp>
        <p:nvSpPr>
          <p:cNvPr id="3" name="Espace réservé du contenu 2">
            <a:extLst>
              <a:ext uri="{FF2B5EF4-FFF2-40B4-BE49-F238E27FC236}">
                <a16:creationId xmlns:a16="http://schemas.microsoft.com/office/drawing/2014/main" id="{043D2122-84B0-4F1A-A915-3A49E04E5F96}"/>
              </a:ext>
            </a:extLst>
          </p:cNvPr>
          <p:cNvSpPr>
            <a:spLocks noGrp="1"/>
          </p:cNvSpPr>
          <p:nvPr>
            <p:ph type="body" sz="quarter" idx="10"/>
          </p:nvPr>
        </p:nvSpPr>
        <p:spPr/>
        <p:txBody>
          <a:bodyPr>
            <a:normAutofit fontScale="92500" lnSpcReduction="20000"/>
          </a:bodyPr>
          <a:lstStyle/>
          <a:p>
            <a:endParaRPr lang="en-US" dirty="0"/>
          </a:p>
        </p:txBody>
      </p:sp>
      <p:pic>
        <p:nvPicPr>
          <p:cNvPr id="9" name="Image 8">
            <a:extLst>
              <a:ext uri="{FF2B5EF4-FFF2-40B4-BE49-F238E27FC236}">
                <a16:creationId xmlns:a16="http://schemas.microsoft.com/office/drawing/2014/main" id="{C2B68054-1DDC-4285-BAC8-E25DF3B67E34}"/>
              </a:ext>
            </a:extLst>
          </p:cNvPr>
          <p:cNvPicPr>
            <a:picLocks noChangeAspect="1"/>
          </p:cNvPicPr>
          <p:nvPr/>
        </p:nvPicPr>
        <p:blipFill>
          <a:blip r:embed="rId2"/>
          <a:stretch>
            <a:fillRect/>
          </a:stretch>
        </p:blipFill>
        <p:spPr>
          <a:xfrm>
            <a:off x="977317" y="969884"/>
            <a:ext cx="7189365" cy="4918232"/>
          </a:xfrm>
          <a:prstGeom prst="rect">
            <a:avLst/>
          </a:prstGeom>
        </p:spPr>
      </p:pic>
      <p:sp>
        <p:nvSpPr>
          <p:cNvPr id="10" name="ZoneTexte 9">
            <a:extLst>
              <a:ext uri="{FF2B5EF4-FFF2-40B4-BE49-F238E27FC236}">
                <a16:creationId xmlns:a16="http://schemas.microsoft.com/office/drawing/2014/main" id="{40A67E0B-3139-4314-9F55-F6CB16F02921}"/>
              </a:ext>
            </a:extLst>
          </p:cNvPr>
          <p:cNvSpPr txBox="1"/>
          <p:nvPr/>
        </p:nvSpPr>
        <p:spPr>
          <a:xfrm>
            <a:off x="5641740" y="5888116"/>
            <a:ext cx="2582758" cy="215444"/>
          </a:xfrm>
          <a:prstGeom prst="rect">
            <a:avLst/>
          </a:prstGeom>
          <a:noFill/>
        </p:spPr>
        <p:txBody>
          <a:bodyPr wrap="none" rtlCol="0">
            <a:spAutoFit/>
          </a:bodyPr>
          <a:lstStyle/>
          <a:p>
            <a:pPr algn="r"/>
            <a:r>
              <a:rPr lang="en-US" sz="800" dirty="0"/>
              <a:t>CC BY-NC 3.0 IGO - © UNU/UNITAR and ITU, 2020</a:t>
            </a:r>
          </a:p>
        </p:txBody>
      </p:sp>
    </p:spTree>
    <p:extLst>
      <p:ext uri="{BB962C8B-B14F-4D97-AF65-F5344CB8AC3E}">
        <p14:creationId xmlns:p14="http://schemas.microsoft.com/office/powerpoint/2010/main" val="1200728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8A161-62D8-4B42-B865-BB48F52DDD56}"/>
              </a:ext>
            </a:extLst>
          </p:cNvPr>
          <p:cNvSpPr>
            <a:spLocks noGrp="1"/>
          </p:cNvSpPr>
          <p:nvPr>
            <p:ph type="title"/>
          </p:nvPr>
        </p:nvSpPr>
        <p:spPr/>
        <p:txBody>
          <a:bodyPr/>
          <a:lstStyle/>
          <a:p>
            <a:r>
              <a:rPr lang="fr-FR" dirty="0"/>
              <a:t>E-Waste</a:t>
            </a:r>
            <a:endParaRPr lang="en-US" dirty="0"/>
          </a:p>
        </p:txBody>
      </p:sp>
      <p:sp>
        <p:nvSpPr>
          <p:cNvPr id="3" name="Espace réservé du contenu 2">
            <a:extLst>
              <a:ext uri="{FF2B5EF4-FFF2-40B4-BE49-F238E27FC236}">
                <a16:creationId xmlns:a16="http://schemas.microsoft.com/office/drawing/2014/main" id="{043D2122-84B0-4F1A-A915-3A49E04E5F96}"/>
              </a:ext>
            </a:extLst>
          </p:cNvPr>
          <p:cNvSpPr>
            <a:spLocks noGrp="1"/>
          </p:cNvSpPr>
          <p:nvPr>
            <p:ph idx="1"/>
          </p:nvPr>
        </p:nvSpPr>
        <p:spPr/>
        <p:txBody>
          <a:bodyPr>
            <a:normAutofit/>
          </a:bodyPr>
          <a:lstStyle/>
          <a:p>
            <a:r>
              <a:rPr lang="en-US" dirty="0"/>
              <a:t>E-waste</a:t>
            </a:r>
          </a:p>
          <a:p>
            <a:pPr lvl="1"/>
            <a:r>
              <a:rPr lang="en-US" dirty="0"/>
              <a:t>One of the fastest-growing waste categories, growing at a rate of 3–5% per year  </a:t>
            </a:r>
            <a:r>
              <a:rPr lang="en-US" dirty="0">
                <a:sym typeface="Wingdings" panose="05000000000000000000" pitchFamily="2" charset="2"/>
              </a:rPr>
              <a:t> </a:t>
            </a:r>
            <a:r>
              <a:rPr lang="en-US" dirty="0">
                <a:solidFill>
                  <a:schemeClr val="accent5"/>
                </a:solidFill>
                <a:sym typeface="Wingdings" panose="05000000000000000000" pitchFamily="2" charset="2"/>
              </a:rPr>
              <a:t>includes </a:t>
            </a:r>
            <a:r>
              <a:rPr lang="en-US" i="1" dirty="0">
                <a:solidFill>
                  <a:schemeClr val="accent5"/>
                </a:solidFill>
                <a:sym typeface="Wingdings" panose="05000000000000000000" pitchFamily="2" charset="2"/>
              </a:rPr>
              <a:t>product housing</a:t>
            </a:r>
            <a:endParaRPr lang="en-US" i="1" dirty="0">
              <a:solidFill>
                <a:schemeClr val="accent5"/>
              </a:solidFill>
            </a:endParaRPr>
          </a:p>
          <a:p>
            <a:pPr lvl="1"/>
            <a:r>
              <a:rPr lang="en-US" dirty="0"/>
              <a:t>In 2016, 44.7 million tons of e-waste were generated in the world , 6.1 kg per person; in 2019: 53.6 million tons </a:t>
            </a:r>
          </a:p>
          <a:p>
            <a:pPr lvl="1"/>
            <a:r>
              <a:rPr lang="en-US" dirty="0"/>
              <a:t>E-waste is classified as a hazardous waste. </a:t>
            </a:r>
          </a:p>
          <a:p>
            <a:pPr lvl="2"/>
            <a:r>
              <a:rPr lang="en-US" dirty="0"/>
              <a:t>“Only 17.4 per cent of 2019’s e-waste was collected and recycled. This means that gold, silver, copper, platinum and other high-value, recoverable materials conservatively valued at US $57 billion – a sum greater than the Gross Domestic Product of most countries – were mostly dumped or burned rather than being collected for treatment and reuse.” - Global E-waste Monitor 2020</a:t>
            </a:r>
          </a:p>
        </p:txBody>
      </p:sp>
      <p:sp>
        <p:nvSpPr>
          <p:cNvPr id="4" name="Espace réservé du texte 3">
            <a:extLst>
              <a:ext uri="{FF2B5EF4-FFF2-40B4-BE49-F238E27FC236}">
                <a16:creationId xmlns:a16="http://schemas.microsoft.com/office/drawing/2014/main" id="{27BB4406-D419-448F-8770-050770DD4AD0}"/>
              </a:ext>
            </a:extLst>
          </p:cNvPr>
          <p:cNvSpPr>
            <a:spLocks noGrp="1"/>
          </p:cNvSpPr>
          <p:nvPr>
            <p:ph type="body" sz="quarter" idx="10"/>
          </p:nvPr>
        </p:nvSpPr>
        <p:spPr/>
        <p:txBody>
          <a:bodyPr/>
          <a:lstStyle/>
          <a:p>
            <a:endParaRPr lang="en-US"/>
          </a:p>
        </p:txBody>
      </p:sp>
      <p:sp>
        <p:nvSpPr>
          <p:cNvPr id="5" name="ZoneTexte 4">
            <a:extLst>
              <a:ext uri="{FF2B5EF4-FFF2-40B4-BE49-F238E27FC236}">
                <a16:creationId xmlns:a16="http://schemas.microsoft.com/office/drawing/2014/main" id="{6DBF2CCD-C8E0-48DD-99F1-A46D08D8CC1B}"/>
              </a:ext>
            </a:extLst>
          </p:cNvPr>
          <p:cNvSpPr txBox="1"/>
          <p:nvPr/>
        </p:nvSpPr>
        <p:spPr>
          <a:xfrm>
            <a:off x="914400" y="5555848"/>
            <a:ext cx="7086107" cy="646331"/>
          </a:xfrm>
          <a:prstGeom prst="rect">
            <a:avLst/>
          </a:prstGeom>
          <a:noFill/>
        </p:spPr>
        <p:txBody>
          <a:bodyPr wrap="none" rtlCol="0">
            <a:spAutoFit/>
          </a:bodyPr>
          <a:lstStyle/>
          <a:p>
            <a:r>
              <a:rPr lang="en-US" sz="1200" dirty="0" err="1"/>
              <a:t>Ilankoon</a:t>
            </a:r>
            <a:r>
              <a:rPr lang="en-US" sz="1200" dirty="0"/>
              <a:t>, I. M. S. K., </a:t>
            </a:r>
            <a:r>
              <a:rPr lang="en-US" sz="1200" dirty="0" err="1"/>
              <a:t>Ghorbani</a:t>
            </a:r>
            <a:r>
              <a:rPr lang="en-US" sz="1200" dirty="0"/>
              <a:t>, Y., Chong, M. N., Herath, G., </a:t>
            </a:r>
            <a:r>
              <a:rPr lang="en-US" sz="1200" dirty="0" err="1"/>
              <a:t>Moyo</a:t>
            </a:r>
            <a:r>
              <a:rPr lang="en-US" sz="1200" dirty="0"/>
              <a:t>, T., &amp; Petersen, J. (2018). </a:t>
            </a:r>
          </a:p>
          <a:p>
            <a:r>
              <a:rPr lang="en-US" sz="1200" dirty="0"/>
              <a:t>E-waste in the international context–A review of trade flows, regulations, hazards, </a:t>
            </a:r>
          </a:p>
          <a:p>
            <a:r>
              <a:rPr lang="en-US" sz="1200" dirty="0"/>
              <a:t>waste management strategies and technologies for value recovery. Waste Management, 82, 258-275.</a:t>
            </a:r>
          </a:p>
        </p:txBody>
      </p:sp>
    </p:spTree>
    <p:extLst>
      <p:ext uri="{BB962C8B-B14F-4D97-AF65-F5344CB8AC3E}">
        <p14:creationId xmlns:p14="http://schemas.microsoft.com/office/powerpoint/2010/main" val="428637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0066D12-15AA-4ED6-9FF3-C3CA4614CE3C}"/>
              </a:ext>
            </a:extLst>
          </p:cNvPr>
          <p:cNvSpPr>
            <a:spLocks noGrp="1"/>
          </p:cNvSpPr>
          <p:nvPr>
            <p:ph type="title"/>
          </p:nvPr>
        </p:nvSpPr>
        <p:spPr/>
        <p:txBody>
          <a:bodyPr/>
          <a:lstStyle/>
          <a:p>
            <a:r>
              <a:rPr lang="fr-FR" dirty="0"/>
              <a:t>Focus on Global </a:t>
            </a:r>
            <a:r>
              <a:rPr lang="fr-FR" dirty="0" err="1"/>
              <a:t>Warming</a:t>
            </a:r>
            <a:endParaRPr lang="en-US" dirty="0"/>
          </a:p>
        </p:txBody>
      </p:sp>
      <p:sp>
        <p:nvSpPr>
          <p:cNvPr id="6" name="Espace réservé du texte 5">
            <a:extLst>
              <a:ext uri="{FF2B5EF4-FFF2-40B4-BE49-F238E27FC236}">
                <a16:creationId xmlns:a16="http://schemas.microsoft.com/office/drawing/2014/main" id="{D4FC40F9-00F3-45AC-BE31-AECD30358CF1}"/>
              </a:ext>
            </a:extLst>
          </p:cNvPr>
          <p:cNvSpPr>
            <a:spLocks noGrp="1"/>
          </p:cNvSpPr>
          <p:nvPr>
            <p:ph type="body" idx="1"/>
          </p:nvPr>
        </p:nvSpPr>
        <p:spPr/>
        <p:txBody>
          <a:bodyPr/>
          <a:lstStyle/>
          <a:p>
            <a:endParaRPr lang="en-US"/>
          </a:p>
        </p:txBody>
      </p:sp>
      <p:sp>
        <p:nvSpPr>
          <p:cNvPr id="7" name="Espace réservé du texte 6">
            <a:extLst>
              <a:ext uri="{FF2B5EF4-FFF2-40B4-BE49-F238E27FC236}">
                <a16:creationId xmlns:a16="http://schemas.microsoft.com/office/drawing/2014/main" id="{1D9FA48E-FCD6-442D-8FFB-C11EABCB3A2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65772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1AF0B9-EE04-43BC-8124-DC9D42515926}"/>
              </a:ext>
            </a:extLst>
          </p:cNvPr>
          <p:cNvSpPr>
            <a:spLocks noGrp="1"/>
          </p:cNvSpPr>
          <p:nvPr>
            <p:ph type="title"/>
          </p:nvPr>
        </p:nvSpPr>
        <p:spPr/>
        <p:txBody>
          <a:bodyPr/>
          <a:lstStyle/>
          <a:p>
            <a:r>
              <a:rPr lang="fr-FR" dirty="0"/>
              <a:t>Global </a:t>
            </a:r>
            <a:r>
              <a:rPr lang="fr-FR" dirty="0" err="1"/>
              <a:t>Warming</a:t>
            </a:r>
            <a:r>
              <a:rPr lang="fr-FR" dirty="0"/>
              <a:t>, in France</a:t>
            </a:r>
            <a:endParaRPr lang="en-US" dirty="0"/>
          </a:p>
        </p:txBody>
      </p:sp>
      <p:pic>
        <p:nvPicPr>
          <p:cNvPr id="6" name="Espace réservé du contenu 5">
            <a:extLst>
              <a:ext uri="{FF2B5EF4-FFF2-40B4-BE49-F238E27FC236}">
                <a16:creationId xmlns:a16="http://schemas.microsoft.com/office/drawing/2014/main" id="{53C4CC46-C521-4591-BAA5-FC23A55DA3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7476" y="889233"/>
            <a:ext cx="6214587" cy="4438251"/>
          </a:xfrm>
        </p:spPr>
      </p:pic>
      <p:sp>
        <p:nvSpPr>
          <p:cNvPr id="4" name="Espace réservé du texte 3">
            <a:extLst>
              <a:ext uri="{FF2B5EF4-FFF2-40B4-BE49-F238E27FC236}">
                <a16:creationId xmlns:a16="http://schemas.microsoft.com/office/drawing/2014/main" id="{AE1CFAD2-AE84-402E-951D-93769DD4C713}"/>
              </a:ext>
            </a:extLst>
          </p:cNvPr>
          <p:cNvSpPr>
            <a:spLocks noGrp="1"/>
          </p:cNvSpPr>
          <p:nvPr>
            <p:ph type="body" sz="quarter" idx="10"/>
          </p:nvPr>
        </p:nvSpPr>
        <p:spPr/>
        <p:txBody>
          <a:bodyPr/>
          <a:lstStyle/>
          <a:p>
            <a:endParaRPr lang="en-US"/>
          </a:p>
        </p:txBody>
      </p:sp>
      <p:sp>
        <p:nvSpPr>
          <p:cNvPr id="7" name="ZoneTexte 6">
            <a:extLst>
              <a:ext uri="{FF2B5EF4-FFF2-40B4-BE49-F238E27FC236}">
                <a16:creationId xmlns:a16="http://schemas.microsoft.com/office/drawing/2014/main" id="{9FA1899C-B787-483E-97FC-1782732BA92A}"/>
              </a:ext>
            </a:extLst>
          </p:cNvPr>
          <p:cNvSpPr txBox="1"/>
          <p:nvPr/>
        </p:nvSpPr>
        <p:spPr>
          <a:xfrm>
            <a:off x="1156985" y="5327484"/>
            <a:ext cx="6477351" cy="738664"/>
          </a:xfrm>
          <a:prstGeom prst="rect">
            <a:avLst/>
          </a:prstGeom>
          <a:noFill/>
        </p:spPr>
        <p:txBody>
          <a:bodyPr wrap="none" rtlCol="0">
            <a:spAutoFit/>
          </a:bodyPr>
          <a:lstStyle/>
          <a:p>
            <a:r>
              <a:rPr lang="da-DK" sz="1400" dirty="0"/>
              <a:t> Aurélien Ribes et al. 2022, « Earth Syst. Dynam. », 13, 1397-1415 (CC BY-4.0)</a:t>
            </a:r>
          </a:p>
          <a:p>
            <a:r>
              <a:rPr lang="da-DK" sz="1400" dirty="0"/>
              <a:t>Prediction for </a:t>
            </a:r>
            <a:r>
              <a:rPr lang="en-US" sz="1400" dirty="0"/>
              <a:t>an intermediate scenario in which carbon emissions</a:t>
            </a:r>
          </a:p>
          <a:p>
            <a:r>
              <a:rPr lang="en-US" sz="1400" dirty="0"/>
              <a:t>neither increase nor decrease drastically</a:t>
            </a:r>
          </a:p>
        </p:txBody>
      </p:sp>
    </p:spTree>
    <p:extLst>
      <p:ext uri="{BB962C8B-B14F-4D97-AF65-F5344CB8AC3E}">
        <p14:creationId xmlns:p14="http://schemas.microsoft.com/office/powerpoint/2010/main" val="1580210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F74C6A-7343-42F0-8479-4486D3E2A776}"/>
              </a:ext>
            </a:extLst>
          </p:cNvPr>
          <p:cNvSpPr>
            <a:spLocks noGrp="1"/>
          </p:cNvSpPr>
          <p:nvPr>
            <p:ph type="title"/>
          </p:nvPr>
        </p:nvSpPr>
        <p:spPr/>
        <p:txBody>
          <a:bodyPr/>
          <a:lstStyle/>
          <a:p>
            <a:r>
              <a:rPr lang="fr-FR" dirty="0"/>
              <a:t>Data and Actions in France</a:t>
            </a:r>
            <a:endParaRPr lang="en-US" dirty="0"/>
          </a:p>
        </p:txBody>
      </p:sp>
      <p:sp>
        <p:nvSpPr>
          <p:cNvPr id="3" name="Espace réservé du contenu 2">
            <a:extLst>
              <a:ext uri="{FF2B5EF4-FFF2-40B4-BE49-F238E27FC236}">
                <a16:creationId xmlns:a16="http://schemas.microsoft.com/office/drawing/2014/main" id="{C95FF0A0-444E-45E8-A58C-7D0C781BADC4}"/>
              </a:ext>
            </a:extLst>
          </p:cNvPr>
          <p:cNvSpPr>
            <a:spLocks noGrp="1"/>
          </p:cNvSpPr>
          <p:nvPr>
            <p:ph idx="1"/>
          </p:nvPr>
        </p:nvSpPr>
        <p:spPr/>
        <p:txBody>
          <a:bodyPr/>
          <a:lstStyle/>
          <a:p>
            <a:r>
              <a:rPr lang="fr-FR" i="1" dirty="0"/>
              <a:t>Commission de l'aménagement du territoire et du développement durable du Sénat</a:t>
            </a:r>
          </a:p>
          <a:p>
            <a:pPr lvl="1"/>
            <a:r>
              <a:rPr lang="fr-FR" i="1" dirty="0"/>
              <a:t>rapport de la mission d'information sur l'</a:t>
            </a:r>
            <a:r>
              <a:rPr lang="fr-FR" i="1" dirty="0">
                <a:solidFill>
                  <a:schemeClr val="accent5"/>
                </a:solidFill>
              </a:rPr>
              <a:t>empreinte environnementale du numérique</a:t>
            </a:r>
            <a:r>
              <a:rPr lang="fr-FR" i="1" dirty="0"/>
              <a:t>, 2019</a:t>
            </a:r>
          </a:p>
          <a:p>
            <a:pPr lvl="1"/>
            <a:r>
              <a:rPr lang="en-US" dirty="0">
                <a:solidFill>
                  <a:schemeClr val="accent5"/>
                </a:solidFill>
              </a:rPr>
              <a:t>if nothing is done</a:t>
            </a:r>
            <a:r>
              <a:rPr lang="en-US" dirty="0"/>
              <a:t>, by </a:t>
            </a:r>
            <a:r>
              <a:rPr lang="en-US" dirty="0">
                <a:solidFill>
                  <a:schemeClr val="accent5"/>
                </a:solidFill>
              </a:rPr>
              <a:t>2040</a:t>
            </a:r>
            <a:r>
              <a:rPr lang="en-US" dirty="0"/>
              <a:t> digital technology would be the source of 24 million tons of CO</a:t>
            </a:r>
            <a:r>
              <a:rPr lang="en-US" baseline="-25000" dirty="0"/>
              <a:t>2</a:t>
            </a:r>
            <a:r>
              <a:rPr lang="en-US" dirty="0"/>
              <a:t> equivalent, or about </a:t>
            </a:r>
            <a:r>
              <a:rPr lang="en-US" dirty="0">
                <a:solidFill>
                  <a:schemeClr val="accent5"/>
                </a:solidFill>
              </a:rPr>
              <a:t>7% of France's emissions</a:t>
            </a:r>
            <a:r>
              <a:rPr lang="en-US" dirty="0"/>
              <a:t>, compared with 2% today.</a:t>
            </a:r>
          </a:p>
        </p:txBody>
      </p:sp>
      <p:sp>
        <p:nvSpPr>
          <p:cNvPr id="4" name="Espace réservé du texte 3">
            <a:extLst>
              <a:ext uri="{FF2B5EF4-FFF2-40B4-BE49-F238E27FC236}">
                <a16:creationId xmlns:a16="http://schemas.microsoft.com/office/drawing/2014/main" id="{53305877-4684-41D0-8448-C0FD27F249E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27271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595D3-824A-4731-AC1D-39E782741A4F}"/>
              </a:ext>
            </a:extLst>
          </p:cNvPr>
          <p:cNvSpPr>
            <a:spLocks noGrp="1"/>
          </p:cNvSpPr>
          <p:nvPr>
            <p:ph type="title"/>
          </p:nvPr>
        </p:nvSpPr>
        <p:spPr/>
        <p:txBody>
          <a:bodyPr/>
          <a:lstStyle/>
          <a:p>
            <a:r>
              <a:rPr lang="fr-FR" dirty="0"/>
              <a:t>Goal on global </a:t>
            </a:r>
            <a:r>
              <a:rPr lang="fr-FR" dirty="0" err="1"/>
              <a:t>warming</a:t>
            </a:r>
            <a:endParaRPr lang="en-US" dirty="0"/>
          </a:p>
        </p:txBody>
      </p:sp>
      <p:sp>
        <p:nvSpPr>
          <p:cNvPr id="4" name="Espace réservé du texte 3">
            <a:extLst>
              <a:ext uri="{FF2B5EF4-FFF2-40B4-BE49-F238E27FC236}">
                <a16:creationId xmlns:a16="http://schemas.microsoft.com/office/drawing/2014/main" id="{C0732E6A-8BDC-40E1-9227-43AE971C80A1}"/>
              </a:ext>
            </a:extLst>
          </p:cNvPr>
          <p:cNvSpPr>
            <a:spLocks noGrp="1"/>
          </p:cNvSpPr>
          <p:nvPr>
            <p:ph type="body" sz="quarter" idx="10"/>
          </p:nvPr>
        </p:nvSpPr>
        <p:spPr/>
        <p:txBody>
          <a:bodyPr/>
          <a:lstStyle/>
          <a:p>
            <a:endParaRPr lang="en-US"/>
          </a:p>
        </p:txBody>
      </p:sp>
      <p:sp>
        <p:nvSpPr>
          <p:cNvPr id="9" name="Espace réservé du contenu 8">
            <a:extLst>
              <a:ext uri="{FF2B5EF4-FFF2-40B4-BE49-F238E27FC236}">
                <a16:creationId xmlns:a16="http://schemas.microsoft.com/office/drawing/2014/main" id="{F380A7BF-9509-4112-9FAB-36166296FB89}"/>
              </a:ext>
            </a:extLst>
          </p:cNvPr>
          <p:cNvSpPr>
            <a:spLocks noGrp="1"/>
          </p:cNvSpPr>
          <p:nvPr>
            <p:ph idx="1"/>
          </p:nvPr>
        </p:nvSpPr>
        <p:spPr>
          <a:xfrm>
            <a:off x="457199" y="908720"/>
            <a:ext cx="8376095" cy="5544616"/>
          </a:xfrm>
        </p:spPr>
        <p:txBody>
          <a:bodyPr/>
          <a:lstStyle/>
          <a:p>
            <a:endParaRPr lang="fr-FR" dirty="0"/>
          </a:p>
          <a:p>
            <a:endParaRPr lang="fr-FR" dirty="0"/>
          </a:p>
          <a:p>
            <a:endParaRPr lang="fr-FR" dirty="0"/>
          </a:p>
          <a:p>
            <a:endParaRPr lang="fr-FR" dirty="0"/>
          </a:p>
          <a:p>
            <a:endParaRPr lang="fr-FR" dirty="0"/>
          </a:p>
          <a:p>
            <a:endParaRPr lang="fr-FR" dirty="0"/>
          </a:p>
          <a:p>
            <a:endParaRPr lang="fr-FR" dirty="0"/>
          </a:p>
          <a:p>
            <a:r>
              <a:rPr lang="fr-FR" dirty="0"/>
              <a:t>Scenario </a:t>
            </a:r>
            <a:r>
              <a:rPr lang="fr-FR" dirty="0" err="1"/>
              <a:t>below</a:t>
            </a:r>
            <a:r>
              <a:rPr lang="fr-FR" dirty="0"/>
              <a:t> 1.5°C </a:t>
            </a:r>
            <a:r>
              <a:rPr lang="en-US" dirty="0"/>
              <a:t>(66% chance in 2100 with no or limited overshoot): 8 GtCO</a:t>
            </a:r>
            <a:r>
              <a:rPr lang="en-US" baseline="-25000" dirty="0"/>
              <a:t>2</a:t>
            </a:r>
            <a:r>
              <a:rPr lang="en-US" dirty="0"/>
              <a:t>e in 2050 (gain of ~7</a:t>
            </a:r>
            <a:r>
              <a:rPr lang="fr-FR" dirty="0"/>
              <a:t>×</a:t>
            </a:r>
            <a:r>
              <a:rPr lang="en-US" dirty="0"/>
              <a:t>)</a:t>
            </a:r>
            <a:endParaRPr lang="fr-FR" dirty="0"/>
          </a:p>
        </p:txBody>
      </p:sp>
      <p:sp>
        <p:nvSpPr>
          <p:cNvPr id="3" name="ZoneTexte 2">
            <a:extLst>
              <a:ext uri="{FF2B5EF4-FFF2-40B4-BE49-F238E27FC236}">
                <a16:creationId xmlns:a16="http://schemas.microsoft.com/office/drawing/2014/main" id="{D6B1DF12-0189-4176-AC9E-027E1F66139A}"/>
              </a:ext>
            </a:extLst>
          </p:cNvPr>
          <p:cNvSpPr txBox="1"/>
          <p:nvPr/>
        </p:nvSpPr>
        <p:spPr>
          <a:xfrm>
            <a:off x="680058" y="5555848"/>
            <a:ext cx="7930376" cy="646331"/>
          </a:xfrm>
          <a:prstGeom prst="rect">
            <a:avLst/>
          </a:prstGeom>
          <a:noFill/>
        </p:spPr>
        <p:txBody>
          <a:bodyPr wrap="none" rtlCol="0">
            <a:spAutoFit/>
          </a:bodyPr>
          <a:lstStyle/>
          <a:p>
            <a:r>
              <a:rPr lang="en-US" dirty="0"/>
              <a:t>The Closing </a:t>
            </a:r>
            <a:r>
              <a:rPr lang="en-US" dirty="0" err="1"/>
              <a:t>Window:Climate</a:t>
            </a:r>
            <a:r>
              <a:rPr lang="en-US" dirty="0"/>
              <a:t> crisis calls for rapid transformation of societies</a:t>
            </a:r>
          </a:p>
          <a:p>
            <a:r>
              <a:rPr lang="en-US" dirty="0"/>
              <a:t>UN environment </a:t>
            </a:r>
            <a:r>
              <a:rPr lang="en-US" dirty="0" err="1"/>
              <a:t>programme</a:t>
            </a:r>
            <a:r>
              <a:rPr lang="en-US" dirty="0"/>
              <a:t> 2022</a:t>
            </a:r>
          </a:p>
        </p:txBody>
      </p:sp>
      <p:pic>
        <p:nvPicPr>
          <p:cNvPr id="11" name="Image 10">
            <a:extLst>
              <a:ext uri="{FF2B5EF4-FFF2-40B4-BE49-F238E27FC236}">
                <a16:creationId xmlns:a16="http://schemas.microsoft.com/office/drawing/2014/main" id="{BC9CDE51-8D02-400A-A6DE-6EB44953AA32}"/>
              </a:ext>
            </a:extLst>
          </p:cNvPr>
          <p:cNvPicPr>
            <a:picLocks noChangeAspect="1"/>
          </p:cNvPicPr>
          <p:nvPr/>
        </p:nvPicPr>
        <p:blipFill rotWithShape="1">
          <a:blip r:embed="rId3">
            <a:extLst>
              <a:ext uri="{28A0092B-C50C-407E-A947-70E740481C1C}">
                <a14:useLocalDpi xmlns:a14="http://schemas.microsoft.com/office/drawing/2010/main" val="0"/>
              </a:ext>
            </a:extLst>
          </a:blip>
          <a:srcRect b="43797"/>
          <a:stretch/>
        </p:blipFill>
        <p:spPr>
          <a:xfrm>
            <a:off x="54275" y="747203"/>
            <a:ext cx="9048997" cy="3645303"/>
          </a:xfrm>
          <a:prstGeom prst="rect">
            <a:avLst/>
          </a:prstGeom>
        </p:spPr>
      </p:pic>
      <p:sp>
        <p:nvSpPr>
          <p:cNvPr id="12" name="ZoneTexte 11">
            <a:extLst>
              <a:ext uri="{FF2B5EF4-FFF2-40B4-BE49-F238E27FC236}">
                <a16:creationId xmlns:a16="http://schemas.microsoft.com/office/drawing/2014/main" id="{8E9E8A48-4469-4088-B209-9476C1183AE5}"/>
              </a:ext>
            </a:extLst>
          </p:cNvPr>
          <p:cNvSpPr txBox="1"/>
          <p:nvPr/>
        </p:nvSpPr>
        <p:spPr>
          <a:xfrm>
            <a:off x="8403369" y="4228598"/>
            <a:ext cx="429926" cy="215444"/>
          </a:xfrm>
          <a:prstGeom prst="rect">
            <a:avLst/>
          </a:prstGeom>
          <a:noFill/>
        </p:spPr>
        <p:txBody>
          <a:bodyPr wrap="none" rtlCol="0">
            <a:spAutoFit/>
          </a:bodyPr>
          <a:lstStyle/>
          <a:p>
            <a:r>
              <a:rPr lang="fr-FR" sz="800" dirty="0"/>
              <a:t>IPCC</a:t>
            </a:r>
            <a:endParaRPr lang="en-US" sz="800" dirty="0"/>
          </a:p>
        </p:txBody>
      </p:sp>
    </p:spTree>
    <p:extLst>
      <p:ext uri="{BB962C8B-B14F-4D97-AF65-F5344CB8AC3E}">
        <p14:creationId xmlns:p14="http://schemas.microsoft.com/office/powerpoint/2010/main" val="382442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1595D3-824A-4731-AC1D-39E782741A4F}"/>
              </a:ext>
            </a:extLst>
          </p:cNvPr>
          <p:cNvSpPr>
            <a:spLocks noGrp="1"/>
          </p:cNvSpPr>
          <p:nvPr>
            <p:ph type="title"/>
          </p:nvPr>
        </p:nvSpPr>
        <p:spPr/>
        <p:txBody>
          <a:bodyPr/>
          <a:lstStyle/>
          <a:p>
            <a:r>
              <a:rPr lang="fr-FR" dirty="0"/>
              <a:t>Goal on global </a:t>
            </a:r>
            <a:r>
              <a:rPr lang="fr-FR" dirty="0" err="1"/>
              <a:t>warming</a:t>
            </a:r>
            <a:endParaRPr lang="en-US" dirty="0"/>
          </a:p>
        </p:txBody>
      </p:sp>
      <p:sp>
        <p:nvSpPr>
          <p:cNvPr id="4" name="Espace réservé du texte 3">
            <a:extLst>
              <a:ext uri="{FF2B5EF4-FFF2-40B4-BE49-F238E27FC236}">
                <a16:creationId xmlns:a16="http://schemas.microsoft.com/office/drawing/2014/main" id="{C0732E6A-8BDC-40E1-9227-43AE971C80A1}"/>
              </a:ext>
            </a:extLst>
          </p:cNvPr>
          <p:cNvSpPr>
            <a:spLocks noGrp="1"/>
          </p:cNvSpPr>
          <p:nvPr>
            <p:ph type="body" sz="quarter" idx="10"/>
          </p:nvPr>
        </p:nvSpPr>
        <p:spPr/>
        <p:txBody>
          <a:bodyPr/>
          <a:lstStyle/>
          <a:p>
            <a:endParaRPr lang="en-US"/>
          </a:p>
        </p:txBody>
      </p:sp>
      <p:sp>
        <p:nvSpPr>
          <p:cNvPr id="9" name="Espace réservé du contenu 8">
            <a:extLst>
              <a:ext uri="{FF2B5EF4-FFF2-40B4-BE49-F238E27FC236}">
                <a16:creationId xmlns:a16="http://schemas.microsoft.com/office/drawing/2014/main" id="{F380A7BF-9509-4112-9FAB-36166296FB89}"/>
              </a:ext>
            </a:extLst>
          </p:cNvPr>
          <p:cNvSpPr>
            <a:spLocks noGrp="1"/>
          </p:cNvSpPr>
          <p:nvPr>
            <p:ph idx="1"/>
          </p:nvPr>
        </p:nvSpPr>
        <p:spPr>
          <a:xfrm>
            <a:off x="457200" y="908720"/>
            <a:ext cx="6297801" cy="5544616"/>
          </a:xfrm>
        </p:spPr>
        <p:txBody>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In </a:t>
            </a:r>
            <a:r>
              <a:rPr lang="fr-FR" dirty="0" err="1"/>
              <a:t>developed</a:t>
            </a:r>
            <a:r>
              <a:rPr lang="fr-FR" dirty="0"/>
              <a:t> countries, </a:t>
            </a:r>
            <a:r>
              <a:rPr lang="fr-FR" dirty="0" err="1"/>
              <a:t>reductions</a:t>
            </a:r>
            <a:r>
              <a:rPr lang="fr-FR" dirty="0"/>
              <a:t> </a:t>
            </a:r>
            <a:r>
              <a:rPr lang="fr-FR" dirty="0" err="1"/>
              <a:t>shall</a:t>
            </a:r>
            <a:r>
              <a:rPr lang="fr-FR" dirty="0"/>
              <a:t> </a:t>
            </a:r>
            <a:r>
              <a:rPr lang="fr-FR" dirty="0" err="1"/>
              <a:t>be</a:t>
            </a:r>
            <a:r>
              <a:rPr lang="fr-FR" dirty="0"/>
              <a:t> </a:t>
            </a:r>
            <a:r>
              <a:rPr lang="fr-FR" dirty="0" err="1"/>
              <a:t>stronger</a:t>
            </a:r>
            <a:r>
              <a:rPr lang="fr-FR" dirty="0"/>
              <a:t>: </a:t>
            </a:r>
            <a:r>
              <a:rPr lang="fr-FR" dirty="0" err="1"/>
              <a:t>estimated</a:t>
            </a:r>
            <a:r>
              <a:rPr lang="fr-FR" dirty="0"/>
              <a:t> 6× in France in 2050</a:t>
            </a:r>
          </a:p>
        </p:txBody>
      </p:sp>
      <p:pic>
        <p:nvPicPr>
          <p:cNvPr id="11" name="Espace réservé du contenu 5">
            <a:extLst>
              <a:ext uri="{FF2B5EF4-FFF2-40B4-BE49-F238E27FC236}">
                <a16:creationId xmlns:a16="http://schemas.microsoft.com/office/drawing/2014/main" id="{8829460E-3CE7-4A64-97B1-4C4524B553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001" y="5448908"/>
            <a:ext cx="2121805" cy="1316936"/>
          </a:xfrm>
          <a:prstGeom prst="rect">
            <a:avLst/>
          </a:prstGeom>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2AEFC424-CDEB-4676-80D8-C7D25C8DD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062" y="663656"/>
            <a:ext cx="6258560" cy="4320068"/>
          </a:xfrm>
          <a:prstGeom prst="rect">
            <a:avLst/>
          </a:prstGeom>
        </p:spPr>
      </p:pic>
    </p:spTree>
    <p:extLst>
      <p:ext uri="{BB962C8B-B14F-4D97-AF65-F5344CB8AC3E}">
        <p14:creationId xmlns:p14="http://schemas.microsoft.com/office/powerpoint/2010/main" val="4185699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CB0BF-D9DB-428B-A3AC-3BE2A340C72C}"/>
              </a:ext>
            </a:extLst>
          </p:cNvPr>
          <p:cNvSpPr>
            <a:spLocks noGrp="1"/>
          </p:cNvSpPr>
          <p:nvPr>
            <p:ph type="title"/>
          </p:nvPr>
        </p:nvSpPr>
        <p:spPr/>
        <p:txBody>
          <a:bodyPr/>
          <a:lstStyle/>
          <a:p>
            <a:r>
              <a:rPr lang="fr-FR" dirty="0"/>
              <a:t>The case of global </a:t>
            </a:r>
            <a:r>
              <a:rPr lang="fr-FR" dirty="0" err="1"/>
              <a:t>warming</a:t>
            </a:r>
            <a:endParaRPr lang="en-US" dirty="0"/>
          </a:p>
        </p:txBody>
      </p:sp>
      <p:sp>
        <p:nvSpPr>
          <p:cNvPr id="3" name="Espace réservé du contenu 2">
            <a:extLst>
              <a:ext uri="{FF2B5EF4-FFF2-40B4-BE49-F238E27FC236}">
                <a16:creationId xmlns:a16="http://schemas.microsoft.com/office/drawing/2014/main" id="{067EC4B8-54EF-4CB9-A46A-ED259D97E4B5}"/>
              </a:ext>
            </a:extLst>
          </p:cNvPr>
          <p:cNvSpPr>
            <a:spLocks noGrp="1"/>
          </p:cNvSpPr>
          <p:nvPr>
            <p:ph idx="1"/>
          </p:nvPr>
        </p:nvSpPr>
        <p:spPr/>
        <p:txBody>
          <a:bodyPr/>
          <a:lstStyle/>
          <a:p>
            <a:r>
              <a:rPr lang="fr-FR" dirty="0"/>
              <a:t>All </a:t>
            </a:r>
            <a:r>
              <a:rPr lang="fr-FR" dirty="0" err="1"/>
              <a:t>human</a:t>
            </a:r>
            <a:r>
              <a:rPr lang="fr-FR" dirty="0"/>
              <a:t> </a:t>
            </a:r>
            <a:r>
              <a:rPr lang="fr-FR" dirty="0" err="1"/>
              <a:t>activities</a:t>
            </a:r>
            <a:r>
              <a:rPr lang="fr-FR" dirty="0"/>
              <a:t> </a:t>
            </a:r>
            <a:r>
              <a:rPr lang="fr-FR" dirty="0" err="1"/>
              <a:t>produce</a:t>
            </a:r>
            <a:r>
              <a:rPr lang="fr-FR" dirty="0"/>
              <a:t> CO2</a:t>
            </a:r>
            <a:endParaRPr lang="en-US" dirty="0"/>
          </a:p>
        </p:txBody>
      </p:sp>
      <p:sp>
        <p:nvSpPr>
          <p:cNvPr id="4" name="Espace réservé du texte 3">
            <a:extLst>
              <a:ext uri="{FF2B5EF4-FFF2-40B4-BE49-F238E27FC236}">
                <a16:creationId xmlns:a16="http://schemas.microsoft.com/office/drawing/2014/main" id="{4B477606-0949-4729-9F82-5402E4E989F8}"/>
              </a:ext>
            </a:extLst>
          </p:cNvPr>
          <p:cNvSpPr>
            <a:spLocks noGrp="1"/>
          </p:cNvSpPr>
          <p:nvPr>
            <p:ph type="body" sz="quarter" idx="10"/>
          </p:nvPr>
        </p:nvSpPr>
        <p:spPr/>
        <p:txBody>
          <a:bodyPr/>
          <a:lstStyle/>
          <a:p>
            <a:endParaRPr lang="en-US"/>
          </a:p>
        </p:txBody>
      </p:sp>
      <p:pic>
        <p:nvPicPr>
          <p:cNvPr id="6" name="Image 5">
            <a:extLst>
              <a:ext uri="{FF2B5EF4-FFF2-40B4-BE49-F238E27FC236}">
                <a16:creationId xmlns:a16="http://schemas.microsoft.com/office/drawing/2014/main" id="{3D012D67-B302-43B6-AA4D-84C27EB952AE}"/>
              </a:ext>
            </a:extLst>
          </p:cNvPr>
          <p:cNvPicPr>
            <a:picLocks noChangeAspect="1"/>
          </p:cNvPicPr>
          <p:nvPr/>
        </p:nvPicPr>
        <p:blipFill rotWithShape="1">
          <a:blip r:embed="rId2">
            <a:extLst>
              <a:ext uri="{28A0092B-C50C-407E-A947-70E740481C1C}">
                <a14:useLocalDpi xmlns:a14="http://schemas.microsoft.com/office/drawing/2010/main" val="0"/>
              </a:ext>
            </a:extLst>
          </a:blip>
          <a:srcRect t="4789" b="21321"/>
          <a:stretch/>
        </p:blipFill>
        <p:spPr>
          <a:xfrm>
            <a:off x="2387600" y="1406129"/>
            <a:ext cx="6756400" cy="5451871"/>
          </a:xfrm>
          <a:prstGeom prst="rect">
            <a:avLst/>
          </a:prstGeom>
        </p:spPr>
      </p:pic>
      <p:pic>
        <p:nvPicPr>
          <p:cNvPr id="8" name="Image 7">
            <a:extLst>
              <a:ext uri="{FF2B5EF4-FFF2-40B4-BE49-F238E27FC236}">
                <a16:creationId xmlns:a16="http://schemas.microsoft.com/office/drawing/2014/main" id="{9A644EB2-F054-42E5-8F34-0B436B7A38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48" t="79630" r="5758"/>
          <a:stretch/>
        </p:blipFill>
        <p:spPr>
          <a:xfrm>
            <a:off x="0" y="5842000"/>
            <a:ext cx="3694545" cy="1016000"/>
          </a:xfrm>
          <a:prstGeom prst="rect">
            <a:avLst/>
          </a:prstGeom>
        </p:spPr>
      </p:pic>
      <p:sp>
        <p:nvSpPr>
          <p:cNvPr id="9" name="ZoneTexte 8">
            <a:extLst>
              <a:ext uri="{FF2B5EF4-FFF2-40B4-BE49-F238E27FC236}">
                <a16:creationId xmlns:a16="http://schemas.microsoft.com/office/drawing/2014/main" id="{CCEA62F2-059A-45B3-A6C6-6ED107DE7DED}"/>
              </a:ext>
            </a:extLst>
          </p:cNvPr>
          <p:cNvSpPr txBox="1"/>
          <p:nvPr/>
        </p:nvSpPr>
        <p:spPr>
          <a:xfrm>
            <a:off x="6344658" y="6078006"/>
            <a:ext cx="2646878" cy="369332"/>
          </a:xfrm>
          <a:prstGeom prst="rect">
            <a:avLst/>
          </a:prstGeom>
          <a:noFill/>
        </p:spPr>
        <p:txBody>
          <a:bodyPr wrap="none" rtlCol="0">
            <a:spAutoFit/>
          </a:bodyPr>
          <a:lstStyle/>
          <a:p>
            <a:r>
              <a:rPr lang="fr-FR" dirty="0">
                <a:highlight>
                  <a:srgbClr val="FFFFFF"/>
                </a:highlight>
              </a:rPr>
              <a:t>Mt CO</a:t>
            </a:r>
            <a:r>
              <a:rPr lang="fr-FR" baseline="-25000" dirty="0">
                <a:highlight>
                  <a:srgbClr val="FFFFFF"/>
                </a:highlight>
              </a:rPr>
              <a:t>2</a:t>
            </a:r>
            <a:r>
              <a:rPr lang="fr-FR" dirty="0">
                <a:highlight>
                  <a:srgbClr val="FFFFFF"/>
                </a:highlight>
              </a:rPr>
              <a:t> / </a:t>
            </a:r>
            <a:r>
              <a:rPr lang="fr-FR" dirty="0" err="1">
                <a:highlight>
                  <a:srgbClr val="FFFFFF"/>
                </a:highlight>
              </a:rPr>
              <a:t>year</a:t>
            </a:r>
            <a:r>
              <a:rPr lang="fr-FR" dirty="0">
                <a:highlight>
                  <a:srgbClr val="FFFFFF"/>
                </a:highlight>
              </a:rPr>
              <a:t> in France</a:t>
            </a:r>
            <a:endParaRPr lang="en-US" dirty="0">
              <a:highlight>
                <a:srgbClr val="FFFFFF"/>
              </a:highlight>
            </a:endParaRPr>
          </a:p>
        </p:txBody>
      </p:sp>
      <p:sp>
        <p:nvSpPr>
          <p:cNvPr id="10" name="ZoneTexte 9">
            <a:extLst>
              <a:ext uri="{FF2B5EF4-FFF2-40B4-BE49-F238E27FC236}">
                <a16:creationId xmlns:a16="http://schemas.microsoft.com/office/drawing/2014/main" id="{BF41FF36-E44A-4DEF-817C-D1019C2D35B0}"/>
              </a:ext>
            </a:extLst>
          </p:cNvPr>
          <p:cNvSpPr txBox="1"/>
          <p:nvPr/>
        </p:nvSpPr>
        <p:spPr>
          <a:xfrm>
            <a:off x="457200" y="2812264"/>
            <a:ext cx="2108334" cy="646331"/>
          </a:xfrm>
          <a:prstGeom prst="rect">
            <a:avLst/>
          </a:prstGeom>
          <a:noFill/>
        </p:spPr>
        <p:txBody>
          <a:bodyPr wrap="none" rtlCol="0">
            <a:spAutoFit/>
          </a:bodyPr>
          <a:lstStyle/>
          <a:p>
            <a:r>
              <a:rPr lang="fr-FR" dirty="0">
                <a:highlight>
                  <a:srgbClr val="FFFFFF"/>
                </a:highlight>
              </a:rPr>
              <a:t>Total: 749 Mt CO</a:t>
            </a:r>
            <a:r>
              <a:rPr lang="fr-FR" baseline="-25000" dirty="0">
                <a:highlight>
                  <a:srgbClr val="FFFFFF"/>
                </a:highlight>
              </a:rPr>
              <a:t>2</a:t>
            </a:r>
            <a:r>
              <a:rPr lang="fr-FR" dirty="0">
                <a:highlight>
                  <a:srgbClr val="FFFFFF"/>
                </a:highlight>
              </a:rPr>
              <a:t> </a:t>
            </a:r>
          </a:p>
          <a:p>
            <a:r>
              <a:rPr lang="fr-FR" dirty="0">
                <a:highlight>
                  <a:srgbClr val="FFFFFF"/>
                </a:highlight>
              </a:rPr>
              <a:t>in 2018</a:t>
            </a:r>
            <a:endParaRPr lang="en-US" dirty="0">
              <a:highlight>
                <a:srgbClr val="FFFFFF"/>
              </a:highlight>
            </a:endParaRPr>
          </a:p>
        </p:txBody>
      </p:sp>
    </p:spTree>
    <p:extLst>
      <p:ext uri="{BB962C8B-B14F-4D97-AF65-F5344CB8AC3E}">
        <p14:creationId xmlns:p14="http://schemas.microsoft.com/office/powerpoint/2010/main" val="3920141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7A209-16DD-4A61-84C2-4602BC57B97C}"/>
              </a:ext>
            </a:extLst>
          </p:cNvPr>
          <p:cNvSpPr>
            <a:spLocks noGrp="1"/>
          </p:cNvSpPr>
          <p:nvPr>
            <p:ph type="title"/>
          </p:nvPr>
        </p:nvSpPr>
        <p:spPr/>
        <p:txBody>
          <a:bodyPr/>
          <a:lstStyle/>
          <a:p>
            <a:r>
              <a:rPr lang="en-US" dirty="0"/>
              <a:t>Electrical and Electronic </a:t>
            </a:r>
            <a:r>
              <a:rPr lang="en-US" dirty="0" err="1"/>
              <a:t>Equipments</a:t>
            </a:r>
            <a:endParaRPr lang="en-US" dirty="0"/>
          </a:p>
        </p:txBody>
      </p:sp>
      <p:sp>
        <p:nvSpPr>
          <p:cNvPr id="8" name="Espace réservé du texte 7">
            <a:extLst>
              <a:ext uri="{FF2B5EF4-FFF2-40B4-BE49-F238E27FC236}">
                <a16:creationId xmlns:a16="http://schemas.microsoft.com/office/drawing/2014/main" id="{B9DC265A-6C17-4F6A-826B-65295CEF646B}"/>
              </a:ext>
            </a:extLst>
          </p:cNvPr>
          <p:cNvSpPr>
            <a:spLocks noGrp="1"/>
          </p:cNvSpPr>
          <p:nvPr>
            <p:ph type="body" sz="quarter" idx="10"/>
          </p:nvPr>
        </p:nvSpPr>
        <p:spPr/>
        <p:txBody>
          <a:bodyPr/>
          <a:lstStyle/>
          <a:p>
            <a:endParaRPr lang="en-US"/>
          </a:p>
        </p:txBody>
      </p:sp>
      <p:grpSp>
        <p:nvGrpSpPr>
          <p:cNvPr id="10" name="Groupe 9">
            <a:extLst>
              <a:ext uri="{FF2B5EF4-FFF2-40B4-BE49-F238E27FC236}">
                <a16:creationId xmlns:a16="http://schemas.microsoft.com/office/drawing/2014/main" id="{2E408D23-36A1-4C54-A4A0-D64CB75F0C44}"/>
              </a:ext>
            </a:extLst>
          </p:cNvPr>
          <p:cNvGrpSpPr/>
          <p:nvPr/>
        </p:nvGrpSpPr>
        <p:grpSpPr>
          <a:xfrm>
            <a:off x="242897" y="806269"/>
            <a:ext cx="8658207" cy="6017032"/>
            <a:chOff x="125835" y="663656"/>
            <a:chExt cx="8658207" cy="6017032"/>
          </a:xfrm>
        </p:grpSpPr>
        <p:sp>
          <p:nvSpPr>
            <p:cNvPr id="5" name="ZoneTexte 4">
              <a:extLst>
                <a:ext uri="{FF2B5EF4-FFF2-40B4-BE49-F238E27FC236}">
                  <a16:creationId xmlns:a16="http://schemas.microsoft.com/office/drawing/2014/main" id="{B8CE8DC8-87F5-4ABD-90BE-1C9FC41F9F6B}"/>
                </a:ext>
              </a:extLst>
            </p:cNvPr>
            <p:cNvSpPr txBox="1"/>
            <p:nvPr/>
          </p:nvSpPr>
          <p:spPr>
            <a:xfrm>
              <a:off x="125835" y="663656"/>
              <a:ext cx="2063692" cy="5509200"/>
            </a:xfrm>
            <a:prstGeom prst="rect">
              <a:avLst/>
            </a:prstGeom>
            <a:noFill/>
          </p:spPr>
          <p:txBody>
            <a:bodyPr wrap="square" rtlCol="0">
              <a:spAutoFit/>
            </a:bodyPr>
            <a:lstStyle/>
            <a:p>
              <a:r>
                <a:rPr lang="en-US" sz="1100" dirty="0"/>
                <a:t>    Air purifier</a:t>
              </a:r>
            </a:p>
            <a:p>
              <a:r>
                <a:rPr lang="en-US" sz="1100" dirty="0"/>
                <a:t>    Air conditioner</a:t>
              </a:r>
            </a:p>
            <a:p>
              <a:r>
                <a:rPr lang="en-US" sz="1100" dirty="0"/>
                <a:t>    Alarm clock</a:t>
              </a:r>
            </a:p>
            <a:p>
              <a:r>
                <a:rPr lang="en-US" sz="1100" dirty="0"/>
                <a:t>    Backup charger</a:t>
              </a:r>
            </a:p>
            <a:p>
              <a:r>
                <a:rPr lang="en-US" sz="1100" dirty="0"/>
                <a:t>    Bread maker</a:t>
              </a:r>
            </a:p>
            <a:p>
              <a:r>
                <a:rPr lang="en-US" sz="1100" dirty="0"/>
                <a:t>    Banknote counter</a:t>
              </a:r>
            </a:p>
            <a:p>
              <a:r>
                <a:rPr lang="en-US" sz="1100" dirty="0"/>
                <a:t>    Blender</a:t>
              </a:r>
            </a:p>
            <a:p>
              <a:r>
                <a:rPr lang="en-US" sz="1100" dirty="0"/>
                <a:t>    Bluetooth speaker</a:t>
              </a:r>
            </a:p>
            <a:p>
              <a:r>
                <a:rPr lang="en-US" sz="1100" dirty="0"/>
                <a:t>    Bulb</a:t>
              </a:r>
            </a:p>
            <a:p>
              <a:r>
                <a:rPr lang="en-US" sz="1100" dirty="0"/>
                <a:t>    Calculator</a:t>
              </a:r>
            </a:p>
            <a:p>
              <a:r>
                <a:rPr lang="en-US" sz="1100" dirty="0"/>
                <a:t>    Car toy</a:t>
              </a:r>
            </a:p>
            <a:p>
              <a:r>
                <a:rPr lang="en-US" sz="1100" dirty="0"/>
                <a:t>    Ceiling fan</a:t>
              </a:r>
            </a:p>
            <a:p>
              <a:r>
                <a:rPr lang="en-US" sz="1100" dirty="0"/>
                <a:t>    Chandelier</a:t>
              </a:r>
            </a:p>
            <a:p>
              <a:r>
                <a:rPr lang="en-US" sz="1100" dirty="0"/>
                <a:t>    Clock</a:t>
              </a:r>
            </a:p>
            <a:p>
              <a:r>
                <a:rPr lang="en-US" sz="1100" dirty="0"/>
                <a:t>    Clothes dryer</a:t>
              </a:r>
            </a:p>
            <a:p>
              <a:r>
                <a:rPr lang="en-US" sz="1100" dirty="0"/>
                <a:t>    Coffee maker</a:t>
              </a:r>
            </a:p>
            <a:p>
              <a:r>
                <a:rPr lang="en-US" sz="1100" dirty="0"/>
                <a:t>    Computer</a:t>
              </a:r>
            </a:p>
            <a:p>
              <a:r>
                <a:rPr lang="en-US" sz="1100" dirty="0"/>
                <a:t>    Copier</a:t>
              </a:r>
            </a:p>
            <a:p>
              <a:r>
                <a:rPr lang="en-US" sz="1100" dirty="0"/>
                <a:t>    Curling iron</a:t>
              </a:r>
            </a:p>
            <a:p>
              <a:r>
                <a:rPr lang="en-US" sz="1100" dirty="0"/>
                <a:t>    Digital camera</a:t>
              </a:r>
            </a:p>
            <a:p>
              <a:r>
                <a:rPr lang="en-US" sz="1100" dirty="0"/>
                <a:t>    Dishwasher</a:t>
              </a:r>
            </a:p>
            <a:p>
              <a:r>
                <a:rPr lang="en-US" sz="1100" dirty="0"/>
                <a:t>    Doorbell camera</a:t>
              </a:r>
            </a:p>
            <a:p>
              <a:r>
                <a:rPr lang="en-US" sz="1100" dirty="0"/>
                <a:t>    Drill</a:t>
              </a:r>
            </a:p>
            <a:p>
              <a:r>
                <a:rPr lang="en-US" sz="1100" dirty="0"/>
                <a:t>    </a:t>
              </a:r>
              <a:r>
                <a:rPr lang="en-US" sz="1100" dirty="0" err="1"/>
                <a:t>Dvd</a:t>
              </a:r>
              <a:r>
                <a:rPr lang="en-US" sz="1100" dirty="0"/>
                <a:t> player</a:t>
              </a:r>
            </a:p>
            <a:p>
              <a:r>
                <a:rPr lang="en-US" sz="1100" dirty="0"/>
                <a:t>    Earphones</a:t>
              </a:r>
            </a:p>
            <a:p>
              <a:r>
                <a:rPr lang="en-US" sz="1100" dirty="0"/>
                <a:t>    Electric frying pan</a:t>
              </a:r>
            </a:p>
            <a:p>
              <a:r>
                <a:rPr lang="en-US" sz="1100" dirty="0"/>
                <a:t>    Electric grill</a:t>
              </a:r>
            </a:p>
            <a:p>
              <a:r>
                <a:rPr lang="en-US" sz="1100" dirty="0"/>
                <a:t>    Electric guitar</a:t>
              </a:r>
            </a:p>
            <a:p>
              <a:r>
                <a:rPr lang="en-US" sz="1100" dirty="0"/>
                <a:t>    Electric pencil sharpener</a:t>
              </a:r>
            </a:p>
            <a:p>
              <a:r>
                <a:rPr lang="en-US" sz="1100" dirty="0"/>
                <a:t>    Electric razor</a:t>
              </a:r>
            </a:p>
            <a:p>
              <a:r>
                <a:rPr lang="en-US" sz="1100" dirty="0"/>
                <a:t>    </a:t>
              </a:r>
            </a:p>
          </p:txBody>
        </p:sp>
        <p:sp>
          <p:nvSpPr>
            <p:cNvPr id="6" name="ZoneTexte 5">
              <a:extLst>
                <a:ext uri="{FF2B5EF4-FFF2-40B4-BE49-F238E27FC236}">
                  <a16:creationId xmlns:a16="http://schemas.microsoft.com/office/drawing/2014/main" id="{B8935EF8-3C26-41DC-ABA3-EFEDA0ABCB64}"/>
                </a:ext>
              </a:extLst>
            </p:cNvPr>
            <p:cNvSpPr txBox="1"/>
            <p:nvPr/>
          </p:nvSpPr>
          <p:spPr>
            <a:xfrm>
              <a:off x="3423092" y="663656"/>
              <a:ext cx="2063692" cy="6017032"/>
            </a:xfrm>
            <a:prstGeom prst="rect">
              <a:avLst/>
            </a:prstGeom>
            <a:noFill/>
          </p:spPr>
          <p:txBody>
            <a:bodyPr wrap="square" rtlCol="0">
              <a:spAutoFit/>
            </a:bodyPr>
            <a:lstStyle/>
            <a:p>
              <a:r>
                <a:rPr lang="en-US" sz="1100" dirty="0"/>
                <a:t>    Exhaust fan</a:t>
              </a:r>
            </a:p>
            <a:p>
              <a:r>
                <a:rPr lang="en-US" sz="1100" dirty="0"/>
                <a:t>    External hard drive</a:t>
              </a:r>
            </a:p>
            <a:p>
              <a:r>
                <a:rPr lang="en-US" sz="1100" dirty="0"/>
                <a:t>    Fan</a:t>
              </a:r>
            </a:p>
            <a:p>
              <a:r>
                <a:rPr lang="en-US" sz="1100" dirty="0"/>
                <a:t>    Facial cleansing machine</a:t>
              </a:r>
            </a:p>
            <a:p>
              <a:r>
                <a:rPr lang="en-US" sz="1100" dirty="0"/>
                <a:t>    Fax</a:t>
              </a:r>
            </a:p>
            <a:p>
              <a:r>
                <a:rPr lang="en-US" sz="1100" dirty="0"/>
                <a:t>    Fish tank</a:t>
              </a:r>
            </a:p>
            <a:p>
              <a:r>
                <a:rPr lang="en-US" sz="1100" dirty="0"/>
                <a:t>    Floor lamp</a:t>
              </a:r>
            </a:p>
            <a:p>
              <a:r>
                <a:rPr lang="en-US" sz="1100" dirty="0"/>
                <a:t>    Game controller</a:t>
              </a:r>
            </a:p>
            <a:p>
              <a:r>
                <a:rPr lang="en-US" sz="1100" dirty="0"/>
                <a:t>    Garage</a:t>
              </a:r>
            </a:p>
            <a:p>
              <a:r>
                <a:rPr lang="en-US" sz="1100" dirty="0"/>
                <a:t>    Grandfather clock</a:t>
              </a:r>
            </a:p>
            <a:p>
              <a:r>
                <a:rPr lang="en-US" sz="1100" dirty="0"/>
                <a:t>    Hair dryer</a:t>
              </a:r>
            </a:p>
            <a:p>
              <a:r>
                <a:rPr lang="en-US" sz="1100" dirty="0"/>
                <a:t>    Headset</a:t>
              </a:r>
            </a:p>
            <a:p>
              <a:r>
                <a:rPr lang="en-US" sz="1100" dirty="0"/>
                <a:t>    Inkjet printer</a:t>
              </a:r>
            </a:p>
            <a:p>
              <a:r>
                <a:rPr lang="en-US" sz="1100" dirty="0"/>
                <a:t>    iPod</a:t>
              </a:r>
            </a:p>
            <a:p>
              <a:r>
                <a:rPr lang="en-US" sz="1100" dirty="0"/>
                <a:t>    Iron</a:t>
              </a:r>
            </a:p>
            <a:p>
              <a:r>
                <a:rPr lang="en-US" sz="1100" dirty="0"/>
                <a:t>    Juicer</a:t>
              </a:r>
            </a:p>
            <a:p>
              <a:r>
                <a:rPr lang="en-US" sz="1100" dirty="0"/>
                <a:t>    Kettle</a:t>
              </a:r>
            </a:p>
            <a:p>
              <a:r>
                <a:rPr lang="en-US" sz="1100" dirty="0"/>
                <a:t>    Kitchen scale</a:t>
              </a:r>
            </a:p>
            <a:p>
              <a:r>
                <a:rPr lang="en-US" sz="1100" dirty="0"/>
                <a:t>    Hair straightening machine</a:t>
              </a:r>
            </a:p>
            <a:p>
              <a:r>
                <a:rPr lang="en-US" sz="1100" dirty="0"/>
                <a:t>    Laser printer</a:t>
              </a:r>
            </a:p>
            <a:p>
              <a:r>
                <a:rPr lang="en-US" sz="1100" dirty="0"/>
                <a:t>    Lawn mower</a:t>
              </a:r>
            </a:p>
            <a:p>
              <a:r>
                <a:rPr lang="en-US" sz="1100" dirty="0"/>
                <a:t>    Lift</a:t>
              </a:r>
            </a:p>
            <a:p>
              <a:r>
                <a:rPr lang="en-US" sz="1100" dirty="0"/>
                <a:t>    Meat grinder</a:t>
              </a:r>
            </a:p>
            <a:p>
              <a:r>
                <a:rPr lang="en-US" sz="1100" dirty="0"/>
                <a:t>    Microphone</a:t>
              </a:r>
            </a:p>
            <a:p>
              <a:r>
                <a:rPr lang="en-US" sz="1100" dirty="0"/>
                <a:t>    Microwave</a:t>
              </a:r>
            </a:p>
            <a:p>
              <a:r>
                <a:rPr lang="en-US" sz="1100" dirty="0"/>
                <a:t>    Mixer</a:t>
              </a:r>
            </a:p>
            <a:p>
              <a:r>
                <a:rPr lang="en-US" sz="1100" dirty="0"/>
                <a:t>    Monitor</a:t>
              </a:r>
            </a:p>
            <a:p>
              <a:r>
                <a:rPr lang="en-US" sz="1100" dirty="0"/>
                <a:t>    Mosquito racket</a:t>
              </a:r>
            </a:p>
            <a:p>
              <a:r>
                <a:rPr lang="en-US" sz="1100" dirty="0"/>
                <a:t>    Mouse</a:t>
              </a:r>
            </a:p>
            <a:p>
              <a:r>
                <a:rPr lang="en-US" sz="1100" dirty="0"/>
                <a:t>    Mp3 player</a:t>
              </a:r>
            </a:p>
            <a:p>
              <a:r>
                <a:rPr lang="en-US" sz="1100" dirty="0"/>
                <a:t>    Oil-free fryer</a:t>
              </a:r>
            </a:p>
            <a:p>
              <a:r>
                <a:rPr lang="en-US" sz="1100" dirty="0"/>
                <a:t>    Piano</a:t>
              </a:r>
            </a:p>
            <a:p>
              <a:r>
                <a:rPr lang="en-US" sz="1100" dirty="0"/>
                <a:t>    Oven</a:t>
              </a:r>
            </a:p>
            <a:p>
              <a:r>
                <a:rPr lang="en-US" sz="1100" dirty="0"/>
                <a:t>    Plotter</a:t>
              </a:r>
            </a:p>
            <a:p>
              <a:r>
                <a:rPr lang="en-US" sz="1100" dirty="0"/>
                <a:t>    </a:t>
              </a:r>
            </a:p>
          </p:txBody>
        </p:sp>
        <p:sp>
          <p:nvSpPr>
            <p:cNvPr id="7" name="ZoneTexte 6">
              <a:extLst>
                <a:ext uri="{FF2B5EF4-FFF2-40B4-BE49-F238E27FC236}">
                  <a16:creationId xmlns:a16="http://schemas.microsoft.com/office/drawing/2014/main" id="{2340CE31-BD29-4B32-AD88-3875C36EF49C}"/>
                </a:ext>
              </a:extLst>
            </p:cNvPr>
            <p:cNvSpPr txBox="1"/>
            <p:nvPr/>
          </p:nvSpPr>
          <p:spPr>
            <a:xfrm>
              <a:off x="6720350" y="663656"/>
              <a:ext cx="2063692" cy="6017032"/>
            </a:xfrm>
            <a:prstGeom prst="rect">
              <a:avLst/>
            </a:prstGeom>
            <a:noFill/>
          </p:spPr>
          <p:txBody>
            <a:bodyPr wrap="square" rtlCol="0">
              <a:spAutoFit/>
            </a:bodyPr>
            <a:lstStyle/>
            <a:p>
              <a:r>
                <a:rPr lang="en-US" sz="1100" dirty="0"/>
                <a:t>    Pressure cooker</a:t>
              </a:r>
            </a:p>
            <a:p>
              <a:r>
                <a:rPr lang="en-US" sz="1100" dirty="0"/>
                <a:t>    Printer</a:t>
              </a:r>
            </a:p>
            <a:p>
              <a:r>
                <a:rPr lang="en-US" sz="1100" dirty="0"/>
                <a:t>    Projector</a:t>
              </a:r>
            </a:p>
            <a:p>
              <a:r>
                <a:rPr lang="en-US" sz="1100" dirty="0"/>
                <a:t>    Radiator</a:t>
              </a:r>
            </a:p>
            <a:p>
              <a:r>
                <a:rPr lang="en-US" sz="1100" dirty="0"/>
                <a:t>    Radio</a:t>
              </a:r>
            </a:p>
            <a:p>
              <a:r>
                <a:rPr lang="en-US" sz="1100" dirty="0"/>
                <a:t>    Reading lamp</a:t>
              </a:r>
            </a:p>
            <a:p>
              <a:r>
                <a:rPr lang="en-US" sz="1100" dirty="0"/>
                <a:t>    Refrigerator</a:t>
              </a:r>
            </a:p>
            <a:p>
              <a:r>
                <a:rPr lang="en-US" sz="1100" dirty="0"/>
                <a:t>    Remote control</a:t>
              </a:r>
            </a:p>
            <a:p>
              <a:r>
                <a:rPr lang="en-US" sz="1100" dirty="0"/>
                <a:t>    Rice cooker</a:t>
              </a:r>
            </a:p>
            <a:p>
              <a:r>
                <a:rPr lang="en-US" sz="1100" dirty="0"/>
                <a:t>    Safe</a:t>
              </a:r>
            </a:p>
            <a:p>
              <a:r>
                <a:rPr lang="en-US" sz="1100" dirty="0"/>
                <a:t>    Robotic vacuum cleaner</a:t>
              </a:r>
            </a:p>
            <a:p>
              <a:r>
                <a:rPr lang="en-US" sz="1100" dirty="0"/>
                <a:t>    Sandwich maker</a:t>
              </a:r>
            </a:p>
            <a:p>
              <a:r>
                <a:rPr lang="en-US" sz="1100" dirty="0"/>
                <a:t>    Scale</a:t>
              </a:r>
            </a:p>
            <a:p>
              <a:r>
                <a:rPr lang="en-US" sz="1100" dirty="0"/>
                <a:t>    Scanner</a:t>
              </a:r>
            </a:p>
            <a:p>
              <a:r>
                <a:rPr lang="en-US" sz="1100" dirty="0"/>
                <a:t>    Sewing machine</a:t>
              </a:r>
            </a:p>
            <a:p>
              <a:r>
                <a:rPr lang="en-US" sz="1100" dirty="0"/>
                <a:t>    Smart television</a:t>
              </a:r>
            </a:p>
            <a:p>
              <a:r>
                <a:rPr lang="en-US" sz="1100" dirty="0"/>
                <a:t>    Smartphone</a:t>
              </a:r>
            </a:p>
            <a:p>
              <a:r>
                <a:rPr lang="en-US" sz="1100" dirty="0"/>
                <a:t>    Speakers</a:t>
              </a:r>
            </a:p>
            <a:p>
              <a:r>
                <a:rPr lang="en-US" sz="1100" dirty="0"/>
                <a:t>    Tablet</a:t>
              </a:r>
            </a:p>
            <a:p>
              <a:r>
                <a:rPr lang="en-US" sz="1100" dirty="0"/>
                <a:t>    Television</a:t>
              </a:r>
            </a:p>
            <a:p>
              <a:r>
                <a:rPr lang="en-US" sz="1100" dirty="0"/>
                <a:t>    Timer</a:t>
              </a:r>
            </a:p>
            <a:p>
              <a:r>
                <a:rPr lang="en-US" sz="1100" dirty="0"/>
                <a:t>    Toaster</a:t>
              </a:r>
            </a:p>
            <a:p>
              <a:r>
                <a:rPr lang="en-US" sz="1100" dirty="0"/>
                <a:t>    Torch</a:t>
              </a:r>
            </a:p>
            <a:p>
              <a:r>
                <a:rPr lang="en-US" sz="1100" dirty="0"/>
                <a:t>    USB drive</a:t>
              </a:r>
            </a:p>
            <a:p>
              <a:r>
                <a:rPr lang="en-US" sz="1100" dirty="0"/>
                <a:t>    Vacuum cleaner</a:t>
              </a:r>
            </a:p>
            <a:p>
              <a:r>
                <a:rPr lang="en-US" sz="1100" dirty="0"/>
                <a:t>    Walkie-talkie</a:t>
              </a:r>
            </a:p>
            <a:p>
              <a:r>
                <a:rPr lang="en-US" sz="1100" dirty="0"/>
                <a:t>    Washing machine</a:t>
              </a:r>
            </a:p>
            <a:p>
              <a:r>
                <a:rPr lang="en-US" sz="1100" dirty="0"/>
                <a:t>    Watch</a:t>
              </a:r>
            </a:p>
            <a:p>
              <a:r>
                <a:rPr lang="en-US" sz="1100" dirty="0"/>
                <a:t>    Water pumps</a:t>
              </a:r>
            </a:p>
            <a:p>
              <a:r>
                <a:rPr lang="en-US" sz="1100" dirty="0"/>
                <a:t>    Water purifier</a:t>
              </a:r>
            </a:p>
            <a:p>
              <a:r>
                <a:rPr lang="en-US" sz="1100" dirty="0"/>
                <a:t>    Wall fan</a:t>
              </a:r>
            </a:p>
            <a:p>
              <a:r>
                <a:rPr lang="en-US" sz="1100" dirty="0"/>
                <a:t>    Water heater</a:t>
              </a:r>
            </a:p>
            <a:p>
              <a:r>
                <a:rPr lang="en-US" sz="1100" dirty="0"/>
                <a:t>    Webcam</a:t>
              </a:r>
            </a:p>
            <a:p>
              <a:r>
                <a:rPr lang="en-US" sz="1100" dirty="0"/>
                <a:t>    </a:t>
              </a:r>
              <a:r>
                <a:rPr lang="en-US" sz="1100" dirty="0" err="1"/>
                <a:t>Wifi</a:t>
              </a:r>
              <a:r>
                <a:rPr lang="en-US" sz="1100" dirty="0"/>
                <a:t> modem</a:t>
              </a:r>
            </a:p>
            <a:p>
              <a:endParaRPr lang="en-US" sz="1100" dirty="0"/>
            </a:p>
          </p:txBody>
        </p:sp>
      </p:grpSp>
      <p:sp>
        <p:nvSpPr>
          <p:cNvPr id="9" name="ZoneTexte 8">
            <a:extLst>
              <a:ext uri="{FF2B5EF4-FFF2-40B4-BE49-F238E27FC236}">
                <a16:creationId xmlns:a16="http://schemas.microsoft.com/office/drawing/2014/main" id="{207E383F-06B6-4D75-9D5D-A7FEA64D3041}"/>
              </a:ext>
            </a:extLst>
          </p:cNvPr>
          <p:cNvSpPr txBox="1"/>
          <p:nvPr/>
        </p:nvSpPr>
        <p:spPr>
          <a:xfrm>
            <a:off x="7080308" y="6167282"/>
            <a:ext cx="2063692" cy="261610"/>
          </a:xfrm>
          <a:prstGeom prst="rect">
            <a:avLst/>
          </a:prstGeom>
          <a:noFill/>
        </p:spPr>
        <p:txBody>
          <a:bodyPr wrap="square" rtlCol="0">
            <a:spAutoFit/>
          </a:bodyPr>
          <a:lstStyle/>
          <a:p>
            <a:pPr algn="r"/>
            <a:r>
              <a:rPr lang="en-US" sz="1100" dirty="0"/>
              <a:t>List from 7esl.com</a:t>
            </a:r>
          </a:p>
        </p:txBody>
      </p:sp>
    </p:spTree>
    <p:extLst>
      <p:ext uri="{BB962C8B-B14F-4D97-AF65-F5344CB8AC3E}">
        <p14:creationId xmlns:p14="http://schemas.microsoft.com/office/powerpoint/2010/main" val="1592298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CB0BF-D9DB-428B-A3AC-3BE2A340C72C}"/>
              </a:ext>
            </a:extLst>
          </p:cNvPr>
          <p:cNvSpPr>
            <a:spLocks noGrp="1"/>
          </p:cNvSpPr>
          <p:nvPr>
            <p:ph type="title"/>
          </p:nvPr>
        </p:nvSpPr>
        <p:spPr/>
        <p:txBody>
          <a:bodyPr/>
          <a:lstStyle/>
          <a:p>
            <a:r>
              <a:rPr lang="fr-FR" dirty="0"/>
              <a:t>The case of global </a:t>
            </a:r>
            <a:r>
              <a:rPr lang="fr-FR" dirty="0" err="1"/>
              <a:t>warming</a:t>
            </a:r>
            <a:endParaRPr lang="en-US" dirty="0"/>
          </a:p>
        </p:txBody>
      </p:sp>
      <p:sp>
        <p:nvSpPr>
          <p:cNvPr id="3" name="Espace réservé du contenu 2">
            <a:extLst>
              <a:ext uri="{FF2B5EF4-FFF2-40B4-BE49-F238E27FC236}">
                <a16:creationId xmlns:a16="http://schemas.microsoft.com/office/drawing/2014/main" id="{067EC4B8-54EF-4CB9-A46A-ED259D97E4B5}"/>
              </a:ext>
            </a:extLst>
          </p:cNvPr>
          <p:cNvSpPr>
            <a:spLocks noGrp="1"/>
          </p:cNvSpPr>
          <p:nvPr>
            <p:ph idx="1"/>
          </p:nvPr>
        </p:nvSpPr>
        <p:spPr/>
        <p:txBody>
          <a:bodyPr/>
          <a:lstStyle/>
          <a:p>
            <a:r>
              <a:rPr lang="fr-FR" dirty="0"/>
              <a:t>All </a:t>
            </a:r>
            <a:r>
              <a:rPr lang="fr-FR" dirty="0" err="1"/>
              <a:t>human</a:t>
            </a:r>
            <a:r>
              <a:rPr lang="fr-FR" dirty="0"/>
              <a:t> </a:t>
            </a:r>
            <a:r>
              <a:rPr lang="fr-FR" dirty="0" err="1"/>
              <a:t>activities</a:t>
            </a:r>
            <a:r>
              <a:rPr lang="fr-FR" dirty="0"/>
              <a:t> </a:t>
            </a:r>
            <a:r>
              <a:rPr lang="fr-FR" dirty="0" err="1"/>
              <a:t>produce</a:t>
            </a:r>
            <a:r>
              <a:rPr lang="fr-FR" dirty="0"/>
              <a:t> CO2</a:t>
            </a:r>
            <a:endParaRPr lang="en-US" dirty="0"/>
          </a:p>
        </p:txBody>
      </p:sp>
      <p:sp>
        <p:nvSpPr>
          <p:cNvPr id="4" name="Espace réservé du texte 3">
            <a:extLst>
              <a:ext uri="{FF2B5EF4-FFF2-40B4-BE49-F238E27FC236}">
                <a16:creationId xmlns:a16="http://schemas.microsoft.com/office/drawing/2014/main" id="{4B477606-0949-4729-9F82-5402E4E989F8}"/>
              </a:ext>
            </a:extLst>
          </p:cNvPr>
          <p:cNvSpPr>
            <a:spLocks noGrp="1"/>
          </p:cNvSpPr>
          <p:nvPr>
            <p:ph type="body" sz="quarter" idx="10"/>
          </p:nvPr>
        </p:nvSpPr>
        <p:spPr/>
        <p:txBody>
          <a:bodyPr/>
          <a:lstStyle/>
          <a:p>
            <a:endParaRPr lang="en-US"/>
          </a:p>
        </p:txBody>
      </p:sp>
      <p:pic>
        <p:nvPicPr>
          <p:cNvPr id="6" name="Image 5">
            <a:extLst>
              <a:ext uri="{FF2B5EF4-FFF2-40B4-BE49-F238E27FC236}">
                <a16:creationId xmlns:a16="http://schemas.microsoft.com/office/drawing/2014/main" id="{3D012D67-B302-43B6-AA4D-84C27EB952AE}"/>
              </a:ext>
            </a:extLst>
          </p:cNvPr>
          <p:cNvPicPr>
            <a:picLocks noChangeAspect="1"/>
          </p:cNvPicPr>
          <p:nvPr/>
        </p:nvPicPr>
        <p:blipFill rotWithShape="1">
          <a:blip r:embed="rId2">
            <a:extLst>
              <a:ext uri="{28A0092B-C50C-407E-A947-70E740481C1C}">
                <a14:useLocalDpi xmlns:a14="http://schemas.microsoft.com/office/drawing/2010/main" val="0"/>
              </a:ext>
            </a:extLst>
          </a:blip>
          <a:srcRect t="4789" b="21321"/>
          <a:stretch/>
        </p:blipFill>
        <p:spPr>
          <a:xfrm>
            <a:off x="2387600" y="1406129"/>
            <a:ext cx="6756400" cy="5451871"/>
          </a:xfrm>
          <a:prstGeom prst="rect">
            <a:avLst/>
          </a:prstGeom>
        </p:spPr>
      </p:pic>
      <p:pic>
        <p:nvPicPr>
          <p:cNvPr id="8" name="Image 7">
            <a:extLst>
              <a:ext uri="{FF2B5EF4-FFF2-40B4-BE49-F238E27FC236}">
                <a16:creationId xmlns:a16="http://schemas.microsoft.com/office/drawing/2014/main" id="{9A644EB2-F054-42E5-8F34-0B436B7A38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48" t="79630" r="5758"/>
          <a:stretch/>
        </p:blipFill>
        <p:spPr>
          <a:xfrm>
            <a:off x="0" y="5842000"/>
            <a:ext cx="3694545" cy="1016000"/>
          </a:xfrm>
          <a:prstGeom prst="rect">
            <a:avLst/>
          </a:prstGeom>
        </p:spPr>
      </p:pic>
      <p:sp>
        <p:nvSpPr>
          <p:cNvPr id="9" name="ZoneTexte 8">
            <a:extLst>
              <a:ext uri="{FF2B5EF4-FFF2-40B4-BE49-F238E27FC236}">
                <a16:creationId xmlns:a16="http://schemas.microsoft.com/office/drawing/2014/main" id="{CCEA62F2-059A-45B3-A6C6-6ED107DE7DED}"/>
              </a:ext>
            </a:extLst>
          </p:cNvPr>
          <p:cNvSpPr txBox="1"/>
          <p:nvPr/>
        </p:nvSpPr>
        <p:spPr>
          <a:xfrm>
            <a:off x="6344658" y="6078006"/>
            <a:ext cx="2646878" cy="369332"/>
          </a:xfrm>
          <a:prstGeom prst="rect">
            <a:avLst/>
          </a:prstGeom>
          <a:noFill/>
        </p:spPr>
        <p:txBody>
          <a:bodyPr wrap="none" rtlCol="0">
            <a:spAutoFit/>
          </a:bodyPr>
          <a:lstStyle/>
          <a:p>
            <a:r>
              <a:rPr lang="fr-FR" dirty="0">
                <a:highlight>
                  <a:srgbClr val="FFFFFF"/>
                </a:highlight>
              </a:rPr>
              <a:t>Mt CO</a:t>
            </a:r>
            <a:r>
              <a:rPr lang="fr-FR" baseline="-25000" dirty="0">
                <a:highlight>
                  <a:srgbClr val="FFFFFF"/>
                </a:highlight>
              </a:rPr>
              <a:t>2</a:t>
            </a:r>
            <a:r>
              <a:rPr lang="fr-FR" dirty="0">
                <a:highlight>
                  <a:srgbClr val="FFFFFF"/>
                </a:highlight>
              </a:rPr>
              <a:t> / </a:t>
            </a:r>
            <a:r>
              <a:rPr lang="fr-FR" dirty="0" err="1">
                <a:highlight>
                  <a:srgbClr val="FFFFFF"/>
                </a:highlight>
              </a:rPr>
              <a:t>year</a:t>
            </a:r>
            <a:r>
              <a:rPr lang="fr-FR" dirty="0">
                <a:highlight>
                  <a:srgbClr val="FFFFFF"/>
                </a:highlight>
              </a:rPr>
              <a:t> in France</a:t>
            </a:r>
            <a:endParaRPr lang="en-US" dirty="0">
              <a:highlight>
                <a:srgbClr val="FFFFFF"/>
              </a:highlight>
            </a:endParaRPr>
          </a:p>
        </p:txBody>
      </p:sp>
      <p:sp>
        <p:nvSpPr>
          <p:cNvPr id="10" name="ZoneTexte 9">
            <a:extLst>
              <a:ext uri="{FF2B5EF4-FFF2-40B4-BE49-F238E27FC236}">
                <a16:creationId xmlns:a16="http://schemas.microsoft.com/office/drawing/2014/main" id="{BF41FF36-E44A-4DEF-817C-D1019C2D35B0}"/>
              </a:ext>
            </a:extLst>
          </p:cNvPr>
          <p:cNvSpPr txBox="1"/>
          <p:nvPr/>
        </p:nvSpPr>
        <p:spPr>
          <a:xfrm>
            <a:off x="457200" y="2812264"/>
            <a:ext cx="2108334" cy="646331"/>
          </a:xfrm>
          <a:prstGeom prst="rect">
            <a:avLst/>
          </a:prstGeom>
          <a:noFill/>
        </p:spPr>
        <p:txBody>
          <a:bodyPr wrap="none" rtlCol="0">
            <a:spAutoFit/>
          </a:bodyPr>
          <a:lstStyle/>
          <a:p>
            <a:r>
              <a:rPr lang="fr-FR" dirty="0">
                <a:highlight>
                  <a:srgbClr val="FFFFFF"/>
                </a:highlight>
              </a:rPr>
              <a:t>Total: 749 Mt CO</a:t>
            </a:r>
            <a:r>
              <a:rPr lang="fr-FR" baseline="-25000" dirty="0">
                <a:highlight>
                  <a:srgbClr val="FFFFFF"/>
                </a:highlight>
              </a:rPr>
              <a:t>2</a:t>
            </a:r>
            <a:r>
              <a:rPr lang="fr-FR" dirty="0">
                <a:highlight>
                  <a:srgbClr val="FFFFFF"/>
                </a:highlight>
              </a:rPr>
              <a:t> </a:t>
            </a:r>
          </a:p>
          <a:p>
            <a:r>
              <a:rPr lang="fr-FR" dirty="0">
                <a:highlight>
                  <a:srgbClr val="FFFFFF"/>
                </a:highlight>
              </a:rPr>
              <a:t>in 2018</a:t>
            </a:r>
            <a:endParaRPr lang="en-US" dirty="0">
              <a:highlight>
                <a:srgbClr val="FFFFFF"/>
              </a:highlight>
            </a:endParaRPr>
          </a:p>
        </p:txBody>
      </p:sp>
      <p:sp>
        <p:nvSpPr>
          <p:cNvPr id="5" name="ZoneTexte 4">
            <a:extLst>
              <a:ext uri="{FF2B5EF4-FFF2-40B4-BE49-F238E27FC236}">
                <a16:creationId xmlns:a16="http://schemas.microsoft.com/office/drawing/2014/main" id="{9D92DAA1-6FF5-486B-A3BD-CD3B414B6C97}"/>
              </a:ext>
            </a:extLst>
          </p:cNvPr>
          <p:cNvSpPr txBox="1"/>
          <p:nvPr/>
        </p:nvSpPr>
        <p:spPr>
          <a:xfrm>
            <a:off x="6845603" y="4292600"/>
            <a:ext cx="2069797" cy="369332"/>
          </a:xfrm>
          <a:prstGeom prst="rect">
            <a:avLst/>
          </a:prstGeom>
          <a:noFill/>
        </p:spPr>
        <p:txBody>
          <a:bodyPr wrap="none" rtlCol="0">
            <a:spAutoFit/>
          </a:bodyPr>
          <a:lstStyle/>
          <a:p>
            <a:r>
              <a:rPr lang="fr-FR" dirty="0">
                <a:solidFill>
                  <a:schemeClr val="accent5"/>
                </a:solidFill>
              </a:rPr>
              <a:t>Electronics </a:t>
            </a:r>
            <a:r>
              <a:rPr lang="fr-FR" dirty="0" err="1">
                <a:solidFill>
                  <a:schemeClr val="accent5"/>
                </a:solidFill>
              </a:rPr>
              <a:t>is</a:t>
            </a:r>
            <a:r>
              <a:rPr lang="fr-FR" dirty="0">
                <a:solidFill>
                  <a:schemeClr val="accent5"/>
                </a:solidFill>
              </a:rPr>
              <a:t> </a:t>
            </a:r>
            <a:r>
              <a:rPr lang="fr-FR" dirty="0" err="1">
                <a:solidFill>
                  <a:schemeClr val="accent5"/>
                </a:solidFill>
              </a:rPr>
              <a:t>here</a:t>
            </a:r>
            <a:endParaRPr lang="fr-FR" dirty="0">
              <a:solidFill>
                <a:schemeClr val="accent5"/>
              </a:solidFill>
            </a:endParaRPr>
          </a:p>
        </p:txBody>
      </p:sp>
      <p:sp>
        <p:nvSpPr>
          <p:cNvPr id="7" name="Rectangle 6">
            <a:extLst>
              <a:ext uri="{FF2B5EF4-FFF2-40B4-BE49-F238E27FC236}">
                <a16:creationId xmlns:a16="http://schemas.microsoft.com/office/drawing/2014/main" id="{8B2657C1-C8CF-45A1-9419-F3E094AC1BD4}"/>
              </a:ext>
            </a:extLst>
          </p:cNvPr>
          <p:cNvSpPr/>
          <p:nvPr/>
        </p:nvSpPr>
        <p:spPr>
          <a:xfrm>
            <a:off x="2387600" y="4114800"/>
            <a:ext cx="3098800" cy="241300"/>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spTree>
    <p:extLst>
      <p:ext uri="{BB962C8B-B14F-4D97-AF65-F5344CB8AC3E}">
        <p14:creationId xmlns:p14="http://schemas.microsoft.com/office/powerpoint/2010/main" val="3470304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ECB0BF-D9DB-428B-A3AC-3BE2A340C72C}"/>
              </a:ext>
            </a:extLst>
          </p:cNvPr>
          <p:cNvSpPr>
            <a:spLocks noGrp="1"/>
          </p:cNvSpPr>
          <p:nvPr>
            <p:ph type="title"/>
          </p:nvPr>
        </p:nvSpPr>
        <p:spPr/>
        <p:txBody>
          <a:bodyPr/>
          <a:lstStyle/>
          <a:p>
            <a:r>
              <a:rPr lang="fr-FR" dirty="0"/>
              <a:t>The case of global </a:t>
            </a:r>
            <a:r>
              <a:rPr lang="fr-FR" dirty="0" err="1"/>
              <a:t>warming</a:t>
            </a:r>
            <a:endParaRPr lang="en-US" dirty="0"/>
          </a:p>
        </p:txBody>
      </p:sp>
      <p:sp>
        <p:nvSpPr>
          <p:cNvPr id="3" name="Espace réservé du contenu 2">
            <a:extLst>
              <a:ext uri="{FF2B5EF4-FFF2-40B4-BE49-F238E27FC236}">
                <a16:creationId xmlns:a16="http://schemas.microsoft.com/office/drawing/2014/main" id="{067EC4B8-54EF-4CB9-A46A-ED259D97E4B5}"/>
              </a:ext>
            </a:extLst>
          </p:cNvPr>
          <p:cNvSpPr>
            <a:spLocks noGrp="1"/>
          </p:cNvSpPr>
          <p:nvPr>
            <p:ph idx="1"/>
          </p:nvPr>
        </p:nvSpPr>
        <p:spPr/>
        <p:txBody>
          <a:bodyPr/>
          <a:lstStyle/>
          <a:p>
            <a:r>
              <a:rPr lang="fr-FR" dirty="0"/>
              <a:t>All </a:t>
            </a:r>
            <a:r>
              <a:rPr lang="fr-FR" dirty="0" err="1"/>
              <a:t>human</a:t>
            </a:r>
            <a:r>
              <a:rPr lang="fr-FR" dirty="0"/>
              <a:t> </a:t>
            </a:r>
            <a:r>
              <a:rPr lang="fr-FR" dirty="0" err="1"/>
              <a:t>activities</a:t>
            </a:r>
            <a:r>
              <a:rPr lang="fr-FR" dirty="0"/>
              <a:t> </a:t>
            </a:r>
            <a:r>
              <a:rPr lang="fr-FR" dirty="0" err="1"/>
              <a:t>produce</a:t>
            </a:r>
            <a:r>
              <a:rPr lang="fr-FR" dirty="0"/>
              <a:t> CO2</a:t>
            </a:r>
            <a:endParaRPr lang="en-US" dirty="0"/>
          </a:p>
        </p:txBody>
      </p:sp>
      <p:sp>
        <p:nvSpPr>
          <p:cNvPr id="4" name="Espace réservé du texte 3">
            <a:extLst>
              <a:ext uri="{FF2B5EF4-FFF2-40B4-BE49-F238E27FC236}">
                <a16:creationId xmlns:a16="http://schemas.microsoft.com/office/drawing/2014/main" id="{4B477606-0949-4729-9F82-5402E4E989F8}"/>
              </a:ext>
            </a:extLst>
          </p:cNvPr>
          <p:cNvSpPr>
            <a:spLocks noGrp="1"/>
          </p:cNvSpPr>
          <p:nvPr>
            <p:ph type="body" sz="quarter" idx="10"/>
          </p:nvPr>
        </p:nvSpPr>
        <p:spPr/>
        <p:txBody>
          <a:bodyPr/>
          <a:lstStyle/>
          <a:p>
            <a:endParaRPr lang="en-US"/>
          </a:p>
        </p:txBody>
      </p:sp>
      <p:pic>
        <p:nvPicPr>
          <p:cNvPr id="6" name="Image 5">
            <a:extLst>
              <a:ext uri="{FF2B5EF4-FFF2-40B4-BE49-F238E27FC236}">
                <a16:creationId xmlns:a16="http://schemas.microsoft.com/office/drawing/2014/main" id="{3D012D67-B302-43B6-AA4D-84C27EB952AE}"/>
              </a:ext>
            </a:extLst>
          </p:cNvPr>
          <p:cNvPicPr>
            <a:picLocks noChangeAspect="1"/>
          </p:cNvPicPr>
          <p:nvPr/>
        </p:nvPicPr>
        <p:blipFill rotWithShape="1">
          <a:blip r:embed="rId2">
            <a:extLst>
              <a:ext uri="{28A0092B-C50C-407E-A947-70E740481C1C}">
                <a14:useLocalDpi xmlns:a14="http://schemas.microsoft.com/office/drawing/2010/main" val="0"/>
              </a:ext>
            </a:extLst>
          </a:blip>
          <a:srcRect t="4789" b="21321"/>
          <a:stretch/>
        </p:blipFill>
        <p:spPr>
          <a:xfrm>
            <a:off x="2387600" y="1406129"/>
            <a:ext cx="6756400" cy="5451871"/>
          </a:xfrm>
          <a:prstGeom prst="rect">
            <a:avLst/>
          </a:prstGeom>
        </p:spPr>
      </p:pic>
      <p:pic>
        <p:nvPicPr>
          <p:cNvPr id="8" name="Image 7">
            <a:extLst>
              <a:ext uri="{FF2B5EF4-FFF2-40B4-BE49-F238E27FC236}">
                <a16:creationId xmlns:a16="http://schemas.microsoft.com/office/drawing/2014/main" id="{9A644EB2-F054-42E5-8F34-0B436B7A38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348" t="79630" r="5758"/>
          <a:stretch/>
        </p:blipFill>
        <p:spPr>
          <a:xfrm>
            <a:off x="0" y="5842000"/>
            <a:ext cx="3694545" cy="1016000"/>
          </a:xfrm>
          <a:prstGeom prst="rect">
            <a:avLst/>
          </a:prstGeom>
        </p:spPr>
      </p:pic>
      <p:sp>
        <p:nvSpPr>
          <p:cNvPr id="9" name="ZoneTexte 8">
            <a:extLst>
              <a:ext uri="{FF2B5EF4-FFF2-40B4-BE49-F238E27FC236}">
                <a16:creationId xmlns:a16="http://schemas.microsoft.com/office/drawing/2014/main" id="{CCEA62F2-059A-45B3-A6C6-6ED107DE7DED}"/>
              </a:ext>
            </a:extLst>
          </p:cNvPr>
          <p:cNvSpPr txBox="1"/>
          <p:nvPr/>
        </p:nvSpPr>
        <p:spPr>
          <a:xfrm>
            <a:off x="6344658" y="6078006"/>
            <a:ext cx="2646878" cy="369332"/>
          </a:xfrm>
          <a:prstGeom prst="rect">
            <a:avLst/>
          </a:prstGeom>
          <a:noFill/>
        </p:spPr>
        <p:txBody>
          <a:bodyPr wrap="none" rtlCol="0">
            <a:spAutoFit/>
          </a:bodyPr>
          <a:lstStyle/>
          <a:p>
            <a:r>
              <a:rPr lang="fr-FR" dirty="0">
                <a:highlight>
                  <a:srgbClr val="FFFFFF"/>
                </a:highlight>
              </a:rPr>
              <a:t>Mt CO</a:t>
            </a:r>
            <a:r>
              <a:rPr lang="fr-FR" baseline="-25000" dirty="0">
                <a:highlight>
                  <a:srgbClr val="FFFFFF"/>
                </a:highlight>
              </a:rPr>
              <a:t>2</a:t>
            </a:r>
            <a:r>
              <a:rPr lang="fr-FR" dirty="0">
                <a:highlight>
                  <a:srgbClr val="FFFFFF"/>
                </a:highlight>
              </a:rPr>
              <a:t> / </a:t>
            </a:r>
            <a:r>
              <a:rPr lang="fr-FR" dirty="0" err="1">
                <a:highlight>
                  <a:srgbClr val="FFFFFF"/>
                </a:highlight>
              </a:rPr>
              <a:t>year</a:t>
            </a:r>
            <a:r>
              <a:rPr lang="fr-FR" dirty="0">
                <a:highlight>
                  <a:srgbClr val="FFFFFF"/>
                </a:highlight>
              </a:rPr>
              <a:t> in France</a:t>
            </a:r>
            <a:endParaRPr lang="en-US" dirty="0">
              <a:highlight>
                <a:srgbClr val="FFFFFF"/>
              </a:highlight>
            </a:endParaRPr>
          </a:p>
        </p:txBody>
      </p:sp>
      <p:sp>
        <p:nvSpPr>
          <p:cNvPr id="10" name="ZoneTexte 9">
            <a:extLst>
              <a:ext uri="{FF2B5EF4-FFF2-40B4-BE49-F238E27FC236}">
                <a16:creationId xmlns:a16="http://schemas.microsoft.com/office/drawing/2014/main" id="{BF41FF36-E44A-4DEF-817C-D1019C2D35B0}"/>
              </a:ext>
            </a:extLst>
          </p:cNvPr>
          <p:cNvSpPr txBox="1"/>
          <p:nvPr/>
        </p:nvSpPr>
        <p:spPr>
          <a:xfrm>
            <a:off x="457200" y="2812264"/>
            <a:ext cx="2108334" cy="646331"/>
          </a:xfrm>
          <a:prstGeom prst="rect">
            <a:avLst/>
          </a:prstGeom>
          <a:noFill/>
        </p:spPr>
        <p:txBody>
          <a:bodyPr wrap="none" rtlCol="0">
            <a:spAutoFit/>
          </a:bodyPr>
          <a:lstStyle/>
          <a:p>
            <a:r>
              <a:rPr lang="fr-FR" dirty="0">
                <a:highlight>
                  <a:srgbClr val="FFFFFF"/>
                </a:highlight>
              </a:rPr>
              <a:t>Total: 749 Mt CO</a:t>
            </a:r>
            <a:r>
              <a:rPr lang="fr-FR" baseline="-25000" dirty="0">
                <a:highlight>
                  <a:srgbClr val="FFFFFF"/>
                </a:highlight>
              </a:rPr>
              <a:t>2</a:t>
            </a:r>
            <a:r>
              <a:rPr lang="fr-FR" dirty="0">
                <a:highlight>
                  <a:srgbClr val="FFFFFF"/>
                </a:highlight>
              </a:rPr>
              <a:t> </a:t>
            </a:r>
          </a:p>
          <a:p>
            <a:r>
              <a:rPr lang="fr-FR" dirty="0">
                <a:highlight>
                  <a:srgbClr val="FFFFFF"/>
                </a:highlight>
              </a:rPr>
              <a:t>in 2018</a:t>
            </a:r>
            <a:endParaRPr lang="en-US" dirty="0">
              <a:highlight>
                <a:srgbClr val="FFFFFF"/>
              </a:highlight>
            </a:endParaRPr>
          </a:p>
        </p:txBody>
      </p:sp>
      <p:sp>
        <p:nvSpPr>
          <p:cNvPr id="5" name="ZoneTexte 4">
            <a:extLst>
              <a:ext uri="{FF2B5EF4-FFF2-40B4-BE49-F238E27FC236}">
                <a16:creationId xmlns:a16="http://schemas.microsoft.com/office/drawing/2014/main" id="{9D92DAA1-6FF5-486B-A3BD-CD3B414B6C97}"/>
              </a:ext>
            </a:extLst>
          </p:cNvPr>
          <p:cNvSpPr txBox="1"/>
          <p:nvPr/>
        </p:nvSpPr>
        <p:spPr>
          <a:xfrm>
            <a:off x="6845603" y="4292600"/>
            <a:ext cx="2069797" cy="646331"/>
          </a:xfrm>
          <a:prstGeom prst="rect">
            <a:avLst/>
          </a:prstGeom>
          <a:noFill/>
        </p:spPr>
        <p:txBody>
          <a:bodyPr wrap="none" rtlCol="0">
            <a:spAutoFit/>
          </a:bodyPr>
          <a:lstStyle/>
          <a:p>
            <a:r>
              <a:rPr lang="fr-FR" dirty="0">
                <a:solidFill>
                  <a:schemeClr val="accent5"/>
                </a:solidFill>
              </a:rPr>
              <a:t>Electronics </a:t>
            </a:r>
            <a:r>
              <a:rPr lang="fr-FR" dirty="0" err="1">
                <a:solidFill>
                  <a:schemeClr val="accent5"/>
                </a:solidFill>
              </a:rPr>
              <a:t>is</a:t>
            </a:r>
            <a:r>
              <a:rPr lang="fr-FR" dirty="0">
                <a:solidFill>
                  <a:schemeClr val="accent5"/>
                </a:solidFill>
              </a:rPr>
              <a:t> </a:t>
            </a:r>
            <a:r>
              <a:rPr lang="fr-FR" dirty="0" err="1">
                <a:solidFill>
                  <a:schemeClr val="accent5"/>
                </a:solidFill>
              </a:rPr>
              <a:t>here</a:t>
            </a:r>
            <a:endParaRPr lang="fr-FR" dirty="0">
              <a:solidFill>
                <a:schemeClr val="accent5"/>
              </a:solidFill>
            </a:endParaRPr>
          </a:p>
          <a:p>
            <a:r>
              <a:rPr lang="fr-FR" dirty="0">
                <a:solidFill>
                  <a:schemeClr val="accent5"/>
                </a:solidFill>
              </a:rPr>
              <a:t>but not </a:t>
            </a:r>
            <a:r>
              <a:rPr lang="fr-FR" dirty="0" err="1">
                <a:solidFill>
                  <a:schemeClr val="accent5"/>
                </a:solidFill>
              </a:rPr>
              <a:t>only</a:t>
            </a:r>
            <a:endParaRPr lang="en-US" dirty="0">
              <a:solidFill>
                <a:schemeClr val="accent5"/>
              </a:solidFill>
            </a:endParaRPr>
          </a:p>
        </p:txBody>
      </p:sp>
      <p:sp>
        <p:nvSpPr>
          <p:cNvPr id="11" name="Rectangle 10">
            <a:extLst>
              <a:ext uri="{FF2B5EF4-FFF2-40B4-BE49-F238E27FC236}">
                <a16:creationId xmlns:a16="http://schemas.microsoft.com/office/drawing/2014/main" id="{4033AF7F-ACB7-40B1-9C2C-7FECD73D17AD}"/>
              </a:ext>
            </a:extLst>
          </p:cNvPr>
          <p:cNvSpPr/>
          <p:nvPr/>
        </p:nvSpPr>
        <p:spPr>
          <a:xfrm>
            <a:off x="2387600" y="4114800"/>
            <a:ext cx="3098800" cy="241300"/>
          </a:xfrm>
          <a:prstGeom prst="rect">
            <a:avLst/>
          </a:prstGeom>
          <a:noFill/>
          <a:ln w="2857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dirty="0" err="1"/>
          </a:p>
        </p:txBody>
      </p:sp>
      <p:cxnSp>
        <p:nvCxnSpPr>
          <p:cNvPr id="12" name="Connecteur droit avec flèche 11">
            <a:extLst>
              <a:ext uri="{FF2B5EF4-FFF2-40B4-BE49-F238E27FC236}">
                <a16:creationId xmlns:a16="http://schemas.microsoft.com/office/drawing/2014/main" id="{1E1C4F43-9828-4421-8F35-7689377F9DDF}"/>
              </a:ext>
            </a:extLst>
          </p:cNvPr>
          <p:cNvCxnSpPr/>
          <p:nvPr/>
        </p:nvCxnSpPr>
        <p:spPr>
          <a:xfrm flipH="1" flipV="1">
            <a:off x="8224498" y="2146300"/>
            <a:ext cx="335302" cy="182880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4FAC2D56-C269-42FF-B825-797AEC879BDA}"/>
              </a:ext>
            </a:extLst>
          </p:cNvPr>
          <p:cNvCxnSpPr>
            <a:cxnSpLocks/>
          </p:cNvCxnSpPr>
          <p:nvPr/>
        </p:nvCxnSpPr>
        <p:spPr>
          <a:xfrm flipH="1" flipV="1">
            <a:off x="7467600" y="2827668"/>
            <a:ext cx="261598" cy="118553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433F86BD-9845-4A40-B014-32A7B4CD17F5}"/>
              </a:ext>
            </a:extLst>
          </p:cNvPr>
          <p:cNvCxnSpPr>
            <a:cxnSpLocks/>
          </p:cNvCxnSpPr>
          <p:nvPr/>
        </p:nvCxnSpPr>
        <p:spPr>
          <a:xfrm flipH="1" flipV="1">
            <a:off x="6845603" y="3420434"/>
            <a:ext cx="261598" cy="74963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2287475F-E6F7-4919-ABA3-F9869BAEAAC8}"/>
              </a:ext>
            </a:extLst>
          </p:cNvPr>
          <p:cNvCxnSpPr>
            <a:cxnSpLocks/>
          </p:cNvCxnSpPr>
          <p:nvPr/>
        </p:nvCxnSpPr>
        <p:spPr>
          <a:xfrm flipH="1" flipV="1">
            <a:off x="6410004" y="4114800"/>
            <a:ext cx="413998" cy="19040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61EEB9B4-558C-4A70-ABA1-D90234A6E570}"/>
              </a:ext>
            </a:extLst>
          </p:cNvPr>
          <p:cNvCxnSpPr>
            <a:cxnSpLocks/>
          </p:cNvCxnSpPr>
          <p:nvPr/>
        </p:nvCxnSpPr>
        <p:spPr>
          <a:xfrm flipH="1">
            <a:off x="6298460" y="4784704"/>
            <a:ext cx="401601" cy="22622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8E23B4E-81BA-416D-B751-CD414D790865}"/>
              </a:ext>
            </a:extLst>
          </p:cNvPr>
          <p:cNvCxnSpPr>
            <a:cxnSpLocks/>
          </p:cNvCxnSpPr>
          <p:nvPr/>
        </p:nvCxnSpPr>
        <p:spPr>
          <a:xfrm flipH="1">
            <a:off x="6192257" y="5154942"/>
            <a:ext cx="653346" cy="59286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553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C1AF7A1-B427-4EF4-9ECD-DFAE14AED692}"/>
              </a:ext>
            </a:extLst>
          </p:cNvPr>
          <p:cNvSpPr>
            <a:spLocks noGrp="1"/>
          </p:cNvSpPr>
          <p:nvPr>
            <p:ph type="title"/>
          </p:nvPr>
        </p:nvSpPr>
        <p:spPr/>
        <p:txBody>
          <a:bodyPr>
            <a:normAutofit/>
          </a:bodyPr>
          <a:lstStyle/>
          <a:p>
            <a:r>
              <a:rPr lang="fr-FR" dirty="0"/>
              <a:t>Carbon </a:t>
            </a:r>
            <a:r>
              <a:rPr lang="fr-FR" dirty="0" err="1"/>
              <a:t>accounting</a:t>
            </a:r>
            <a:endParaRPr lang="en-US" dirty="0"/>
          </a:p>
        </p:txBody>
      </p:sp>
      <p:sp>
        <p:nvSpPr>
          <p:cNvPr id="6" name="Espace réservé du contenu 5">
            <a:extLst>
              <a:ext uri="{FF2B5EF4-FFF2-40B4-BE49-F238E27FC236}">
                <a16:creationId xmlns:a16="http://schemas.microsoft.com/office/drawing/2014/main" id="{5E482E48-2268-4971-BFBB-19933BB348C1}"/>
              </a:ext>
            </a:extLst>
          </p:cNvPr>
          <p:cNvSpPr>
            <a:spLocks noGrp="1"/>
          </p:cNvSpPr>
          <p:nvPr>
            <p:ph idx="1"/>
          </p:nvPr>
        </p:nvSpPr>
        <p:spPr/>
        <p:txBody>
          <a:bodyPr>
            <a:normAutofit lnSpcReduction="10000"/>
          </a:bodyPr>
          <a:lstStyle/>
          <a:p>
            <a:r>
              <a:rPr lang="en-US" dirty="0"/>
              <a:t>Greenhouse Gas Protocol and ISO 14064</a:t>
            </a:r>
          </a:p>
          <a:p>
            <a:pPr lvl="1"/>
            <a:r>
              <a:rPr lang="fr-FR" dirty="0" err="1"/>
              <a:t>Employing</a:t>
            </a:r>
            <a:r>
              <a:rPr lang="fr-FR" dirty="0"/>
              <a:t> an </a:t>
            </a:r>
            <a:r>
              <a:rPr lang="fr-FR" dirty="0" err="1"/>
              <a:t>accounting</a:t>
            </a:r>
            <a:r>
              <a:rPr lang="fr-FR" dirty="0"/>
              <a:t> </a:t>
            </a:r>
            <a:r>
              <a:rPr lang="fr-FR" dirty="0" err="1"/>
              <a:t>method</a:t>
            </a:r>
            <a:r>
              <a:rPr lang="fr-FR" dirty="0"/>
              <a:t> for </a:t>
            </a:r>
            <a:r>
              <a:rPr lang="fr-FR" dirty="0" err="1"/>
              <a:t>carbon</a:t>
            </a:r>
            <a:r>
              <a:rPr lang="fr-FR" dirty="0"/>
              <a:t> </a:t>
            </a:r>
            <a:r>
              <a:rPr lang="fr-FR" dirty="0" err="1"/>
              <a:t>emission</a:t>
            </a:r>
            <a:r>
              <a:rPr lang="fr-FR" dirty="0"/>
              <a:t> </a:t>
            </a:r>
            <a:r>
              <a:rPr lang="fr-FR" dirty="0" err="1"/>
              <a:t>tracking</a:t>
            </a:r>
            <a:r>
              <a:rPr lang="fr-FR" dirty="0"/>
              <a:t> (in tons of CO</a:t>
            </a:r>
            <a:r>
              <a:rPr lang="fr-FR" baseline="-25000" dirty="0"/>
              <a:t>2</a:t>
            </a:r>
            <a:r>
              <a:rPr lang="fr-FR" dirty="0"/>
              <a:t> </a:t>
            </a:r>
            <a:r>
              <a:rPr lang="fr-FR" dirty="0" err="1"/>
              <a:t>equivalent</a:t>
            </a:r>
            <a:r>
              <a:rPr lang="fr-FR" dirty="0"/>
              <a:t>) to </a:t>
            </a:r>
            <a:r>
              <a:rPr lang="fr-FR" dirty="0" err="1"/>
              <a:t>avoid</a:t>
            </a:r>
            <a:r>
              <a:rPr lang="fr-FR" dirty="0"/>
              <a:t> double </a:t>
            </a:r>
            <a:r>
              <a:rPr lang="fr-FR" dirty="0" err="1"/>
              <a:t>counting</a:t>
            </a:r>
            <a:endParaRPr lang="fr-FR" dirty="0"/>
          </a:p>
          <a:p>
            <a:pPr lvl="1"/>
            <a:endParaRPr lang="fr-FR" dirty="0"/>
          </a:p>
          <a:p>
            <a:pPr lvl="1"/>
            <a:r>
              <a:rPr lang="fr-FR" dirty="0"/>
              <a:t>Scope 1: GHG direct </a:t>
            </a:r>
            <a:r>
              <a:rPr lang="fr-FR" dirty="0" err="1"/>
              <a:t>emissions</a:t>
            </a:r>
            <a:r>
              <a:rPr lang="fr-FR" dirty="0"/>
              <a:t> </a:t>
            </a:r>
            <a:r>
              <a:rPr lang="fr-FR" dirty="0" err="1"/>
              <a:t>from</a:t>
            </a:r>
            <a:r>
              <a:rPr lang="fr-FR" dirty="0"/>
              <a:t> </a:t>
            </a:r>
            <a:r>
              <a:rPr lang="fr-FR" dirty="0" err="1"/>
              <a:t>activity</a:t>
            </a:r>
            <a:endParaRPr lang="fr-FR" dirty="0"/>
          </a:p>
          <a:p>
            <a:pPr lvl="1"/>
            <a:r>
              <a:rPr lang="fr-FR" dirty="0"/>
              <a:t>Scope 2: GHG </a:t>
            </a:r>
            <a:r>
              <a:rPr lang="fr-FR" dirty="0" err="1"/>
              <a:t>emissions</a:t>
            </a:r>
            <a:r>
              <a:rPr lang="fr-FR" dirty="0"/>
              <a:t> </a:t>
            </a:r>
            <a:r>
              <a:rPr lang="fr-FR" dirty="0" err="1"/>
              <a:t>from</a:t>
            </a:r>
            <a:r>
              <a:rPr lang="fr-FR" dirty="0"/>
              <a:t> </a:t>
            </a:r>
            <a:r>
              <a:rPr lang="fr-FR" dirty="0" err="1"/>
              <a:t>energy</a:t>
            </a:r>
            <a:r>
              <a:rPr lang="fr-FR" dirty="0"/>
              <a:t> </a:t>
            </a:r>
            <a:r>
              <a:rPr lang="fr-FR" dirty="0" err="1"/>
              <a:t>consumption</a:t>
            </a:r>
            <a:r>
              <a:rPr lang="fr-FR" dirty="0"/>
              <a:t> </a:t>
            </a:r>
          </a:p>
          <a:p>
            <a:pPr lvl="2"/>
            <a:r>
              <a:rPr lang="fr-FR" dirty="0"/>
              <a:t>Location-</a:t>
            </a:r>
            <a:r>
              <a:rPr lang="fr-FR" dirty="0" err="1"/>
              <a:t>based</a:t>
            </a:r>
            <a:r>
              <a:rPr lang="fr-FR" dirty="0"/>
              <a:t>: </a:t>
            </a:r>
            <a:r>
              <a:rPr lang="en-US" dirty="0"/>
              <a:t>reflects the average emissions intensity of grids on which energy consumption occurs </a:t>
            </a:r>
          </a:p>
          <a:p>
            <a:pPr lvl="2"/>
            <a:r>
              <a:rPr lang="fr-FR" dirty="0" err="1"/>
              <a:t>Market-based</a:t>
            </a:r>
            <a:r>
              <a:rPr lang="fr-FR" dirty="0"/>
              <a:t>: </a:t>
            </a:r>
            <a:r>
              <a:rPr lang="fr-FR" dirty="0" err="1"/>
              <a:t>taking</a:t>
            </a:r>
            <a:r>
              <a:rPr lang="fr-FR" dirty="0"/>
              <a:t> </a:t>
            </a:r>
            <a:r>
              <a:rPr lang="fr-FR" dirty="0" err="1"/>
              <a:t>into</a:t>
            </a:r>
            <a:r>
              <a:rPr lang="fr-FR" dirty="0"/>
              <a:t> </a:t>
            </a:r>
            <a:r>
              <a:rPr lang="fr-FR" dirty="0" err="1"/>
              <a:t>account</a:t>
            </a:r>
            <a:r>
              <a:rPr lang="fr-FR" dirty="0"/>
              <a:t>, </a:t>
            </a:r>
            <a:r>
              <a:rPr lang="en-US" dirty="0"/>
              <a:t>derives emission factors from contractual instruments (e.g. REC)</a:t>
            </a:r>
            <a:endParaRPr lang="fr-FR" dirty="0"/>
          </a:p>
          <a:p>
            <a:pPr lvl="3"/>
            <a:r>
              <a:rPr lang="fr-FR" dirty="0" err="1"/>
              <a:t>renewable</a:t>
            </a:r>
            <a:r>
              <a:rPr lang="fr-FR" dirty="0"/>
              <a:t> </a:t>
            </a:r>
            <a:r>
              <a:rPr lang="fr-FR" dirty="0" err="1"/>
              <a:t>energy</a:t>
            </a:r>
            <a:r>
              <a:rPr lang="fr-FR" dirty="0"/>
              <a:t> </a:t>
            </a:r>
            <a:r>
              <a:rPr lang="fr-FR" dirty="0" err="1"/>
              <a:t>certificates</a:t>
            </a:r>
            <a:r>
              <a:rPr lang="fr-FR" dirty="0"/>
              <a:t> (</a:t>
            </a:r>
            <a:r>
              <a:rPr lang="fr-FR" dirty="0" err="1"/>
              <a:t>RECs</a:t>
            </a:r>
            <a:r>
              <a:rPr lang="fr-FR" dirty="0"/>
              <a:t>)</a:t>
            </a:r>
          </a:p>
          <a:p>
            <a:pPr lvl="1"/>
            <a:r>
              <a:rPr lang="fr-FR" dirty="0"/>
              <a:t>Scope 3: Indirect </a:t>
            </a:r>
            <a:r>
              <a:rPr lang="fr-FR" dirty="0" err="1"/>
              <a:t>emissions</a:t>
            </a:r>
            <a:r>
              <a:rPr lang="fr-FR" dirty="0"/>
              <a:t> </a:t>
            </a:r>
            <a:r>
              <a:rPr lang="fr-FR" dirty="0" err="1"/>
              <a:t>from</a:t>
            </a:r>
            <a:r>
              <a:rPr lang="fr-FR" dirty="0"/>
              <a:t> value </a:t>
            </a:r>
            <a:r>
              <a:rPr lang="fr-FR" dirty="0" err="1"/>
              <a:t>chain</a:t>
            </a:r>
            <a:r>
              <a:rPr lang="fr-FR" dirty="0"/>
              <a:t> (up and </a:t>
            </a:r>
            <a:r>
              <a:rPr lang="fr-FR" dirty="0" err="1"/>
              <a:t>downstream</a:t>
            </a:r>
            <a:r>
              <a:rPr lang="fr-FR" dirty="0"/>
              <a:t>)</a:t>
            </a:r>
            <a:endParaRPr lang="en-US" dirty="0"/>
          </a:p>
        </p:txBody>
      </p:sp>
      <p:sp>
        <p:nvSpPr>
          <p:cNvPr id="7" name="Espace réservé du texte 6">
            <a:extLst>
              <a:ext uri="{FF2B5EF4-FFF2-40B4-BE49-F238E27FC236}">
                <a16:creationId xmlns:a16="http://schemas.microsoft.com/office/drawing/2014/main" id="{206757C1-07CB-4CAD-A754-756088C9F42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652307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906AFB-7AA1-42A8-918B-8F995C8D4B6C}"/>
              </a:ext>
            </a:extLst>
          </p:cNvPr>
          <p:cNvSpPr>
            <a:spLocks noGrp="1"/>
          </p:cNvSpPr>
          <p:nvPr>
            <p:ph type="title"/>
          </p:nvPr>
        </p:nvSpPr>
        <p:spPr/>
        <p:txBody>
          <a:bodyPr/>
          <a:lstStyle/>
          <a:p>
            <a:r>
              <a:rPr lang="fr-FR" dirty="0"/>
              <a:t>The </a:t>
            </a:r>
            <a:r>
              <a:rPr lang="fr-FR" dirty="0" err="1"/>
              <a:t>electronics</a:t>
            </a:r>
            <a:r>
              <a:rPr lang="fr-FR" dirty="0"/>
              <a:t> </a:t>
            </a:r>
            <a:r>
              <a:rPr lang="fr-FR" dirty="0" err="1"/>
              <a:t>industry</a:t>
            </a:r>
            <a:r>
              <a:rPr lang="fr-FR" dirty="0"/>
              <a:t> </a:t>
            </a:r>
            <a:r>
              <a:rPr lang="fr-FR" dirty="0" err="1"/>
              <a:t>supply</a:t>
            </a:r>
            <a:r>
              <a:rPr lang="fr-FR" dirty="0"/>
              <a:t> </a:t>
            </a:r>
            <a:r>
              <a:rPr lang="fr-FR" dirty="0" err="1"/>
              <a:t>chain</a:t>
            </a:r>
            <a:endParaRPr lang="en-US" dirty="0"/>
          </a:p>
        </p:txBody>
      </p:sp>
      <p:sp>
        <p:nvSpPr>
          <p:cNvPr id="3" name="Espace réservé du contenu 2">
            <a:extLst>
              <a:ext uri="{FF2B5EF4-FFF2-40B4-BE49-F238E27FC236}">
                <a16:creationId xmlns:a16="http://schemas.microsoft.com/office/drawing/2014/main" id="{0B61D727-DDE8-4166-8C48-B65BB838C9CD}"/>
              </a:ext>
            </a:extLst>
          </p:cNvPr>
          <p:cNvSpPr>
            <a:spLocks noGrp="1"/>
          </p:cNvSpPr>
          <p:nvPr>
            <p:ph idx="1"/>
          </p:nvPr>
        </p:nvSpPr>
        <p:spPr/>
        <p:txBody>
          <a:bodyPr/>
          <a:lstStyle/>
          <a:p>
            <a:r>
              <a:rPr lang="fr-FR" dirty="0" err="1"/>
              <a:t>Upstream</a:t>
            </a:r>
            <a:r>
              <a:rPr lang="fr-FR" dirty="0"/>
              <a:t> and </a:t>
            </a:r>
            <a:r>
              <a:rPr lang="fr-FR" dirty="0" err="1"/>
              <a:t>downstream</a:t>
            </a:r>
            <a:r>
              <a:rPr lang="fr-FR" dirty="0"/>
              <a:t> </a:t>
            </a:r>
            <a:endParaRPr lang="en-US" dirty="0"/>
          </a:p>
        </p:txBody>
      </p:sp>
      <p:sp>
        <p:nvSpPr>
          <p:cNvPr id="4" name="Espace réservé du texte 3">
            <a:extLst>
              <a:ext uri="{FF2B5EF4-FFF2-40B4-BE49-F238E27FC236}">
                <a16:creationId xmlns:a16="http://schemas.microsoft.com/office/drawing/2014/main" id="{CFDD5CDC-D17B-476D-A298-3E89C92A430C}"/>
              </a:ext>
            </a:extLst>
          </p:cNvPr>
          <p:cNvSpPr>
            <a:spLocks noGrp="1"/>
          </p:cNvSpPr>
          <p:nvPr>
            <p:ph type="body" sz="quarter" idx="10"/>
          </p:nvPr>
        </p:nvSpPr>
        <p:spPr/>
        <p:txBody>
          <a:bodyPr/>
          <a:lstStyle/>
          <a:p>
            <a:endParaRPr lang="en-US" dirty="0"/>
          </a:p>
        </p:txBody>
      </p:sp>
      <p:sp>
        <p:nvSpPr>
          <p:cNvPr id="6" name="Rectangle 5">
            <a:extLst>
              <a:ext uri="{FF2B5EF4-FFF2-40B4-BE49-F238E27FC236}">
                <a16:creationId xmlns:a16="http://schemas.microsoft.com/office/drawing/2014/main" id="{7251E0F0-6B01-4C19-9464-75DFB0A24F39}"/>
              </a:ext>
            </a:extLst>
          </p:cNvPr>
          <p:cNvSpPr/>
          <p:nvPr/>
        </p:nvSpPr>
        <p:spPr>
          <a:xfrm rot="3449540" flipH="1">
            <a:off x="4269372"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OEM: Original Equipment Manufacturer</a:t>
            </a:r>
            <a:endParaRPr lang="en-US" dirty="0"/>
          </a:p>
        </p:txBody>
      </p:sp>
      <p:sp>
        <p:nvSpPr>
          <p:cNvPr id="7" name="Rectangle 6">
            <a:extLst>
              <a:ext uri="{FF2B5EF4-FFF2-40B4-BE49-F238E27FC236}">
                <a16:creationId xmlns:a16="http://schemas.microsoft.com/office/drawing/2014/main" id="{8D7A9B2C-3110-4CE9-A29B-3603A65FF773}"/>
              </a:ext>
            </a:extLst>
          </p:cNvPr>
          <p:cNvSpPr/>
          <p:nvPr/>
        </p:nvSpPr>
        <p:spPr>
          <a:xfrm rot="3449540" flipH="1">
            <a:off x="3302288"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1: PCB supplier</a:t>
            </a:r>
            <a:endParaRPr lang="en-US" dirty="0"/>
          </a:p>
        </p:txBody>
      </p:sp>
      <p:sp>
        <p:nvSpPr>
          <p:cNvPr id="8" name="Rectangle 7">
            <a:extLst>
              <a:ext uri="{FF2B5EF4-FFF2-40B4-BE49-F238E27FC236}">
                <a16:creationId xmlns:a16="http://schemas.microsoft.com/office/drawing/2014/main" id="{53362162-4B10-4A33-BE8D-A3CF5A7B49AB}"/>
              </a:ext>
            </a:extLst>
          </p:cNvPr>
          <p:cNvSpPr/>
          <p:nvPr/>
        </p:nvSpPr>
        <p:spPr>
          <a:xfrm rot="3449540" flipH="1">
            <a:off x="2335204"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2: Integrated circuit supplier</a:t>
            </a:r>
            <a:endParaRPr lang="en-US" dirty="0"/>
          </a:p>
        </p:txBody>
      </p:sp>
      <p:sp>
        <p:nvSpPr>
          <p:cNvPr id="9" name="Rectangle 8">
            <a:extLst>
              <a:ext uri="{FF2B5EF4-FFF2-40B4-BE49-F238E27FC236}">
                <a16:creationId xmlns:a16="http://schemas.microsoft.com/office/drawing/2014/main" id="{A45876C7-6F5E-4999-B8E5-1AE1E2E263AF}"/>
              </a:ext>
            </a:extLst>
          </p:cNvPr>
          <p:cNvSpPr/>
          <p:nvPr/>
        </p:nvSpPr>
        <p:spPr>
          <a:xfrm rot="3449540" flipH="1">
            <a:off x="1368120"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3: wafer supplier</a:t>
            </a:r>
            <a:endParaRPr lang="en-US" dirty="0"/>
          </a:p>
        </p:txBody>
      </p:sp>
      <p:sp>
        <p:nvSpPr>
          <p:cNvPr id="10" name="Rectangle 9">
            <a:extLst>
              <a:ext uri="{FF2B5EF4-FFF2-40B4-BE49-F238E27FC236}">
                <a16:creationId xmlns:a16="http://schemas.microsoft.com/office/drawing/2014/main" id="{3434DACD-5660-4791-AD58-4E3CFFE3A815}"/>
              </a:ext>
            </a:extLst>
          </p:cNvPr>
          <p:cNvSpPr/>
          <p:nvPr/>
        </p:nvSpPr>
        <p:spPr>
          <a:xfrm rot="3449540" flipH="1">
            <a:off x="401036"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TIER N: </a:t>
            </a:r>
            <a:r>
              <a:rPr lang="fr-FR" dirty="0" err="1"/>
              <a:t>Minerals</a:t>
            </a:r>
            <a:r>
              <a:rPr lang="fr-FR" dirty="0"/>
              <a:t> supplier</a:t>
            </a:r>
            <a:endParaRPr lang="en-US" dirty="0"/>
          </a:p>
        </p:txBody>
      </p:sp>
      <p:sp>
        <p:nvSpPr>
          <p:cNvPr id="11" name="ZoneTexte 10">
            <a:extLst>
              <a:ext uri="{FF2B5EF4-FFF2-40B4-BE49-F238E27FC236}">
                <a16:creationId xmlns:a16="http://schemas.microsoft.com/office/drawing/2014/main" id="{53405923-BC13-46ED-93FD-3F8928EC101D}"/>
              </a:ext>
            </a:extLst>
          </p:cNvPr>
          <p:cNvSpPr txBox="1"/>
          <p:nvPr/>
        </p:nvSpPr>
        <p:spPr>
          <a:xfrm>
            <a:off x="0" y="6684646"/>
            <a:ext cx="2592376" cy="184666"/>
          </a:xfrm>
          <a:prstGeom prst="rect">
            <a:avLst/>
          </a:prstGeom>
          <a:noFill/>
        </p:spPr>
        <p:txBody>
          <a:bodyPr wrap="none" rtlCol="0">
            <a:spAutoFit/>
          </a:bodyPr>
          <a:lstStyle/>
          <a:p>
            <a:r>
              <a:rPr lang="fr-FR" sz="600" dirty="0" err="1"/>
              <a:t>Flaticons</a:t>
            </a:r>
            <a:r>
              <a:rPr lang="fr-FR" sz="600" dirty="0"/>
              <a:t>: </a:t>
            </a:r>
            <a:r>
              <a:rPr lang="fr-FR" sz="600" dirty="0" err="1"/>
              <a:t>Surang</a:t>
            </a:r>
            <a:r>
              <a:rPr lang="fr-FR" sz="600" dirty="0"/>
              <a:t>, </a:t>
            </a:r>
            <a:r>
              <a:rPr lang="fr-FR" sz="600" dirty="0" err="1"/>
              <a:t>Kerismaker</a:t>
            </a:r>
            <a:r>
              <a:rPr lang="fr-FR" sz="600" dirty="0"/>
              <a:t>, </a:t>
            </a:r>
            <a:r>
              <a:rPr lang="fr-FR" sz="600" dirty="0" err="1"/>
              <a:t>Freepik</a:t>
            </a:r>
            <a:r>
              <a:rPr lang="fr-FR" sz="600" dirty="0"/>
              <a:t>, </a:t>
            </a:r>
            <a:r>
              <a:rPr lang="fr-FR" sz="600" dirty="0" err="1"/>
              <a:t>smashicons</a:t>
            </a:r>
            <a:r>
              <a:rPr lang="fr-FR" sz="600" dirty="0"/>
              <a:t>, Muhammad Atif, </a:t>
            </a:r>
            <a:endParaRPr lang="en-US" sz="600" dirty="0"/>
          </a:p>
        </p:txBody>
      </p:sp>
      <p:pic>
        <p:nvPicPr>
          <p:cNvPr id="14" name="Image 13">
            <a:extLst>
              <a:ext uri="{FF2B5EF4-FFF2-40B4-BE49-F238E27FC236}">
                <a16:creationId xmlns:a16="http://schemas.microsoft.com/office/drawing/2014/main" id="{A8F4863C-369E-4D06-9AD2-6477B5650B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8730" y="2487896"/>
            <a:ext cx="656970" cy="656970"/>
          </a:xfrm>
          <a:prstGeom prst="rect">
            <a:avLst/>
          </a:prstGeom>
        </p:spPr>
      </p:pic>
      <p:pic>
        <p:nvPicPr>
          <p:cNvPr id="17" name="Image 16">
            <a:extLst>
              <a:ext uri="{FF2B5EF4-FFF2-40B4-BE49-F238E27FC236}">
                <a16:creationId xmlns:a16="http://schemas.microsoft.com/office/drawing/2014/main" id="{E614CE57-F505-4726-AF6B-2F90CDD75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7823" y="2562585"/>
            <a:ext cx="507593" cy="507593"/>
          </a:xfrm>
          <a:prstGeom prst="rect">
            <a:avLst/>
          </a:prstGeom>
        </p:spPr>
      </p:pic>
      <p:pic>
        <p:nvPicPr>
          <p:cNvPr id="20" name="Image 19">
            <a:extLst>
              <a:ext uri="{FF2B5EF4-FFF2-40B4-BE49-F238E27FC236}">
                <a16:creationId xmlns:a16="http://schemas.microsoft.com/office/drawing/2014/main" id="{7D6C21DE-DD92-4DBB-98DC-856D54E69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01243" y="2549036"/>
            <a:ext cx="534691" cy="534691"/>
          </a:xfrm>
          <a:prstGeom prst="rect">
            <a:avLst/>
          </a:prstGeom>
        </p:spPr>
      </p:pic>
      <p:pic>
        <p:nvPicPr>
          <p:cNvPr id="22" name="Image 21">
            <a:extLst>
              <a:ext uri="{FF2B5EF4-FFF2-40B4-BE49-F238E27FC236}">
                <a16:creationId xmlns:a16="http://schemas.microsoft.com/office/drawing/2014/main" id="{428D1CE0-6EF6-4947-A439-69C3A4788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761" y="2585810"/>
            <a:ext cx="461142" cy="461142"/>
          </a:xfrm>
          <a:prstGeom prst="rect">
            <a:avLst/>
          </a:prstGeom>
        </p:spPr>
      </p:pic>
      <p:pic>
        <p:nvPicPr>
          <p:cNvPr id="24" name="Image 23">
            <a:extLst>
              <a:ext uri="{FF2B5EF4-FFF2-40B4-BE49-F238E27FC236}">
                <a16:creationId xmlns:a16="http://schemas.microsoft.com/office/drawing/2014/main" id="{E7F1CDE4-ECB5-4CE7-AA13-C3E15D59AC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050" y="2487908"/>
            <a:ext cx="656946" cy="656946"/>
          </a:xfrm>
          <a:prstGeom prst="rect">
            <a:avLst/>
          </a:prstGeom>
        </p:spPr>
      </p:pic>
      <p:sp>
        <p:nvSpPr>
          <p:cNvPr id="18" name="Rectangle 17">
            <a:extLst>
              <a:ext uri="{FF2B5EF4-FFF2-40B4-BE49-F238E27FC236}">
                <a16:creationId xmlns:a16="http://schemas.microsoft.com/office/drawing/2014/main" id="{46015332-CC3B-4F0B-849F-AAA5F99EC245}"/>
              </a:ext>
            </a:extLst>
          </p:cNvPr>
          <p:cNvSpPr/>
          <p:nvPr/>
        </p:nvSpPr>
        <p:spPr>
          <a:xfrm rot="3449540" flipH="1">
            <a:off x="5236456"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a:t>Distribution</a:t>
            </a:r>
            <a:endParaRPr lang="en-US" dirty="0"/>
          </a:p>
        </p:txBody>
      </p:sp>
      <p:sp>
        <p:nvSpPr>
          <p:cNvPr id="19" name="Rectangle 18">
            <a:extLst>
              <a:ext uri="{FF2B5EF4-FFF2-40B4-BE49-F238E27FC236}">
                <a16:creationId xmlns:a16="http://schemas.microsoft.com/office/drawing/2014/main" id="{3F97542F-AE20-4721-BDE8-C5C658B97352}"/>
              </a:ext>
            </a:extLst>
          </p:cNvPr>
          <p:cNvSpPr/>
          <p:nvPr/>
        </p:nvSpPr>
        <p:spPr>
          <a:xfrm rot="3449540" flipH="1">
            <a:off x="6203540" y="4512469"/>
            <a:ext cx="3153873" cy="534691"/>
          </a:xfrm>
          <a:prstGeom prst="rect">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dirty="0" err="1"/>
              <a:t>Retail</a:t>
            </a:r>
            <a:r>
              <a:rPr lang="fr-FR" dirty="0"/>
              <a:t> store</a:t>
            </a:r>
            <a:endParaRPr lang="en-US" dirty="0"/>
          </a:p>
        </p:txBody>
      </p:sp>
      <p:pic>
        <p:nvPicPr>
          <p:cNvPr id="15" name="Image 14">
            <a:extLst>
              <a:ext uri="{FF2B5EF4-FFF2-40B4-BE49-F238E27FC236}">
                <a16:creationId xmlns:a16="http://schemas.microsoft.com/office/drawing/2014/main" id="{DDC58C50-C0BB-47DD-97C8-D73FB8624D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1180" y="2487896"/>
            <a:ext cx="656970" cy="656970"/>
          </a:xfrm>
          <a:prstGeom prst="rect">
            <a:avLst/>
          </a:prstGeom>
        </p:spPr>
      </p:pic>
      <p:pic>
        <p:nvPicPr>
          <p:cNvPr id="21" name="Image 20">
            <a:extLst>
              <a:ext uri="{FF2B5EF4-FFF2-40B4-BE49-F238E27FC236}">
                <a16:creationId xmlns:a16="http://schemas.microsoft.com/office/drawing/2014/main" id="{312FF2C1-2678-4452-A37A-96BF580DDC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51527" y="2444469"/>
            <a:ext cx="743824" cy="743824"/>
          </a:xfrm>
          <a:prstGeom prst="rect">
            <a:avLst/>
          </a:prstGeom>
        </p:spPr>
      </p:pic>
      <p:sp>
        <p:nvSpPr>
          <p:cNvPr id="23" name="Flèche : droite 22">
            <a:extLst>
              <a:ext uri="{FF2B5EF4-FFF2-40B4-BE49-F238E27FC236}">
                <a16:creationId xmlns:a16="http://schemas.microsoft.com/office/drawing/2014/main" id="{1299AA86-8A39-4A5F-8489-236ED3C136A1}"/>
              </a:ext>
            </a:extLst>
          </p:cNvPr>
          <p:cNvSpPr/>
          <p:nvPr/>
        </p:nvSpPr>
        <p:spPr>
          <a:xfrm>
            <a:off x="782955" y="1267403"/>
            <a:ext cx="7578090" cy="651510"/>
          </a:xfrm>
          <a:prstGeom prst="rightArrow">
            <a:avLst/>
          </a:prstGeom>
          <a:solidFill>
            <a:srgbClr val="00B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Downstream</a:t>
            </a:r>
            <a:endParaRPr lang="en-US" dirty="0"/>
          </a:p>
        </p:txBody>
      </p:sp>
      <p:pic>
        <p:nvPicPr>
          <p:cNvPr id="26" name="Image 25">
            <a:extLst>
              <a:ext uri="{FF2B5EF4-FFF2-40B4-BE49-F238E27FC236}">
                <a16:creationId xmlns:a16="http://schemas.microsoft.com/office/drawing/2014/main" id="{78FCEA9E-D867-4C7C-BEFC-F33A53CBC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68853" y="2483446"/>
            <a:ext cx="661408" cy="661408"/>
          </a:xfrm>
          <a:prstGeom prst="rect">
            <a:avLst/>
          </a:prstGeom>
        </p:spPr>
      </p:pic>
      <p:sp>
        <p:nvSpPr>
          <p:cNvPr id="27" name="Flèche : droite 26">
            <a:extLst>
              <a:ext uri="{FF2B5EF4-FFF2-40B4-BE49-F238E27FC236}">
                <a16:creationId xmlns:a16="http://schemas.microsoft.com/office/drawing/2014/main" id="{14A833A2-ED5B-4689-A596-AFF254D9FFCC}"/>
              </a:ext>
            </a:extLst>
          </p:cNvPr>
          <p:cNvSpPr/>
          <p:nvPr/>
        </p:nvSpPr>
        <p:spPr>
          <a:xfrm flipH="1">
            <a:off x="782955" y="1806728"/>
            <a:ext cx="7578090" cy="651510"/>
          </a:xfrm>
          <a:prstGeom prst="rightArrow">
            <a:avLst/>
          </a:prstGeom>
          <a:solidFill>
            <a:schemeClr val="accent2">
              <a:lumMod val="75000"/>
            </a:schemeClr>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Upstream</a:t>
            </a:r>
            <a:endParaRPr lang="en-US" dirty="0"/>
          </a:p>
        </p:txBody>
      </p:sp>
      <p:sp>
        <p:nvSpPr>
          <p:cNvPr id="28" name="ZoneTexte 27">
            <a:extLst>
              <a:ext uri="{FF2B5EF4-FFF2-40B4-BE49-F238E27FC236}">
                <a16:creationId xmlns:a16="http://schemas.microsoft.com/office/drawing/2014/main" id="{29A9855A-9FB0-4A1D-BF6A-E4F506CAF6A7}"/>
              </a:ext>
            </a:extLst>
          </p:cNvPr>
          <p:cNvSpPr txBox="1"/>
          <p:nvPr/>
        </p:nvSpPr>
        <p:spPr>
          <a:xfrm>
            <a:off x="7712271" y="3306266"/>
            <a:ext cx="774571" cy="369332"/>
          </a:xfrm>
          <a:prstGeom prst="rect">
            <a:avLst/>
          </a:prstGeom>
          <a:noFill/>
        </p:spPr>
        <p:txBody>
          <a:bodyPr wrap="none" rtlCol="0">
            <a:spAutoFit/>
          </a:bodyPr>
          <a:lstStyle/>
          <a:p>
            <a:r>
              <a:rPr lang="fr-FR" dirty="0">
                <a:solidFill>
                  <a:srgbClr val="000000"/>
                </a:solidFill>
              </a:rPr>
              <a:t>Client</a:t>
            </a:r>
            <a:endParaRPr lang="en-US" dirty="0">
              <a:solidFill>
                <a:srgbClr val="000000"/>
              </a:solidFill>
            </a:endParaRPr>
          </a:p>
        </p:txBody>
      </p:sp>
    </p:spTree>
    <p:extLst>
      <p:ext uri="{BB962C8B-B14F-4D97-AF65-F5344CB8AC3E}">
        <p14:creationId xmlns:p14="http://schemas.microsoft.com/office/powerpoint/2010/main" val="3175454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44252-2E76-4B01-807B-37CB9C5D422E}"/>
              </a:ext>
            </a:extLst>
          </p:cNvPr>
          <p:cNvSpPr>
            <a:spLocks noGrp="1"/>
          </p:cNvSpPr>
          <p:nvPr>
            <p:ph type="title"/>
          </p:nvPr>
        </p:nvSpPr>
        <p:spPr/>
        <p:txBody>
          <a:bodyPr>
            <a:normAutofit/>
          </a:bodyPr>
          <a:lstStyle/>
          <a:p>
            <a:r>
              <a:rPr lang="fr-FR" dirty="0"/>
              <a:t>Electronics Life Cycle (LC)</a:t>
            </a:r>
            <a:endParaRPr lang="en-US" dirty="0"/>
          </a:p>
        </p:txBody>
      </p:sp>
      <p:sp>
        <p:nvSpPr>
          <p:cNvPr id="3" name="Espace réservé du texte 2">
            <a:extLst>
              <a:ext uri="{FF2B5EF4-FFF2-40B4-BE49-F238E27FC236}">
                <a16:creationId xmlns:a16="http://schemas.microsoft.com/office/drawing/2014/main" id="{89717476-F90A-4BF1-9BE8-964514FA4F6A}"/>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B132FE3E-01C0-4569-A067-86B8F6858B8C}"/>
              </a:ext>
            </a:extLst>
          </p:cNvPr>
          <p:cNvSpPr/>
          <p:nvPr/>
        </p:nvSpPr>
        <p:spPr>
          <a:xfrm>
            <a:off x="5610225" y="2293417"/>
            <a:ext cx="1149350"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Raw Materials</a:t>
            </a:r>
            <a:endParaRPr lang="en-US" dirty="0" err="1"/>
          </a:p>
        </p:txBody>
      </p:sp>
      <p:sp>
        <p:nvSpPr>
          <p:cNvPr id="5" name="Rectangle 4">
            <a:extLst>
              <a:ext uri="{FF2B5EF4-FFF2-40B4-BE49-F238E27FC236}">
                <a16:creationId xmlns:a16="http://schemas.microsoft.com/office/drawing/2014/main" id="{B20EC283-A23A-48B8-A523-69EAD0FCEDDF}"/>
              </a:ext>
            </a:extLst>
          </p:cNvPr>
          <p:cNvSpPr/>
          <p:nvPr/>
        </p:nvSpPr>
        <p:spPr>
          <a:xfrm>
            <a:off x="6743700" y="3235325"/>
            <a:ext cx="1663700"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Manufacturing</a:t>
            </a:r>
            <a:endParaRPr lang="en-US" dirty="0" err="1"/>
          </a:p>
        </p:txBody>
      </p:sp>
      <p:sp>
        <p:nvSpPr>
          <p:cNvPr id="6" name="Rectangle 5">
            <a:extLst>
              <a:ext uri="{FF2B5EF4-FFF2-40B4-BE49-F238E27FC236}">
                <a16:creationId xmlns:a16="http://schemas.microsoft.com/office/drawing/2014/main" id="{5AAEA9BB-DDAA-427F-936C-6CC42ED608FB}"/>
              </a:ext>
            </a:extLst>
          </p:cNvPr>
          <p:cNvSpPr/>
          <p:nvPr/>
        </p:nvSpPr>
        <p:spPr>
          <a:xfrm>
            <a:off x="6750050" y="4015655"/>
            <a:ext cx="166370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Product (Consumer)</a:t>
            </a:r>
            <a:endParaRPr lang="en-US" dirty="0" err="1"/>
          </a:p>
        </p:txBody>
      </p:sp>
      <p:sp>
        <p:nvSpPr>
          <p:cNvPr id="7" name="Rectangle 6">
            <a:extLst>
              <a:ext uri="{FF2B5EF4-FFF2-40B4-BE49-F238E27FC236}">
                <a16:creationId xmlns:a16="http://schemas.microsoft.com/office/drawing/2014/main" id="{8A7AAAB8-927E-4189-893E-67F0BB5435D7}"/>
              </a:ext>
            </a:extLst>
          </p:cNvPr>
          <p:cNvSpPr/>
          <p:nvPr/>
        </p:nvSpPr>
        <p:spPr>
          <a:xfrm>
            <a:off x="5387975" y="4879305"/>
            <a:ext cx="1663700"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End-of-life</a:t>
            </a:r>
            <a:endParaRPr lang="en-US" dirty="0" err="1"/>
          </a:p>
        </p:txBody>
      </p:sp>
      <p:sp>
        <p:nvSpPr>
          <p:cNvPr id="8" name="Rectangle 7">
            <a:extLst>
              <a:ext uri="{FF2B5EF4-FFF2-40B4-BE49-F238E27FC236}">
                <a16:creationId xmlns:a16="http://schemas.microsoft.com/office/drawing/2014/main" id="{DB5B6B1B-3BE0-4D6F-85BD-29537F90C494}"/>
              </a:ext>
            </a:extLst>
          </p:cNvPr>
          <p:cNvSpPr/>
          <p:nvPr/>
        </p:nvSpPr>
        <p:spPr>
          <a:xfrm>
            <a:off x="3981450" y="4012530"/>
            <a:ext cx="1663700"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Collection</a:t>
            </a:r>
            <a:endParaRPr lang="en-US" dirty="0" err="1"/>
          </a:p>
        </p:txBody>
      </p:sp>
      <p:sp>
        <p:nvSpPr>
          <p:cNvPr id="9" name="Rectangle 8">
            <a:extLst>
              <a:ext uri="{FF2B5EF4-FFF2-40B4-BE49-F238E27FC236}">
                <a16:creationId xmlns:a16="http://schemas.microsoft.com/office/drawing/2014/main" id="{3CEC89D0-F0A9-4A3D-9BBE-B8FE97DAE5C6}"/>
              </a:ext>
            </a:extLst>
          </p:cNvPr>
          <p:cNvSpPr/>
          <p:nvPr/>
        </p:nvSpPr>
        <p:spPr>
          <a:xfrm>
            <a:off x="3946525" y="3239531"/>
            <a:ext cx="1663700"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Recycling</a:t>
            </a:r>
            <a:endParaRPr lang="en-US" dirty="0" err="1"/>
          </a:p>
        </p:txBody>
      </p:sp>
      <p:sp>
        <p:nvSpPr>
          <p:cNvPr id="10" name="Rectangle 9">
            <a:extLst>
              <a:ext uri="{FF2B5EF4-FFF2-40B4-BE49-F238E27FC236}">
                <a16:creationId xmlns:a16="http://schemas.microsoft.com/office/drawing/2014/main" id="{CAB55BB1-7281-4035-AAFA-2D46FB69259C}"/>
              </a:ext>
            </a:extLst>
          </p:cNvPr>
          <p:cNvSpPr/>
          <p:nvPr/>
        </p:nvSpPr>
        <p:spPr>
          <a:xfrm>
            <a:off x="4340225" y="1946994"/>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cxnSp>
        <p:nvCxnSpPr>
          <p:cNvPr id="11" name="Connecteur : en arc 10">
            <a:extLst>
              <a:ext uri="{FF2B5EF4-FFF2-40B4-BE49-F238E27FC236}">
                <a16:creationId xmlns:a16="http://schemas.microsoft.com/office/drawing/2014/main" id="{729034A9-3AC3-4567-9963-6B4804747FBE}"/>
              </a:ext>
            </a:extLst>
          </p:cNvPr>
          <p:cNvCxnSpPr>
            <a:cxnSpLocks/>
            <a:stCxn id="10" idx="3"/>
            <a:endCxn id="4" idx="1"/>
          </p:cNvCxnSpPr>
          <p:nvPr/>
        </p:nvCxnSpPr>
        <p:spPr>
          <a:xfrm>
            <a:off x="5276850" y="2235919"/>
            <a:ext cx="333375" cy="346423"/>
          </a:xfrm>
          <a:prstGeom prst="curvedConnector3">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2" name="Connecteur : en arc 11">
            <a:extLst>
              <a:ext uri="{FF2B5EF4-FFF2-40B4-BE49-F238E27FC236}">
                <a16:creationId xmlns:a16="http://schemas.microsoft.com/office/drawing/2014/main" id="{7802AC71-62D0-4CD4-971B-049A21EFB358}"/>
              </a:ext>
            </a:extLst>
          </p:cNvPr>
          <p:cNvCxnSpPr>
            <a:cxnSpLocks/>
            <a:stCxn id="4" idx="3"/>
            <a:endCxn id="5" idx="0"/>
          </p:cNvCxnSpPr>
          <p:nvPr/>
        </p:nvCxnSpPr>
        <p:spPr>
          <a:xfrm>
            <a:off x="6759575" y="2582342"/>
            <a:ext cx="815975" cy="652983"/>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3" name="Connecteur : en arc 12">
            <a:extLst>
              <a:ext uri="{FF2B5EF4-FFF2-40B4-BE49-F238E27FC236}">
                <a16:creationId xmlns:a16="http://schemas.microsoft.com/office/drawing/2014/main" id="{9366FF65-0986-4301-94BD-BBFAD77C622B}"/>
              </a:ext>
            </a:extLst>
          </p:cNvPr>
          <p:cNvCxnSpPr>
            <a:cxnSpLocks/>
            <a:stCxn id="5" idx="2"/>
            <a:endCxn id="6" idx="0"/>
          </p:cNvCxnSpPr>
          <p:nvPr/>
        </p:nvCxnSpPr>
        <p:spPr>
          <a:xfrm rot="16200000" flipH="1">
            <a:off x="7477485" y="3911240"/>
            <a:ext cx="202480" cy="6350"/>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4" name="Connecteur : en arc 13">
            <a:extLst>
              <a:ext uri="{FF2B5EF4-FFF2-40B4-BE49-F238E27FC236}">
                <a16:creationId xmlns:a16="http://schemas.microsoft.com/office/drawing/2014/main" id="{59C7DFCC-E58A-4635-A6B0-D6BA0F5DC827}"/>
              </a:ext>
            </a:extLst>
          </p:cNvPr>
          <p:cNvCxnSpPr>
            <a:cxnSpLocks/>
            <a:stCxn id="6" idx="2"/>
            <a:endCxn id="7" idx="3"/>
          </p:cNvCxnSpPr>
          <p:nvPr/>
        </p:nvCxnSpPr>
        <p:spPr>
          <a:xfrm rot="5400000">
            <a:off x="7029426" y="4615755"/>
            <a:ext cx="574725" cy="530225"/>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5" name="Connecteur : en arc 14">
            <a:extLst>
              <a:ext uri="{FF2B5EF4-FFF2-40B4-BE49-F238E27FC236}">
                <a16:creationId xmlns:a16="http://schemas.microsoft.com/office/drawing/2014/main" id="{9B1C132D-B92A-43BD-B5F5-E5F73772EB40}"/>
              </a:ext>
            </a:extLst>
          </p:cNvPr>
          <p:cNvCxnSpPr>
            <a:cxnSpLocks/>
            <a:stCxn id="7" idx="1"/>
            <a:endCxn id="19" idx="3"/>
          </p:cNvCxnSpPr>
          <p:nvPr/>
        </p:nvCxnSpPr>
        <p:spPr>
          <a:xfrm rot="10800000" flipV="1">
            <a:off x="5024583" y="5168229"/>
            <a:ext cx="363392" cy="208335"/>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6" name="Connecteur : en arc 15">
            <a:extLst>
              <a:ext uri="{FF2B5EF4-FFF2-40B4-BE49-F238E27FC236}">
                <a16:creationId xmlns:a16="http://schemas.microsoft.com/office/drawing/2014/main" id="{CB98BB1E-8BAD-4B94-A8E3-9475803481E5}"/>
              </a:ext>
            </a:extLst>
          </p:cNvPr>
          <p:cNvCxnSpPr>
            <a:cxnSpLocks/>
            <a:stCxn id="7" idx="1"/>
            <a:endCxn id="8" idx="2"/>
          </p:cNvCxnSpPr>
          <p:nvPr/>
        </p:nvCxnSpPr>
        <p:spPr>
          <a:xfrm rot="10800000">
            <a:off x="4813301" y="4590380"/>
            <a:ext cx="574675" cy="577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7" name="Connecteur : en arc 16">
            <a:extLst>
              <a:ext uri="{FF2B5EF4-FFF2-40B4-BE49-F238E27FC236}">
                <a16:creationId xmlns:a16="http://schemas.microsoft.com/office/drawing/2014/main" id="{B94577B0-2720-417D-9B00-300DC5F20331}"/>
              </a:ext>
            </a:extLst>
          </p:cNvPr>
          <p:cNvCxnSpPr>
            <a:cxnSpLocks/>
            <a:stCxn id="8" idx="0"/>
            <a:endCxn id="9" idx="2"/>
          </p:cNvCxnSpPr>
          <p:nvPr/>
        </p:nvCxnSpPr>
        <p:spPr>
          <a:xfrm rot="16200000" flipV="1">
            <a:off x="4698264" y="3897493"/>
            <a:ext cx="195149" cy="34925"/>
          </a:xfrm>
          <a:prstGeom prst="curvedConnector3">
            <a:avLst>
              <a:gd name="adj1" fmla="val 50000"/>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8" name="Connecteur : en arc 17">
            <a:extLst>
              <a:ext uri="{FF2B5EF4-FFF2-40B4-BE49-F238E27FC236}">
                <a16:creationId xmlns:a16="http://schemas.microsoft.com/office/drawing/2014/main" id="{E3C7C642-4056-4908-8AD2-13BE8D0A157A}"/>
              </a:ext>
            </a:extLst>
          </p:cNvPr>
          <p:cNvCxnSpPr>
            <a:cxnSpLocks/>
            <a:stCxn id="9" idx="0"/>
            <a:endCxn id="4" idx="1"/>
          </p:cNvCxnSpPr>
          <p:nvPr/>
        </p:nvCxnSpPr>
        <p:spPr>
          <a:xfrm rot="5400000" flipH="1" flipV="1">
            <a:off x="4865706" y="2495012"/>
            <a:ext cx="657189" cy="831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9" name="Rectangle 18">
            <a:extLst>
              <a:ext uri="{FF2B5EF4-FFF2-40B4-BE49-F238E27FC236}">
                <a16:creationId xmlns:a16="http://schemas.microsoft.com/office/drawing/2014/main" id="{59CF426F-9475-4CF3-9618-EDFACBBF195D}"/>
              </a:ext>
            </a:extLst>
          </p:cNvPr>
          <p:cNvSpPr/>
          <p:nvPr/>
        </p:nvSpPr>
        <p:spPr>
          <a:xfrm>
            <a:off x="3875232" y="5087640"/>
            <a:ext cx="1149351"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Disposal</a:t>
            </a:r>
            <a:endParaRPr lang="en-US" dirty="0" err="1"/>
          </a:p>
        </p:txBody>
      </p:sp>
      <p:cxnSp>
        <p:nvCxnSpPr>
          <p:cNvPr id="20" name="Connecteur : en arc 19">
            <a:extLst>
              <a:ext uri="{FF2B5EF4-FFF2-40B4-BE49-F238E27FC236}">
                <a16:creationId xmlns:a16="http://schemas.microsoft.com/office/drawing/2014/main" id="{5B7AE3F8-D03D-4FEA-AABE-7028BBE311A7}"/>
              </a:ext>
            </a:extLst>
          </p:cNvPr>
          <p:cNvCxnSpPr>
            <a:cxnSpLocks/>
            <a:stCxn id="19" idx="1"/>
            <a:endCxn id="25" idx="3"/>
          </p:cNvCxnSpPr>
          <p:nvPr/>
        </p:nvCxnSpPr>
        <p:spPr>
          <a:xfrm rot="10800000">
            <a:off x="3347316" y="5051351"/>
            <a:ext cx="527916" cy="325214"/>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1" name="Connecteur : en arc 20">
            <a:extLst>
              <a:ext uri="{FF2B5EF4-FFF2-40B4-BE49-F238E27FC236}">
                <a16:creationId xmlns:a16="http://schemas.microsoft.com/office/drawing/2014/main" id="{F672102F-52A2-412A-8196-DBA52AEF8E5D}"/>
              </a:ext>
            </a:extLst>
          </p:cNvPr>
          <p:cNvCxnSpPr>
            <a:cxnSpLocks/>
            <a:stCxn id="6" idx="2"/>
            <a:endCxn id="6" idx="1"/>
          </p:cNvCxnSpPr>
          <p:nvPr/>
        </p:nvCxnSpPr>
        <p:spPr>
          <a:xfrm rot="5400000" flipH="1">
            <a:off x="7021512" y="4033118"/>
            <a:ext cx="288925" cy="831850"/>
          </a:xfrm>
          <a:prstGeom prst="curvedConnector4">
            <a:avLst>
              <a:gd name="adj1" fmla="val -79121"/>
              <a:gd name="adj2" fmla="val 127481"/>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2" name="Connecteur : en arc 21">
            <a:extLst>
              <a:ext uri="{FF2B5EF4-FFF2-40B4-BE49-F238E27FC236}">
                <a16:creationId xmlns:a16="http://schemas.microsoft.com/office/drawing/2014/main" id="{7F8E6BD4-D5E5-4EAE-A3AA-56F95A420EFD}"/>
              </a:ext>
            </a:extLst>
          </p:cNvPr>
          <p:cNvCxnSpPr>
            <a:cxnSpLocks/>
            <a:stCxn id="8" idx="1"/>
            <a:endCxn id="19" idx="0"/>
          </p:cNvCxnSpPr>
          <p:nvPr/>
        </p:nvCxnSpPr>
        <p:spPr>
          <a:xfrm rot="10800000" flipH="1" flipV="1">
            <a:off x="3981450" y="4301454"/>
            <a:ext cx="468458" cy="786185"/>
          </a:xfrm>
          <a:prstGeom prst="curvedConnector4">
            <a:avLst>
              <a:gd name="adj1" fmla="val -48798"/>
              <a:gd name="adj2" fmla="val 68375"/>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F659B5C6-9E1C-40FC-B39F-2DFD56F17A4F}"/>
              </a:ext>
            </a:extLst>
          </p:cNvPr>
          <p:cNvSpPr/>
          <p:nvPr/>
        </p:nvSpPr>
        <p:spPr>
          <a:xfrm>
            <a:off x="2410691" y="4762426"/>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sp>
        <p:nvSpPr>
          <p:cNvPr id="27" name="ZoneTexte 26">
            <a:extLst>
              <a:ext uri="{FF2B5EF4-FFF2-40B4-BE49-F238E27FC236}">
                <a16:creationId xmlns:a16="http://schemas.microsoft.com/office/drawing/2014/main" id="{34DDA9DD-7BA7-4846-91EF-3BCA15CABF52}"/>
              </a:ext>
            </a:extLst>
          </p:cNvPr>
          <p:cNvSpPr txBox="1"/>
          <p:nvPr/>
        </p:nvSpPr>
        <p:spPr>
          <a:xfrm>
            <a:off x="7883527" y="4630432"/>
            <a:ext cx="684803" cy="369332"/>
          </a:xfrm>
          <a:prstGeom prst="rect">
            <a:avLst/>
          </a:prstGeom>
          <a:noFill/>
        </p:spPr>
        <p:txBody>
          <a:bodyPr wrap="none" rtlCol="0">
            <a:spAutoFit/>
          </a:bodyPr>
          <a:lstStyle/>
          <a:p>
            <a:r>
              <a:rPr lang="fr-FR" dirty="0" err="1">
                <a:solidFill>
                  <a:schemeClr val="accent5"/>
                </a:solidFill>
              </a:rPr>
              <a:t>opex</a:t>
            </a:r>
            <a:endParaRPr lang="en-US" dirty="0">
              <a:solidFill>
                <a:schemeClr val="accent5"/>
              </a:solidFill>
            </a:endParaRPr>
          </a:p>
        </p:txBody>
      </p:sp>
      <p:sp>
        <p:nvSpPr>
          <p:cNvPr id="28" name="ZoneTexte 27">
            <a:extLst>
              <a:ext uri="{FF2B5EF4-FFF2-40B4-BE49-F238E27FC236}">
                <a16:creationId xmlns:a16="http://schemas.microsoft.com/office/drawing/2014/main" id="{FE3B9225-2535-46C6-80EE-F81576AD9513}"/>
              </a:ext>
            </a:extLst>
          </p:cNvPr>
          <p:cNvSpPr txBox="1"/>
          <p:nvPr/>
        </p:nvSpPr>
        <p:spPr>
          <a:xfrm>
            <a:off x="1438336" y="6087315"/>
            <a:ext cx="7511928" cy="523220"/>
          </a:xfrm>
          <a:prstGeom prst="rect">
            <a:avLst/>
          </a:prstGeom>
          <a:noFill/>
        </p:spPr>
        <p:txBody>
          <a:bodyPr wrap="none" rtlCol="0">
            <a:spAutoFit/>
          </a:bodyPr>
          <a:lstStyle/>
          <a:p>
            <a:r>
              <a:rPr lang="en-US" sz="1400" dirty="0"/>
              <a:t>Gupta, U., Kim, Y. G., Lee, S., </a:t>
            </a:r>
            <a:r>
              <a:rPr lang="en-US" sz="1400" dirty="0" err="1"/>
              <a:t>Tse</a:t>
            </a:r>
            <a:r>
              <a:rPr lang="en-US" sz="1400" dirty="0"/>
              <a:t>, J., Lee, H. H. S., Wei, G. Y., ... &amp; Wu, C. J. (2022). </a:t>
            </a:r>
          </a:p>
          <a:p>
            <a:r>
              <a:rPr lang="en-US" sz="1400" dirty="0"/>
              <a:t>Chasing carbon: The elusive environmental footprint of computing. IEEE Micro, 42(4), 37-47.</a:t>
            </a:r>
          </a:p>
        </p:txBody>
      </p:sp>
    </p:spTree>
    <p:extLst>
      <p:ext uri="{BB962C8B-B14F-4D97-AF65-F5344CB8AC3E}">
        <p14:creationId xmlns:p14="http://schemas.microsoft.com/office/powerpoint/2010/main" val="12152745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44252-2E76-4B01-807B-37CB9C5D422E}"/>
              </a:ext>
            </a:extLst>
          </p:cNvPr>
          <p:cNvSpPr>
            <a:spLocks noGrp="1"/>
          </p:cNvSpPr>
          <p:nvPr>
            <p:ph type="title"/>
          </p:nvPr>
        </p:nvSpPr>
        <p:spPr/>
        <p:txBody>
          <a:bodyPr>
            <a:normAutofit fontScale="90000"/>
          </a:bodyPr>
          <a:lstStyle/>
          <a:p>
            <a:r>
              <a:rPr lang="fr-FR" dirty="0"/>
              <a:t>Electronics LC </a:t>
            </a:r>
            <a:r>
              <a:rPr lang="fr-FR" dirty="0" err="1"/>
              <a:t>is</a:t>
            </a:r>
            <a:r>
              <a:rPr lang="fr-FR" dirty="0"/>
              <a:t> </a:t>
            </a:r>
            <a:r>
              <a:rPr lang="fr-FR" dirty="0" err="1"/>
              <a:t>strongly</a:t>
            </a:r>
            <a:r>
              <a:rPr lang="fr-FR" dirty="0"/>
              <a:t> </a:t>
            </a:r>
            <a:r>
              <a:rPr lang="fr-FR" dirty="0" err="1"/>
              <a:t>impacted</a:t>
            </a:r>
            <a:r>
              <a:rPr lang="fr-FR" dirty="0"/>
              <a:t> by capex</a:t>
            </a:r>
            <a:endParaRPr lang="en-US" dirty="0"/>
          </a:p>
        </p:txBody>
      </p:sp>
      <p:sp>
        <p:nvSpPr>
          <p:cNvPr id="3" name="Espace réservé du texte 2">
            <a:extLst>
              <a:ext uri="{FF2B5EF4-FFF2-40B4-BE49-F238E27FC236}">
                <a16:creationId xmlns:a16="http://schemas.microsoft.com/office/drawing/2014/main" id="{89717476-F90A-4BF1-9BE8-964514FA4F6A}"/>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B132FE3E-01C0-4569-A067-86B8F6858B8C}"/>
              </a:ext>
            </a:extLst>
          </p:cNvPr>
          <p:cNvSpPr/>
          <p:nvPr/>
        </p:nvSpPr>
        <p:spPr>
          <a:xfrm>
            <a:off x="5610225" y="2293417"/>
            <a:ext cx="114935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Raw Materials</a:t>
            </a:r>
            <a:endParaRPr lang="en-US" dirty="0" err="1"/>
          </a:p>
        </p:txBody>
      </p:sp>
      <p:sp>
        <p:nvSpPr>
          <p:cNvPr id="5" name="Rectangle 4">
            <a:extLst>
              <a:ext uri="{FF2B5EF4-FFF2-40B4-BE49-F238E27FC236}">
                <a16:creationId xmlns:a16="http://schemas.microsoft.com/office/drawing/2014/main" id="{B20EC283-A23A-48B8-A523-69EAD0FCEDDF}"/>
              </a:ext>
            </a:extLst>
          </p:cNvPr>
          <p:cNvSpPr/>
          <p:nvPr/>
        </p:nvSpPr>
        <p:spPr>
          <a:xfrm>
            <a:off x="6743700" y="3235325"/>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Manufacturing</a:t>
            </a:r>
            <a:endParaRPr lang="en-US" dirty="0" err="1"/>
          </a:p>
        </p:txBody>
      </p:sp>
      <p:sp>
        <p:nvSpPr>
          <p:cNvPr id="6" name="Rectangle 5">
            <a:extLst>
              <a:ext uri="{FF2B5EF4-FFF2-40B4-BE49-F238E27FC236}">
                <a16:creationId xmlns:a16="http://schemas.microsoft.com/office/drawing/2014/main" id="{5AAEA9BB-DDAA-427F-936C-6CC42ED608FB}"/>
              </a:ext>
            </a:extLst>
          </p:cNvPr>
          <p:cNvSpPr/>
          <p:nvPr/>
        </p:nvSpPr>
        <p:spPr>
          <a:xfrm>
            <a:off x="6750050" y="4015655"/>
            <a:ext cx="1663700" cy="57785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Product (Consumer)</a:t>
            </a:r>
            <a:endParaRPr lang="en-US" dirty="0" err="1"/>
          </a:p>
        </p:txBody>
      </p:sp>
      <p:sp>
        <p:nvSpPr>
          <p:cNvPr id="7" name="Rectangle 6">
            <a:extLst>
              <a:ext uri="{FF2B5EF4-FFF2-40B4-BE49-F238E27FC236}">
                <a16:creationId xmlns:a16="http://schemas.microsoft.com/office/drawing/2014/main" id="{8A7AAAB8-927E-4189-893E-67F0BB5435D7}"/>
              </a:ext>
            </a:extLst>
          </p:cNvPr>
          <p:cNvSpPr/>
          <p:nvPr/>
        </p:nvSpPr>
        <p:spPr>
          <a:xfrm>
            <a:off x="5387975" y="4879305"/>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End-of-life</a:t>
            </a:r>
            <a:endParaRPr lang="en-US" dirty="0" err="1"/>
          </a:p>
        </p:txBody>
      </p:sp>
      <p:sp>
        <p:nvSpPr>
          <p:cNvPr id="8" name="Rectangle 7">
            <a:extLst>
              <a:ext uri="{FF2B5EF4-FFF2-40B4-BE49-F238E27FC236}">
                <a16:creationId xmlns:a16="http://schemas.microsoft.com/office/drawing/2014/main" id="{DB5B6B1B-3BE0-4D6F-85BD-29537F90C494}"/>
              </a:ext>
            </a:extLst>
          </p:cNvPr>
          <p:cNvSpPr/>
          <p:nvPr/>
        </p:nvSpPr>
        <p:spPr>
          <a:xfrm>
            <a:off x="3981450" y="4012530"/>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Collection</a:t>
            </a:r>
            <a:endParaRPr lang="en-US" dirty="0" err="1"/>
          </a:p>
        </p:txBody>
      </p:sp>
      <p:sp>
        <p:nvSpPr>
          <p:cNvPr id="9" name="Rectangle 8">
            <a:extLst>
              <a:ext uri="{FF2B5EF4-FFF2-40B4-BE49-F238E27FC236}">
                <a16:creationId xmlns:a16="http://schemas.microsoft.com/office/drawing/2014/main" id="{3CEC89D0-F0A9-4A3D-9BBE-B8FE97DAE5C6}"/>
              </a:ext>
            </a:extLst>
          </p:cNvPr>
          <p:cNvSpPr/>
          <p:nvPr/>
        </p:nvSpPr>
        <p:spPr>
          <a:xfrm>
            <a:off x="3946525" y="3239531"/>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Recycling</a:t>
            </a:r>
            <a:endParaRPr lang="en-US" dirty="0" err="1"/>
          </a:p>
        </p:txBody>
      </p:sp>
      <p:sp>
        <p:nvSpPr>
          <p:cNvPr id="10" name="Rectangle 9">
            <a:extLst>
              <a:ext uri="{FF2B5EF4-FFF2-40B4-BE49-F238E27FC236}">
                <a16:creationId xmlns:a16="http://schemas.microsoft.com/office/drawing/2014/main" id="{CAB55BB1-7281-4035-AAFA-2D46FB69259C}"/>
              </a:ext>
            </a:extLst>
          </p:cNvPr>
          <p:cNvSpPr/>
          <p:nvPr/>
        </p:nvSpPr>
        <p:spPr>
          <a:xfrm>
            <a:off x="4340225" y="1946994"/>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cxnSp>
        <p:nvCxnSpPr>
          <p:cNvPr id="11" name="Connecteur : en arc 10">
            <a:extLst>
              <a:ext uri="{FF2B5EF4-FFF2-40B4-BE49-F238E27FC236}">
                <a16:creationId xmlns:a16="http://schemas.microsoft.com/office/drawing/2014/main" id="{729034A9-3AC3-4567-9963-6B4804747FBE}"/>
              </a:ext>
            </a:extLst>
          </p:cNvPr>
          <p:cNvCxnSpPr>
            <a:cxnSpLocks/>
            <a:stCxn id="10" idx="3"/>
            <a:endCxn id="4" idx="1"/>
          </p:cNvCxnSpPr>
          <p:nvPr/>
        </p:nvCxnSpPr>
        <p:spPr>
          <a:xfrm>
            <a:off x="5276850" y="2235919"/>
            <a:ext cx="333375" cy="346423"/>
          </a:xfrm>
          <a:prstGeom prst="curvedConnector3">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2" name="Connecteur : en arc 11">
            <a:extLst>
              <a:ext uri="{FF2B5EF4-FFF2-40B4-BE49-F238E27FC236}">
                <a16:creationId xmlns:a16="http://schemas.microsoft.com/office/drawing/2014/main" id="{7802AC71-62D0-4CD4-971B-049A21EFB358}"/>
              </a:ext>
            </a:extLst>
          </p:cNvPr>
          <p:cNvCxnSpPr>
            <a:cxnSpLocks/>
            <a:stCxn id="4" idx="3"/>
            <a:endCxn id="5" idx="0"/>
          </p:cNvCxnSpPr>
          <p:nvPr/>
        </p:nvCxnSpPr>
        <p:spPr>
          <a:xfrm>
            <a:off x="6759575" y="2582342"/>
            <a:ext cx="815975" cy="652983"/>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3" name="Connecteur : en arc 12">
            <a:extLst>
              <a:ext uri="{FF2B5EF4-FFF2-40B4-BE49-F238E27FC236}">
                <a16:creationId xmlns:a16="http://schemas.microsoft.com/office/drawing/2014/main" id="{9366FF65-0986-4301-94BD-BBFAD77C622B}"/>
              </a:ext>
            </a:extLst>
          </p:cNvPr>
          <p:cNvCxnSpPr>
            <a:cxnSpLocks/>
            <a:stCxn id="5" idx="2"/>
            <a:endCxn id="6" idx="0"/>
          </p:cNvCxnSpPr>
          <p:nvPr/>
        </p:nvCxnSpPr>
        <p:spPr>
          <a:xfrm rot="16200000" flipH="1">
            <a:off x="7477485" y="3911240"/>
            <a:ext cx="202480" cy="6350"/>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4" name="Connecteur : en arc 13">
            <a:extLst>
              <a:ext uri="{FF2B5EF4-FFF2-40B4-BE49-F238E27FC236}">
                <a16:creationId xmlns:a16="http://schemas.microsoft.com/office/drawing/2014/main" id="{59C7DFCC-E58A-4635-A6B0-D6BA0F5DC827}"/>
              </a:ext>
            </a:extLst>
          </p:cNvPr>
          <p:cNvCxnSpPr>
            <a:cxnSpLocks/>
            <a:stCxn id="6" idx="2"/>
            <a:endCxn id="7" idx="3"/>
          </p:cNvCxnSpPr>
          <p:nvPr/>
        </p:nvCxnSpPr>
        <p:spPr>
          <a:xfrm rot="5400000">
            <a:off x="7029426" y="4615755"/>
            <a:ext cx="574725" cy="530225"/>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5" name="Connecteur : en arc 14">
            <a:extLst>
              <a:ext uri="{FF2B5EF4-FFF2-40B4-BE49-F238E27FC236}">
                <a16:creationId xmlns:a16="http://schemas.microsoft.com/office/drawing/2014/main" id="{9B1C132D-B92A-43BD-B5F5-E5F73772EB40}"/>
              </a:ext>
            </a:extLst>
          </p:cNvPr>
          <p:cNvCxnSpPr>
            <a:cxnSpLocks/>
            <a:stCxn id="7" idx="1"/>
            <a:endCxn id="19" idx="3"/>
          </p:cNvCxnSpPr>
          <p:nvPr/>
        </p:nvCxnSpPr>
        <p:spPr>
          <a:xfrm rot="10800000" flipV="1">
            <a:off x="5024583" y="5168229"/>
            <a:ext cx="363392" cy="208335"/>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6" name="Connecteur : en arc 15">
            <a:extLst>
              <a:ext uri="{FF2B5EF4-FFF2-40B4-BE49-F238E27FC236}">
                <a16:creationId xmlns:a16="http://schemas.microsoft.com/office/drawing/2014/main" id="{CB98BB1E-8BAD-4B94-A8E3-9475803481E5}"/>
              </a:ext>
            </a:extLst>
          </p:cNvPr>
          <p:cNvCxnSpPr>
            <a:cxnSpLocks/>
            <a:stCxn id="7" idx="1"/>
            <a:endCxn id="8" idx="2"/>
          </p:cNvCxnSpPr>
          <p:nvPr/>
        </p:nvCxnSpPr>
        <p:spPr>
          <a:xfrm rot="10800000">
            <a:off x="4813301" y="4590380"/>
            <a:ext cx="574675" cy="577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7" name="Connecteur : en arc 16">
            <a:extLst>
              <a:ext uri="{FF2B5EF4-FFF2-40B4-BE49-F238E27FC236}">
                <a16:creationId xmlns:a16="http://schemas.microsoft.com/office/drawing/2014/main" id="{B94577B0-2720-417D-9B00-300DC5F20331}"/>
              </a:ext>
            </a:extLst>
          </p:cNvPr>
          <p:cNvCxnSpPr>
            <a:cxnSpLocks/>
            <a:stCxn id="8" idx="0"/>
            <a:endCxn id="9" idx="2"/>
          </p:cNvCxnSpPr>
          <p:nvPr/>
        </p:nvCxnSpPr>
        <p:spPr>
          <a:xfrm rot="16200000" flipV="1">
            <a:off x="4698264" y="3897493"/>
            <a:ext cx="195149" cy="34925"/>
          </a:xfrm>
          <a:prstGeom prst="curvedConnector3">
            <a:avLst>
              <a:gd name="adj1" fmla="val 50000"/>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8" name="Connecteur : en arc 17">
            <a:extLst>
              <a:ext uri="{FF2B5EF4-FFF2-40B4-BE49-F238E27FC236}">
                <a16:creationId xmlns:a16="http://schemas.microsoft.com/office/drawing/2014/main" id="{E3C7C642-4056-4908-8AD2-13BE8D0A157A}"/>
              </a:ext>
            </a:extLst>
          </p:cNvPr>
          <p:cNvCxnSpPr>
            <a:cxnSpLocks/>
            <a:stCxn id="9" idx="0"/>
            <a:endCxn id="4" idx="1"/>
          </p:cNvCxnSpPr>
          <p:nvPr/>
        </p:nvCxnSpPr>
        <p:spPr>
          <a:xfrm rot="5400000" flipH="1" flipV="1">
            <a:off x="4865706" y="2495012"/>
            <a:ext cx="657189" cy="831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9" name="Rectangle 18">
            <a:extLst>
              <a:ext uri="{FF2B5EF4-FFF2-40B4-BE49-F238E27FC236}">
                <a16:creationId xmlns:a16="http://schemas.microsoft.com/office/drawing/2014/main" id="{59CF426F-9475-4CF3-9618-EDFACBBF195D}"/>
              </a:ext>
            </a:extLst>
          </p:cNvPr>
          <p:cNvSpPr/>
          <p:nvPr/>
        </p:nvSpPr>
        <p:spPr>
          <a:xfrm>
            <a:off x="3875232" y="5087640"/>
            <a:ext cx="1149351"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Disposal</a:t>
            </a:r>
            <a:endParaRPr lang="en-US" dirty="0" err="1"/>
          </a:p>
        </p:txBody>
      </p:sp>
      <p:cxnSp>
        <p:nvCxnSpPr>
          <p:cNvPr id="20" name="Connecteur : en arc 19">
            <a:extLst>
              <a:ext uri="{FF2B5EF4-FFF2-40B4-BE49-F238E27FC236}">
                <a16:creationId xmlns:a16="http://schemas.microsoft.com/office/drawing/2014/main" id="{5B7AE3F8-D03D-4FEA-AABE-7028BBE311A7}"/>
              </a:ext>
            </a:extLst>
          </p:cNvPr>
          <p:cNvCxnSpPr>
            <a:cxnSpLocks/>
            <a:stCxn id="19" idx="1"/>
            <a:endCxn id="25" idx="3"/>
          </p:cNvCxnSpPr>
          <p:nvPr/>
        </p:nvCxnSpPr>
        <p:spPr>
          <a:xfrm rot="10800000">
            <a:off x="3347316" y="5051351"/>
            <a:ext cx="527916" cy="325214"/>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1" name="Connecteur : en arc 20">
            <a:extLst>
              <a:ext uri="{FF2B5EF4-FFF2-40B4-BE49-F238E27FC236}">
                <a16:creationId xmlns:a16="http://schemas.microsoft.com/office/drawing/2014/main" id="{F672102F-52A2-412A-8196-DBA52AEF8E5D}"/>
              </a:ext>
            </a:extLst>
          </p:cNvPr>
          <p:cNvCxnSpPr>
            <a:cxnSpLocks/>
            <a:stCxn id="6" idx="2"/>
            <a:endCxn id="6" idx="1"/>
          </p:cNvCxnSpPr>
          <p:nvPr/>
        </p:nvCxnSpPr>
        <p:spPr>
          <a:xfrm rot="5400000" flipH="1">
            <a:off x="7021512" y="4033118"/>
            <a:ext cx="288925" cy="831850"/>
          </a:xfrm>
          <a:prstGeom prst="curvedConnector4">
            <a:avLst>
              <a:gd name="adj1" fmla="val -79121"/>
              <a:gd name="adj2" fmla="val 127481"/>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2" name="Connecteur : en arc 21">
            <a:extLst>
              <a:ext uri="{FF2B5EF4-FFF2-40B4-BE49-F238E27FC236}">
                <a16:creationId xmlns:a16="http://schemas.microsoft.com/office/drawing/2014/main" id="{7F8E6BD4-D5E5-4EAE-A3AA-56F95A420EFD}"/>
              </a:ext>
            </a:extLst>
          </p:cNvPr>
          <p:cNvCxnSpPr>
            <a:cxnSpLocks/>
            <a:stCxn id="8" idx="1"/>
            <a:endCxn id="19" idx="0"/>
          </p:cNvCxnSpPr>
          <p:nvPr/>
        </p:nvCxnSpPr>
        <p:spPr>
          <a:xfrm rot="10800000" flipH="1" flipV="1">
            <a:off x="3981450" y="4301454"/>
            <a:ext cx="468458" cy="786185"/>
          </a:xfrm>
          <a:prstGeom prst="curvedConnector4">
            <a:avLst>
              <a:gd name="adj1" fmla="val -48798"/>
              <a:gd name="adj2" fmla="val 68375"/>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F659B5C6-9E1C-40FC-B39F-2DFD56F17A4F}"/>
              </a:ext>
            </a:extLst>
          </p:cNvPr>
          <p:cNvSpPr/>
          <p:nvPr/>
        </p:nvSpPr>
        <p:spPr>
          <a:xfrm>
            <a:off x="2410691" y="4762426"/>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sp>
        <p:nvSpPr>
          <p:cNvPr id="27" name="ZoneTexte 26">
            <a:extLst>
              <a:ext uri="{FF2B5EF4-FFF2-40B4-BE49-F238E27FC236}">
                <a16:creationId xmlns:a16="http://schemas.microsoft.com/office/drawing/2014/main" id="{34DDA9DD-7BA7-4846-91EF-3BCA15CABF52}"/>
              </a:ext>
            </a:extLst>
          </p:cNvPr>
          <p:cNvSpPr txBox="1"/>
          <p:nvPr/>
        </p:nvSpPr>
        <p:spPr>
          <a:xfrm>
            <a:off x="7483417" y="5213958"/>
            <a:ext cx="800219" cy="369332"/>
          </a:xfrm>
          <a:prstGeom prst="rect">
            <a:avLst/>
          </a:prstGeom>
          <a:noFill/>
        </p:spPr>
        <p:txBody>
          <a:bodyPr wrap="none" rtlCol="0">
            <a:spAutoFit/>
          </a:bodyPr>
          <a:lstStyle/>
          <a:p>
            <a:r>
              <a:rPr lang="fr-FR" dirty="0">
                <a:solidFill>
                  <a:schemeClr val="accent5"/>
                </a:solidFill>
              </a:rPr>
              <a:t>capex</a:t>
            </a:r>
            <a:endParaRPr lang="en-US" dirty="0">
              <a:solidFill>
                <a:schemeClr val="accent5"/>
              </a:solidFill>
            </a:endParaRPr>
          </a:p>
        </p:txBody>
      </p:sp>
      <p:sp>
        <p:nvSpPr>
          <p:cNvPr id="23" name="ZoneTexte 22">
            <a:extLst>
              <a:ext uri="{FF2B5EF4-FFF2-40B4-BE49-F238E27FC236}">
                <a16:creationId xmlns:a16="http://schemas.microsoft.com/office/drawing/2014/main" id="{3876F0A5-CB26-49FF-B67D-56B06E9BA520}"/>
              </a:ext>
            </a:extLst>
          </p:cNvPr>
          <p:cNvSpPr txBox="1"/>
          <p:nvPr/>
        </p:nvSpPr>
        <p:spPr>
          <a:xfrm>
            <a:off x="1438336" y="6087315"/>
            <a:ext cx="7511928" cy="523220"/>
          </a:xfrm>
          <a:prstGeom prst="rect">
            <a:avLst/>
          </a:prstGeom>
          <a:noFill/>
        </p:spPr>
        <p:txBody>
          <a:bodyPr wrap="none" rtlCol="0">
            <a:spAutoFit/>
          </a:bodyPr>
          <a:lstStyle/>
          <a:p>
            <a:r>
              <a:rPr lang="en-US" sz="1400" dirty="0"/>
              <a:t>Gupta, U., Kim, Y. G., Lee, S., </a:t>
            </a:r>
            <a:r>
              <a:rPr lang="en-US" sz="1400" dirty="0" err="1"/>
              <a:t>Tse</a:t>
            </a:r>
            <a:r>
              <a:rPr lang="en-US" sz="1400" dirty="0"/>
              <a:t>, J., Lee, H. H. S., Wei, G. Y., ... &amp; Wu, C. J. (2022). </a:t>
            </a:r>
          </a:p>
          <a:p>
            <a:r>
              <a:rPr lang="en-US" sz="1400" dirty="0"/>
              <a:t>Chasing carbon: The elusive environmental footprint of computing. IEEE Micro, 42(4), 37-47.</a:t>
            </a:r>
          </a:p>
        </p:txBody>
      </p:sp>
    </p:spTree>
    <p:extLst>
      <p:ext uri="{BB962C8B-B14F-4D97-AF65-F5344CB8AC3E}">
        <p14:creationId xmlns:p14="http://schemas.microsoft.com/office/powerpoint/2010/main" val="476601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44252-2E76-4B01-807B-37CB9C5D422E}"/>
              </a:ext>
            </a:extLst>
          </p:cNvPr>
          <p:cNvSpPr>
            <a:spLocks noGrp="1"/>
          </p:cNvSpPr>
          <p:nvPr>
            <p:ph type="title"/>
          </p:nvPr>
        </p:nvSpPr>
        <p:spPr/>
        <p:txBody>
          <a:bodyPr>
            <a:normAutofit fontScale="90000"/>
          </a:bodyPr>
          <a:lstStyle/>
          <a:p>
            <a:r>
              <a:rPr lang="fr-FR" dirty="0"/>
              <a:t>Electronics LC </a:t>
            </a:r>
            <a:r>
              <a:rPr lang="fr-FR" dirty="0" err="1"/>
              <a:t>is</a:t>
            </a:r>
            <a:r>
              <a:rPr lang="fr-FR" dirty="0"/>
              <a:t> </a:t>
            </a:r>
            <a:r>
              <a:rPr lang="fr-FR" dirty="0" err="1"/>
              <a:t>strongly</a:t>
            </a:r>
            <a:r>
              <a:rPr lang="fr-FR" dirty="0"/>
              <a:t> </a:t>
            </a:r>
            <a:r>
              <a:rPr lang="fr-FR" dirty="0" err="1"/>
              <a:t>impacted</a:t>
            </a:r>
            <a:r>
              <a:rPr lang="fr-FR" dirty="0"/>
              <a:t> by capex</a:t>
            </a:r>
            <a:endParaRPr lang="en-US" dirty="0"/>
          </a:p>
        </p:txBody>
      </p:sp>
      <p:sp>
        <p:nvSpPr>
          <p:cNvPr id="3" name="Espace réservé du texte 2">
            <a:extLst>
              <a:ext uri="{FF2B5EF4-FFF2-40B4-BE49-F238E27FC236}">
                <a16:creationId xmlns:a16="http://schemas.microsoft.com/office/drawing/2014/main" id="{89717476-F90A-4BF1-9BE8-964514FA4F6A}"/>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B132FE3E-01C0-4569-A067-86B8F6858B8C}"/>
              </a:ext>
            </a:extLst>
          </p:cNvPr>
          <p:cNvSpPr/>
          <p:nvPr/>
        </p:nvSpPr>
        <p:spPr>
          <a:xfrm>
            <a:off x="5610225" y="2293417"/>
            <a:ext cx="114935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Raw Materials</a:t>
            </a:r>
            <a:endParaRPr lang="en-US" dirty="0" err="1"/>
          </a:p>
        </p:txBody>
      </p:sp>
      <p:sp>
        <p:nvSpPr>
          <p:cNvPr id="5" name="Rectangle 4">
            <a:extLst>
              <a:ext uri="{FF2B5EF4-FFF2-40B4-BE49-F238E27FC236}">
                <a16:creationId xmlns:a16="http://schemas.microsoft.com/office/drawing/2014/main" id="{B20EC283-A23A-48B8-A523-69EAD0FCEDDF}"/>
              </a:ext>
            </a:extLst>
          </p:cNvPr>
          <p:cNvSpPr/>
          <p:nvPr/>
        </p:nvSpPr>
        <p:spPr>
          <a:xfrm>
            <a:off x="6743700" y="3235325"/>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Manufacturing</a:t>
            </a:r>
            <a:endParaRPr lang="en-US" dirty="0" err="1"/>
          </a:p>
        </p:txBody>
      </p:sp>
      <p:sp>
        <p:nvSpPr>
          <p:cNvPr id="6" name="Rectangle 5">
            <a:extLst>
              <a:ext uri="{FF2B5EF4-FFF2-40B4-BE49-F238E27FC236}">
                <a16:creationId xmlns:a16="http://schemas.microsoft.com/office/drawing/2014/main" id="{5AAEA9BB-DDAA-427F-936C-6CC42ED608FB}"/>
              </a:ext>
            </a:extLst>
          </p:cNvPr>
          <p:cNvSpPr/>
          <p:nvPr/>
        </p:nvSpPr>
        <p:spPr>
          <a:xfrm>
            <a:off x="6750050" y="4015655"/>
            <a:ext cx="166370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Product (Consumer)</a:t>
            </a:r>
            <a:endParaRPr lang="en-US" dirty="0" err="1"/>
          </a:p>
        </p:txBody>
      </p:sp>
      <p:sp>
        <p:nvSpPr>
          <p:cNvPr id="7" name="Rectangle 6">
            <a:extLst>
              <a:ext uri="{FF2B5EF4-FFF2-40B4-BE49-F238E27FC236}">
                <a16:creationId xmlns:a16="http://schemas.microsoft.com/office/drawing/2014/main" id="{8A7AAAB8-927E-4189-893E-67F0BB5435D7}"/>
              </a:ext>
            </a:extLst>
          </p:cNvPr>
          <p:cNvSpPr/>
          <p:nvPr/>
        </p:nvSpPr>
        <p:spPr>
          <a:xfrm>
            <a:off x="5387975" y="4879305"/>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End-of-life</a:t>
            </a:r>
            <a:endParaRPr lang="en-US" dirty="0" err="1"/>
          </a:p>
        </p:txBody>
      </p:sp>
      <p:sp>
        <p:nvSpPr>
          <p:cNvPr id="8" name="Rectangle 7">
            <a:extLst>
              <a:ext uri="{FF2B5EF4-FFF2-40B4-BE49-F238E27FC236}">
                <a16:creationId xmlns:a16="http://schemas.microsoft.com/office/drawing/2014/main" id="{DB5B6B1B-3BE0-4D6F-85BD-29537F90C494}"/>
              </a:ext>
            </a:extLst>
          </p:cNvPr>
          <p:cNvSpPr/>
          <p:nvPr/>
        </p:nvSpPr>
        <p:spPr>
          <a:xfrm>
            <a:off x="3981450" y="4012530"/>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Collection</a:t>
            </a:r>
            <a:endParaRPr lang="en-US" dirty="0" err="1"/>
          </a:p>
        </p:txBody>
      </p:sp>
      <p:sp>
        <p:nvSpPr>
          <p:cNvPr id="9" name="Rectangle 8">
            <a:extLst>
              <a:ext uri="{FF2B5EF4-FFF2-40B4-BE49-F238E27FC236}">
                <a16:creationId xmlns:a16="http://schemas.microsoft.com/office/drawing/2014/main" id="{3CEC89D0-F0A9-4A3D-9BBE-B8FE97DAE5C6}"/>
              </a:ext>
            </a:extLst>
          </p:cNvPr>
          <p:cNvSpPr/>
          <p:nvPr/>
        </p:nvSpPr>
        <p:spPr>
          <a:xfrm>
            <a:off x="3946525" y="3239531"/>
            <a:ext cx="1663700"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Recycling</a:t>
            </a:r>
            <a:endParaRPr lang="en-US" dirty="0" err="1"/>
          </a:p>
        </p:txBody>
      </p:sp>
      <p:sp>
        <p:nvSpPr>
          <p:cNvPr id="10" name="Rectangle 9">
            <a:extLst>
              <a:ext uri="{FF2B5EF4-FFF2-40B4-BE49-F238E27FC236}">
                <a16:creationId xmlns:a16="http://schemas.microsoft.com/office/drawing/2014/main" id="{CAB55BB1-7281-4035-AAFA-2D46FB69259C}"/>
              </a:ext>
            </a:extLst>
          </p:cNvPr>
          <p:cNvSpPr/>
          <p:nvPr/>
        </p:nvSpPr>
        <p:spPr>
          <a:xfrm>
            <a:off x="4340225" y="1946994"/>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cxnSp>
        <p:nvCxnSpPr>
          <p:cNvPr id="11" name="Connecteur : en arc 10">
            <a:extLst>
              <a:ext uri="{FF2B5EF4-FFF2-40B4-BE49-F238E27FC236}">
                <a16:creationId xmlns:a16="http://schemas.microsoft.com/office/drawing/2014/main" id="{729034A9-3AC3-4567-9963-6B4804747FBE}"/>
              </a:ext>
            </a:extLst>
          </p:cNvPr>
          <p:cNvCxnSpPr>
            <a:cxnSpLocks/>
            <a:stCxn id="10" idx="3"/>
            <a:endCxn id="4" idx="1"/>
          </p:cNvCxnSpPr>
          <p:nvPr/>
        </p:nvCxnSpPr>
        <p:spPr>
          <a:xfrm>
            <a:off x="5276850" y="2235919"/>
            <a:ext cx="333375" cy="346423"/>
          </a:xfrm>
          <a:prstGeom prst="curvedConnector3">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2" name="Connecteur : en arc 11">
            <a:extLst>
              <a:ext uri="{FF2B5EF4-FFF2-40B4-BE49-F238E27FC236}">
                <a16:creationId xmlns:a16="http://schemas.microsoft.com/office/drawing/2014/main" id="{7802AC71-62D0-4CD4-971B-049A21EFB358}"/>
              </a:ext>
            </a:extLst>
          </p:cNvPr>
          <p:cNvCxnSpPr>
            <a:cxnSpLocks/>
            <a:stCxn id="4" idx="3"/>
            <a:endCxn id="5" idx="0"/>
          </p:cNvCxnSpPr>
          <p:nvPr/>
        </p:nvCxnSpPr>
        <p:spPr>
          <a:xfrm>
            <a:off x="6759575" y="2582342"/>
            <a:ext cx="815975" cy="652983"/>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3" name="Connecteur : en arc 12">
            <a:extLst>
              <a:ext uri="{FF2B5EF4-FFF2-40B4-BE49-F238E27FC236}">
                <a16:creationId xmlns:a16="http://schemas.microsoft.com/office/drawing/2014/main" id="{9366FF65-0986-4301-94BD-BBFAD77C622B}"/>
              </a:ext>
            </a:extLst>
          </p:cNvPr>
          <p:cNvCxnSpPr>
            <a:cxnSpLocks/>
            <a:stCxn id="5" idx="2"/>
            <a:endCxn id="6" idx="0"/>
          </p:cNvCxnSpPr>
          <p:nvPr/>
        </p:nvCxnSpPr>
        <p:spPr>
          <a:xfrm rot="16200000" flipH="1">
            <a:off x="7477485" y="3911240"/>
            <a:ext cx="202480" cy="6350"/>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4" name="Connecteur : en arc 13">
            <a:extLst>
              <a:ext uri="{FF2B5EF4-FFF2-40B4-BE49-F238E27FC236}">
                <a16:creationId xmlns:a16="http://schemas.microsoft.com/office/drawing/2014/main" id="{59C7DFCC-E58A-4635-A6B0-D6BA0F5DC827}"/>
              </a:ext>
            </a:extLst>
          </p:cNvPr>
          <p:cNvCxnSpPr>
            <a:cxnSpLocks/>
            <a:stCxn id="6" idx="2"/>
            <a:endCxn id="7" idx="3"/>
          </p:cNvCxnSpPr>
          <p:nvPr/>
        </p:nvCxnSpPr>
        <p:spPr>
          <a:xfrm rot="5400000">
            <a:off x="7029426" y="4615755"/>
            <a:ext cx="574725" cy="530225"/>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5" name="Connecteur : en arc 14">
            <a:extLst>
              <a:ext uri="{FF2B5EF4-FFF2-40B4-BE49-F238E27FC236}">
                <a16:creationId xmlns:a16="http://schemas.microsoft.com/office/drawing/2014/main" id="{9B1C132D-B92A-43BD-B5F5-E5F73772EB40}"/>
              </a:ext>
            </a:extLst>
          </p:cNvPr>
          <p:cNvCxnSpPr>
            <a:cxnSpLocks/>
            <a:stCxn id="7" idx="1"/>
            <a:endCxn id="19" idx="3"/>
          </p:cNvCxnSpPr>
          <p:nvPr/>
        </p:nvCxnSpPr>
        <p:spPr>
          <a:xfrm rot="10800000" flipV="1">
            <a:off x="5024583" y="5168229"/>
            <a:ext cx="363392" cy="208335"/>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6" name="Connecteur : en arc 15">
            <a:extLst>
              <a:ext uri="{FF2B5EF4-FFF2-40B4-BE49-F238E27FC236}">
                <a16:creationId xmlns:a16="http://schemas.microsoft.com/office/drawing/2014/main" id="{CB98BB1E-8BAD-4B94-A8E3-9475803481E5}"/>
              </a:ext>
            </a:extLst>
          </p:cNvPr>
          <p:cNvCxnSpPr>
            <a:cxnSpLocks/>
            <a:stCxn id="7" idx="1"/>
            <a:endCxn id="8" idx="2"/>
          </p:cNvCxnSpPr>
          <p:nvPr/>
        </p:nvCxnSpPr>
        <p:spPr>
          <a:xfrm rot="10800000">
            <a:off x="4813301" y="4590380"/>
            <a:ext cx="574675" cy="577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7" name="Connecteur : en arc 16">
            <a:extLst>
              <a:ext uri="{FF2B5EF4-FFF2-40B4-BE49-F238E27FC236}">
                <a16:creationId xmlns:a16="http://schemas.microsoft.com/office/drawing/2014/main" id="{B94577B0-2720-417D-9B00-300DC5F20331}"/>
              </a:ext>
            </a:extLst>
          </p:cNvPr>
          <p:cNvCxnSpPr>
            <a:cxnSpLocks/>
            <a:stCxn id="8" idx="0"/>
            <a:endCxn id="9" idx="2"/>
          </p:cNvCxnSpPr>
          <p:nvPr/>
        </p:nvCxnSpPr>
        <p:spPr>
          <a:xfrm rot="16200000" flipV="1">
            <a:off x="4698264" y="3897493"/>
            <a:ext cx="195149" cy="34925"/>
          </a:xfrm>
          <a:prstGeom prst="curvedConnector3">
            <a:avLst>
              <a:gd name="adj1" fmla="val 50000"/>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8" name="Connecteur : en arc 17">
            <a:extLst>
              <a:ext uri="{FF2B5EF4-FFF2-40B4-BE49-F238E27FC236}">
                <a16:creationId xmlns:a16="http://schemas.microsoft.com/office/drawing/2014/main" id="{E3C7C642-4056-4908-8AD2-13BE8D0A157A}"/>
              </a:ext>
            </a:extLst>
          </p:cNvPr>
          <p:cNvCxnSpPr>
            <a:cxnSpLocks/>
            <a:stCxn id="9" idx="0"/>
            <a:endCxn id="4" idx="1"/>
          </p:cNvCxnSpPr>
          <p:nvPr/>
        </p:nvCxnSpPr>
        <p:spPr>
          <a:xfrm rot="5400000" flipH="1" flipV="1">
            <a:off x="4865706" y="2495012"/>
            <a:ext cx="657189" cy="831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9" name="Rectangle 18">
            <a:extLst>
              <a:ext uri="{FF2B5EF4-FFF2-40B4-BE49-F238E27FC236}">
                <a16:creationId xmlns:a16="http://schemas.microsoft.com/office/drawing/2014/main" id="{59CF426F-9475-4CF3-9618-EDFACBBF195D}"/>
              </a:ext>
            </a:extLst>
          </p:cNvPr>
          <p:cNvSpPr/>
          <p:nvPr/>
        </p:nvSpPr>
        <p:spPr>
          <a:xfrm>
            <a:off x="3875232" y="5087640"/>
            <a:ext cx="1149351" cy="577850"/>
          </a:xfrm>
          <a:prstGeom prst="rect">
            <a:avLst/>
          </a:prstGeom>
          <a:solidFill>
            <a:schemeClr val="accent4">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Disposal</a:t>
            </a:r>
            <a:endParaRPr lang="en-US" dirty="0" err="1"/>
          </a:p>
        </p:txBody>
      </p:sp>
      <p:cxnSp>
        <p:nvCxnSpPr>
          <p:cNvPr id="20" name="Connecteur : en arc 19">
            <a:extLst>
              <a:ext uri="{FF2B5EF4-FFF2-40B4-BE49-F238E27FC236}">
                <a16:creationId xmlns:a16="http://schemas.microsoft.com/office/drawing/2014/main" id="{5B7AE3F8-D03D-4FEA-AABE-7028BBE311A7}"/>
              </a:ext>
            </a:extLst>
          </p:cNvPr>
          <p:cNvCxnSpPr>
            <a:cxnSpLocks/>
            <a:stCxn id="19" idx="1"/>
            <a:endCxn id="25" idx="3"/>
          </p:cNvCxnSpPr>
          <p:nvPr/>
        </p:nvCxnSpPr>
        <p:spPr>
          <a:xfrm rot="10800000">
            <a:off x="3347316" y="5051351"/>
            <a:ext cx="527916" cy="325214"/>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1" name="Connecteur : en arc 20">
            <a:extLst>
              <a:ext uri="{FF2B5EF4-FFF2-40B4-BE49-F238E27FC236}">
                <a16:creationId xmlns:a16="http://schemas.microsoft.com/office/drawing/2014/main" id="{F672102F-52A2-412A-8196-DBA52AEF8E5D}"/>
              </a:ext>
            </a:extLst>
          </p:cNvPr>
          <p:cNvCxnSpPr>
            <a:cxnSpLocks/>
            <a:stCxn id="6" idx="2"/>
            <a:endCxn id="6" idx="1"/>
          </p:cNvCxnSpPr>
          <p:nvPr/>
        </p:nvCxnSpPr>
        <p:spPr>
          <a:xfrm rot="5400000" flipH="1">
            <a:off x="7021512" y="4033118"/>
            <a:ext cx="288925" cy="831850"/>
          </a:xfrm>
          <a:prstGeom prst="curvedConnector4">
            <a:avLst>
              <a:gd name="adj1" fmla="val -79121"/>
              <a:gd name="adj2" fmla="val 127481"/>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2" name="Connecteur : en arc 21">
            <a:extLst>
              <a:ext uri="{FF2B5EF4-FFF2-40B4-BE49-F238E27FC236}">
                <a16:creationId xmlns:a16="http://schemas.microsoft.com/office/drawing/2014/main" id="{7F8E6BD4-D5E5-4EAE-A3AA-56F95A420EFD}"/>
              </a:ext>
            </a:extLst>
          </p:cNvPr>
          <p:cNvCxnSpPr>
            <a:cxnSpLocks/>
            <a:stCxn id="8" idx="1"/>
            <a:endCxn id="19" idx="0"/>
          </p:cNvCxnSpPr>
          <p:nvPr/>
        </p:nvCxnSpPr>
        <p:spPr>
          <a:xfrm rot="10800000" flipH="1" flipV="1">
            <a:off x="3981450" y="4301454"/>
            <a:ext cx="468458" cy="786185"/>
          </a:xfrm>
          <a:prstGeom prst="curvedConnector4">
            <a:avLst>
              <a:gd name="adj1" fmla="val -48798"/>
              <a:gd name="adj2" fmla="val 68375"/>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F659B5C6-9E1C-40FC-B39F-2DFD56F17A4F}"/>
              </a:ext>
            </a:extLst>
          </p:cNvPr>
          <p:cNvSpPr/>
          <p:nvPr/>
        </p:nvSpPr>
        <p:spPr>
          <a:xfrm>
            <a:off x="2410691" y="4762426"/>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sp>
        <p:nvSpPr>
          <p:cNvPr id="27" name="ZoneTexte 26">
            <a:extLst>
              <a:ext uri="{FF2B5EF4-FFF2-40B4-BE49-F238E27FC236}">
                <a16:creationId xmlns:a16="http://schemas.microsoft.com/office/drawing/2014/main" id="{34DDA9DD-7BA7-4846-91EF-3BCA15CABF52}"/>
              </a:ext>
            </a:extLst>
          </p:cNvPr>
          <p:cNvSpPr txBox="1"/>
          <p:nvPr/>
        </p:nvSpPr>
        <p:spPr>
          <a:xfrm>
            <a:off x="7483417" y="5213958"/>
            <a:ext cx="800219" cy="369332"/>
          </a:xfrm>
          <a:prstGeom prst="rect">
            <a:avLst/>
          </a:prstGeom>
          <a:noFill/>
        </p:spPr>
        <p:txBody>
          <a:bodyPr wrap="none" rtlCol="0">
            <a:spAutoFit/>
          </a:bodyPr>
          <a:lstStyle/>
          <a:p>
            <a:r>
              <a:rPr lang="fr-FR" dirty="0">
                <a:solidFill>
                  <a:schemeClr val="accent4">
                    <a:lumMod val="60000"/>
                    <a:lumOff val="40000"/>
                  </a:schemeClr>
                </a:solidFill>
              </a:rPr>
              <a:t>capex</a:t>
            </a:r>
            <a:endParaRPr lang="en-US" dirty="0">
              <a:solidFill>
                <a:schemeClr val="accent4">
                  <a:lumMod val="60000"/>
                  <a:lumOff val="40000"/>
                </a:schemeClr>
              </a:solidFill>
            </a:endParaRPr>
          </a:p>
        </p:txBody>
      </p:sp>
      <p:sp>
        <p:nvSpPr>
          <p:cNvPr id="23" name="ZoneTexte 22">
            <a:extLst>
              <a:ext uri="{FF2B5EF4-FFF2-40B4-BE49-F238E27FC236}">
                <a16:creationId xmlns:a16="http://schemas.microsoft.com/office/drawing/2014/main" id="{3876F0A5-CB26-49FF-B67D-56B06E9BA520}"/>
              </a:ext>
            </a:extLst>
          </p:cNvPr>
          <p:cNvSpPr txBox="1"/>
          <p:nvPr/>
        </p:nvSpPr>
        <p:spPr>
          <a:xfrm>
            <a:off x="1438336" y="6087315"/>
            <a:ext cx="7511928" cy="523220"/>
          </a:xfrm>
          <a:prstGeom prst="rect">
            <a:avLst/>
          </a:prstGeom>
          <a:noFill/>
        </p:spPr>
        <p:txBody>
          <a:bodyPr wrap="none" rtlCol="0">
            <a:spAutoFit/>
          </a:bodyPr>
          <a:lstStyle/>
          <a:p>
            <a:r>
              <a:rPr lang="en-US" sz="1400" dirty="0"/>
              <a:t>Gupta, U., Kim, Y. G., Lee, S., </a:t>
            </a:r>
            <a:r>
              <a:rPr lang="en-US" sz="1400" dirty="0" err="1"/>
              <a:t>Tse</a:t>
            </a:r>
            <a:r>
              <a:rPr lang="en-US" sz="1400" dirty="0"/>
              <a:t>, J., Lee, H. H. S., Wei, G. Y., ... &amp; Wu, C. J. (2022). </a:t>
            </a:r>
          </a:p>
          <a:p>
            <a:r>
              <a:rPr lang="en-US" sz="1400" dirty="0"/>
              <a:t>Chasing carbon: The elusive environmental footprint of computing. IEEE Micro, 42(4), 37-47.</a:t>
            </a:r>
          </a:p>
        </p:txBody>
      </p:sp>
      <p:pic>
        <p:nvPicPr>
          <p:cNvPr id="26" name="Image 25">
            <a:extLst>
              <a:ext uri="{FF2B5EF4-FFF2-40B4-BE49-F238E27FC236}">
                <a16:creationId xmlns:a16="http://schemas.microsoft.com/office/drawing/2014/main" id="{36805EAF-E4EE-4607-8796-DF825DC06D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683" y="731386"/>
            <a:ext cx="3822717" cy="2457461"/>
          </a:xfrm>
          <a:prstGeom prst="rect">
            <a:avLst/>
          </a:prstGeom>
        </p:spPr>
      </p:pic>
    </p:spTree>
    <p:extLst>
      <p:ext uri="{BB962C8B-B14F-4D97-AF65-F5344CB8AC3E}">
        <p14:creationId xmlns:p14="http://schemas.microsoft.com/office/powerpoint/2010/main" val="1043589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44252-2E76-4B01-807B-37CB9C5D422E}"/>
              </a:ext>
            </a:extLst>
          </p:cNvPr>
          <p:cNvSpPr>
            <a:spLocks noGrp="1"/>
          </p:cNvSpPr>
          <p:nvPr>
            <p:ph type="title"/>
          </p:nvPr>
        </p:nvSpPr>
        <p:spPr/>
        <p:txBody>
          <a:bodyPr>
            <a:normAutofit fontScale="90000"/>
          </a:bodyPr>
          <a:lstStyle/>
          <a:p>
            <a:r>
              <a:rPr lang="fr-FR" dirty="0"/>
              <a:t>Electronics LC </a:t>
            </a:r>
            <a:r>
              <a:rPr lang="fr-FR" dirty="0" err="1"/>
              <a:t>is</a:t>
            </a:r>
            <a:r>
              <a:rPr lang="fr-FR" dirty="0"/>
              <a:t> </a:t>
            </a:r>
            <a:r>
              <a:rPr lang="fr-FR" dirty="0" err="1"/>
              <a:t>strongly</a:t>
            </a:r>
            <a:r>
              <a:rPr lang="fr-FR" dirty="0"/>
              <a:t> </a:t>
            </a:r>
            <a:r>
              <a:rPr lang="fr-FR" dirty="0" err="1"/>
              <a:t>impacted</a:t>
            </a:r>
            <a:r>
              <a:rPr lang="fr-FR" dirty="0"/>
              <a:t> by capex</a:t>
            </a:r>
            <a:endParaRPr lang="en-US" dirty="0"/>
          </a:p>
        </p:txBody>
      </p:sp>
      <p:sp>
        <p:nvSpPr>
          <p:cNvPr id="3" name="Espace réservé du texte 2">
            <a:extLst>
              <a:ext uri="{FF2B5EF4-FFF2-40B4-BE49-F238E27FC236}">
                <a16:creationId xmlns:a16="http://schemas.microsoft.com/office/drawing/2014/main" id="{89717476-F90A-4BF1-9BE8-964514FA4F6A}"/>
              </a:ext>
            </a:extLst>
          </p:cNvPr>
          <p:cNvSpPr>
            <a:spLocks noGrp="1"/>
          </p:cNvSpPr>
          <p:nvPr>
            <p:ph type="body" sz="quarter" idx="10"/>
          </p:nvPr>
        </p:nvSpPr>
        <p:spPr/>
        <p:txBody>
          <a:bodyPr/>
          <a:lstStyle/>
          <a:p>
            <a:endParaRPr lang="en-US"/>
          </a:p>
        </p:txBody>
      </p:sp>
      <p:sp>
        <p:nvSpPr>
          <p:cNvPr id="4" name="Rectangle 3">
            <a:extLst>
              <a:ext uri="{FF2B5EF4-FFF2-40B4-BE49-F238E27FC236}">
                <a16:creationId xmlns:a16="http://schemas.microsoft.com/office/drawing/2014/main" id="{B132FE3E-01C0-4569-A067-86B8F6858B8C}"/>
              </a:ext>
            </a:extLst>
          </p:cNvPr>
          <p:cNvSpPr/>
          <p:nvPr/>
        </p:nvSpPr>
        <p:spPr>
          <a:xfrm>
            <a:off x="5610225" y="2293417"/>
            <a:ext cx="114935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Raw Materials</a:t>
            </a:r>
            <a:endParaRPr lang="en-US" dirty="0" err="1"/>
          </a:p>
        </p:txBody>
      </p:sp>
      <p:sp>
        <p:nvSpPr>
          <p:cNvPr id="5" name="Rectangle 4">
            <a:extLst>
              <a:ext uri="{FF2B5EF4-FFF2-40B4-BE49-F238E27FC236}">
                <a16:creationId xmlns:a16="http://schemas.microsoft.com/office/drawing/2014/main" id="{B20EC283-A23A-48B8-A523-69EAD0FCEDDF}"/>
              </a:ext>
            </a:extLst>
          </p:cNvPr>
          <p:cNvSpPr/>
          <p:nvPr/>
        </p:nvSpPr>
        <p:spPr>
          <a:xfrm>
            <a:off x="6743700" y="3235325"/>
            <a:ext cx="166370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Manufacturing</a:t>
            </a:r>
            <a:endParaRPr lang="en-US" dirty="0" err="1"/>
          </a:p>
        </p:txBody>
      </p:sp>
      <p:sp>
        <p:nvSpPr>
          <p:cNvPr id="6" name="Rectangle 5">
            <a:extLst>
              <a:ext uri="{FF2B5EF4-FFF2-40B4-BE49-F238E27FC236}">
                <a16:creationId xmlns:a16="http://schemas.microsoft.com/office/drawing/2014/main" id="{5AAEA9BB-DDAA-427F-936C-6CC42ED608FB}"/>
              </a:ext>
            </a:extLst>
          </p:cNvPr>
          <p:cNvSpPr/>
          <p:nvPr/>
        </p:nvSpPr>
        <p:spPr>
          <a:xfrm>
            <a:off x="6750050" y="4015655"/>
            <a:ext cx="1663700" cy="577850"/>
          </a:xfrm>
          <a:prstGeom prst="rect">
            <a:avLst/>
          </a:prstGeom>
          <a:solidFill>
            <a:srgbClr val="9ABCA3"/>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Product (Consumer)</a:t>
            </a:r>
            <a:endParaRPr lang="en-US" dirty="0" err="1"/>
          </a:p>
        </p:txBody>
      </p:sp>
      <p:sp>
        <p:nvSpPr>
          <p:cNvPr id="7" name="Rectangle 6">
            <a:extLst>
              <a:ext uri="{FF2B5EF4-FFF2-40B4-BE49-F238E27FC236}">
                <a16:creationId xmlns:a16="http://schemas.microsoft.com/office/drawing/2014/main" id="{8A7AAAB8-927E-4189-893E-67F0BB5435D7}"/>
              </a:ext>
            </a:extLst>
          </p:cNvPr>
          <p:cNvSpPr/>
          <p:nvPr/>
        </p:nvSpPr>
        <p:spPr>
          <a:xfrm>
            <a:off x="5387975" y="4879305"/>
            <a:ext cx="166370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End-of-life</a:t>
            </a:r>
            <a:endParaRPr lang="en-US" dirty="0" err="1"/>
          </a:p>
        </p:txBody>
      </p:sp>
      <p:sp>
        <p:nvSpPr>
          <p:cNvPr id="8" name="Rectangle 7">
            <a:extLst>
              <a:ext uri="{FF2B5EF4-FFF2-40B4-BE49-F238E27FC236}">
                <a16:creationId xmlns:a16="http://schemas.microsoft.com/office/drawing/2014/main" id="{DB5B6B1B-3BE0-4D6F-85BD-29537F90C494}"/>
              </a:ext>
            </a:extLst>
          </p:cNvPr>
          <p:cNvSpPr/>
          <p:nvPr/>
        </p:nvSpPr>
        <p:spPr>
          <a:xfrm>
            <a:off x="3981450" y="4012530"/>
            <a:ext cx="166370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a:t>Collection</a:t>
            </a:r>
            <a:endParaRPr lang="en-US" dirty="0" err="1"/>
          </a:p>
        </p:txBody>
      </p:sp>
      <p:sp>
        <p:nvSpPr>
          <p:cNvPr id="9" name="Rectangle 8">
            <a:extLst>
              <a:ext uri="{FF2B5EF4-FFF2-40B4-BE49-F238E27FC236}">
                <a16:creationId xmlns:a16="http://schemas.microsoft.com/office/drawing/2014/main" id="{3CEC89D0-F0A9-4A3D-9BBE-B8FE97DAE5C6}"/>
              </a:ext>
            </a:extLst>
          </p:cNvPr>
          <p:cNvSpPr/>
          <p:nvPr/>
        </p:nvSpPr>
        <p:spPr>
          <a:xfrm>
            <a:off x="3946525" y="3239531"/>
            <a:ext cx="1663700"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Recycling</a:t>
            </a:r>
            <a:endParaRPr lang="en-US" dirty="0" err="1"/>
          </a:p>
        </p:txBody>
      </p:sp>
      <p:sp>
        <p:nvSpPr>
          <p:cNvPr id="10" name="Rectangle 9">
            <a:extLst>
              <a:ext uri="{FF2B5EF4-FFF2-40B4-BE49-F238E27FC236}">
                <a16:creationId xmlns:a16="http://schemas.microsoft.com/office/drawing/2014/main" id="{CAB55BB1-7281-4035-AAFA-2D46FB69259C}"/>
              </a:ext>
            </a:extLst>
          </p:cNvPr>
          <p:cNvSpPr/>
          <p:nvPr/>
        </p:nvSpPr>
        <p:spPr>
          <a:xfrm>
            <a:off x="4340225" y="1946994"/>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cxnSp>
        <p:nvCxnSpPr>
          <p:cNvPr id="11" name="Connecteur : en arc 10">
            <a:extLst>
              <a:ext uri="{FF2B5EF4-FFF2-40B4-BE49-F238E27FC236}">
                <a16:creationId xmlns:a16="http://schemas.microsoft.com/office/drawing/2014/main" id="{729034A9-3AC3-4567-9963-6B4804747FBE}"/>
              </a:ext>
            </a:extLst>
          </p:cNvPr>
          <p:cNvCxnSpPr>
            <a:cxnSpLocks/>
            <a:stCxn id="10" idx="3"/>
            <a:endCxn id="4" idx="1"/>
          </p:cNvCxnSpPr>
          <p:nvPr/>
        </p:nvCxnSpPr>
        <p:spPr>
          <a:xfrm>
            <a:off x="5276850" y="2235919"/>
            <a:ext cx="333375" cy="346423"/>
          </a:xfrm>
          <a:prstGeom prst="curvedConnector3">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2" name="Connecteur : en arc 11">
            <a:extLst>
              <a:ext uri="{FF2B5EF4-FFF2-40B4-BE49-F238E27FC236}">
                <a16:creationId xmlns:a16="http://schemas.microsoft.com/office/drawing/2014/main" id="{7802AC71-62D0-4CD4-971B-049A21EFB358}"/>
              </a:ext>
            </a:extLst>
          </p:cNvPr>
          <p:cNvCxnSpPr>
            <a:cxnSpLocks/>
            <a:stCxn id="4" idx="3"/>
            <a:endCxn id="5" idx="0"/>
          </p:cNvCxnSpPr>
          <p:nvPr/>
        </p:nvCxnSpPr>
        <p:spPr>
          <a:xfrm>
            <a:off x="6759575" y="2582342"/>
            <a:ext cx="815975" cy="652983"/>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3" name="Connecteur : en arc 12">
            <a:extLst>
              <a:ext uri="{FF2B5EF4-FFF2-40B4-BE49-F238E27FC236}">
                <a16:creationId xmlns:a16="http://schemas.microsoft.com/office/drawing/2014/main" id="{9366FF65-0986-4301-94BD-BBFAD77C622B}"/>
              </a:ext>
            </a:extLst>
          </p:cNvPr>
          <p:cNvCxnSpPr>
            <a:cxnSpLocks/>
            <a:stCxn id="5" idx="2"/>
            <a:endCxn id="6" idx="0"/>
          </p:cNvCxnSpPr>
          <p:nvPr/>
        </p:nvCxnSpPr>
        <p:spPr>
          <a:xfrm rot="16200000" flipH="1">
            <a:off x="7477485" y="3911240"/>
            <a:ext cx="202480" cy="6350"/>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4" name="Connecteur : en arc 13">
            <a:extLst>
              <a:ext uri="{FF2B5EF4-FFF2-40B4-BE49-F238E27FC236}">
                <a16:creationId xmlns:a16="http://schemas.microsoft.com/office/drawing/2014/main" id="{59C7DFCC-E58A-4635-A6B0-D6BA0F5DC827}"/>
              </a:ext>
            </a:extLst>
          </p:cNvPr>
          <p:cNvCxnSpPr>
            <a:cxnSpLocks/>
            <a:stCxn id="6" idx="2"/>
            <a:endCxn id="7" idx="3"/>
          </p:cNvCxnSpPr>
          <p:nvPr/>
        </p:nvCxnSpPr>
        <p:spPr>
          <a:xfrm rot="5400000">
            <a:off x="7029426" y="4615755"/>
            <a:ext cx="574725" cy="530225"/>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5" name="Connecteur : en arc 14">
            <a:extLst>
              <a:ext uri="{FF2B5EF4-FFF2-40B4-BE49-F238E27FC236}">
                <a16:creationId xmlns:a16="http://schemas.microsoft.com/office/drawing/2014/main" id="{9B1C132D-B92A-43BD-B5F5-E5F73772EB40}"/>
              </a:ext>
            </a:extLst>
          </p:cNvPr>
          <p:cNvCxnSpPr>
            <a:cxnSpLocks/>
            <a:stCxn id="7" idx="1"/>
            <a:endCxn id="19" idx="3"/>
          </p:cNvCxnSpPr>
          <p:nvPr/>
        </p:nvCxnSpPr>
        <p:spPr>
          <a:xfrm rot="10800000" flipV="1">
            <a:off x="5024583" y="5168229"/>
            <a:ext cx="363392" cy="208335"/>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6" name="Connecteur : en arc 15">
            <a:extLst>
              <a:ext uri="{FF2B5EF4-FFF2-40B4-BE49-F238E27FC236}">
                <a16:creationId xmlns:a16="http://schemas.microsoft.com/office/drawing/2014/main" id="{CB98BB1E-8BAD-4B94-A8E3-9475803481E5}"/>
              </a:ext>
            </a:extLst>
          </p:cNvPr>
          <p:cNvCxnSpPr>
            <a:cxnSpLocks/>
            <a:stCxn id="7" idx="1"/>
            <a:endCxn id="8" idx="2"/>
          </p:cNvCxnSpPr>
          <p:nvPr/>
        </p:nvCxnSpPr>
        <p:spPr>
          <a:xfrm rot="10800000">
            <a:off x="4813301" y="4590380"/>
            <a:ext cx="574675" cy="577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17" name="Connecteur : en arc 16">
            <a:extLst>
              <a:ext uri="{FF2B5EF4-FFF2-40B4-BE49-F238E27FC236}">
                <a16:creationId xmlns:a16="http://schemas.microsoft.com/office/drawing/2014/main" id="{B94577B0-2720-417D-9B00-300DC5F20331}"/>
              </a:ext>
            </a:extLst>
          </p:cNvPr>
          <p:cNvCxnSpPr>
            <a:cxnSpLocks/>
            <a:stCxn id="8" idx="0"/>
            <a:endCxn id="9" idx="2"/>
          </p:cNvCxnSpPr>
          <p:nvPr/>
        </p:nvCxnSpPr>
        <p:spPr>
          <a:xfrm rot="16200000" flipV="1">
            <a:off x="4698264" y="3897493"/>
            <a:ext cx="195149" cy="34925"/>
          </a:xfrm>
          <a:prstGeom prst="curvedConnector3">
            <a:avLst>
              <a:gd name="adj1" fmla="val 50000"/>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18" name="Connecteur : en arc 17">
            <a:extLst>
              <a:ext uri="{FF2B5EF4-FFF2-40B4-BE49-F238E27FC236}">
                <a16:creationId xmlns:a16="http://schemas.microsoft.com/office/drawing/2014/main" id="{E3C7C642-4056-4908-8AD2-13BE8D0A157A}"/>
              </a:ext>
            </a:extLst>
          </p:cNvPr>
          <p:cNvCxnSpPr>
            <a:cxnSpLocks/>
            <a:stCxn id="9" idx="0"/>
            <a:endCxn id="4" idx="1"/>
          </p:cNvCxnSpPr>
          <p:nvPr/>
        </p:nvCxnSpPr>
        <p:spPr>
          <a:xfrm rot="5400000" flipH="1" flipV="1">
            <a:off x="4865706" y="2495012"/>
            <a:ext cx="657189" cy="83185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9" name="Rectangle 18">
            <a:extLst>
              <a:ext uri="{FF2B5EF4-FFF2-40B4-BE49-F238E27FC236}">
                <a16:creationId xmlns:a16="http://schemas.microsoft.com/office/drawing/2014/main" id="{59CF426F-9475-4CF3-9618-EDFACBBF195D}"/>
              </a:ext>
            </a:extLst>
          </p:cNvPr>
          <p:cNvSpPr/>
          <p:nvPr/>
        </p:nvSpPr>
        <p:spPr>
          <a:xfrm>
            <a:off x="3875232" y="5087640"/>
            <a:ext cx="1149351" cy="577850"/>
          </a:xfrm>
          <a:prstGeom prst="rect">
            <a:avLst/>
          </a:prstGeom>
          <a:solidFill>
            <a:schemeClr val="accent5">
              <a:lumMod val="40000"/>
              <a:lumOff val="6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fr-FR" dirty="0" err="1"/>
              <a:t>Disposal</a:t>
            </a:r>
            <a:endParaRPr lang="en-US" dirty="0" err="1"/>
          </a:p>
        </p:txBody>
      </p:sp>
      <p:cxnSp>
        <p:nvCxnSpPr>
          <p:cNvPr id="20" name="Connecteur : en arc 19">
            <a:extLst>
              <a:ext uri="{FF2B5EF4-FFF2-40B4-BE49-F238E27FC236}">
                <a16:creationId xmlns:a16="http://schemas.microsoft.com/office/drawing/2014/main" id="{5B7AE3F8-D03D-4FEA-AABE-7028BBE311A7}"/>
              </a:ext>
            </a:extLst>
          </p:cNvPr>
          <p:cNvCxnSpPr>
            <a:cxnSpLocks/>
            <a:stCxn id="19" idx="1"/>
            <a:endCxn id="25" idx="3"/>
          </p:cNvCxnSpPr>
          <p:nvPr/>
        </p:nvCxnSpPr>
        <p:spPr>
          <a:xfrm rot="10800000">
            <a:off x="3347316" y="5051351"/>
            <a:ext cx="527916" cy="325214"/>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21" name="Connecteur : en arc 20">
            <a:extLst>
              <a:ext uri="{FF2B5EF4-FFF2-40B4-BE49-F238E27FC236}">
                <a16:creationId xmlns:a16="http://schemas.microsoft.com/office/drawing/2014/main" id="{F672102F-52A2-412A-8196-DBA52AEF8E5D}"/>
              </a:ext>
            </a:extLst>
          </p:cNvPr>
          <p:cNvCxnSpPr>
            <a:cxnSpLocks/>
            <a:stCxn id="6" idx="2"/>
            <a:endCxn id="6" idx="1"/>
          </p:cNvCxnSpPr>
          <p:nvPr/>
        </p:nvCxnSpPr>
        <p:spPr>
          <a:xfrm rot="5400000" flipH="1">
            <a:off x="7021512" y="4033118"/>
            <a:ext cx="288925" cy="831850"/>
          </a:xfrm>
          <a:prstGeom prst="curvedConnector4">
            <a:avLst>
              <a:gd name="adj1" fmla="val -79121"/>
              <a:gd name="adj2" fmla="val 127481"/>
            </a:avLst>
          </a:prstGeom>
          <a:ln w="28575">
            <a:solidFill>
              <a:schemeClr val="accent4"/>
            </a:solidFill>
            <a:tailEnd type="triangle"/>
          </a:ln>
        </p:spPr>
        <p:style>
          <a:lnRef idx="1">
            <a:schemeClr val="accent4"/>
          </a:lnRef>
          <a:fillRef idx="0">
            <a:schemeClr val="accent4"/>
          </a:fillRef>
          <a:effectRef idx="0">
            <a:schemeClr val="accent4"/>
          </a:effectRef>
          <a:fontRef idx="minor">
            <a:schemeClr val="tx1"/>
          </a:fontRef>
        </p:style>
      </p:cxnSp>
      <p:cxnSp>
        <p:nvCxnSpPr>
          <p:cNvPr id="22" name="Connecteur : en arc 21">
            <a:extLst>
              <a:ext uri="{FF2B5EF4-FFF2-40B4-BE49-F238E27FC236}">
                <a16:creationId xmlns:a16="http://schemas.microsoft.com/office/drawing/2014/main" id="{7F8E6BD4-D5E5-4EAE-A3AA-56F95A420EFD}"/>
              </a:ext>
            </a:extLst>
          </p:cNvPr>
          <p:cNvCxnSpPr>
            <a:cxnSpLocks/>
            <a:stCxn id="8" idx="1"/>
            <a:endCxn id="19" idx="0"/>
          </p:cNvCxnSpPr>
          <p:nvPr/>
        </p:nvCxnSpPr>
        <p:spPr>
          <a:xfrm rot="10800000" flipH="1" flipV="1">
            <a:off x="3981450" y="4301454"/>
            <a:ext cx="468458" cy="786185"/>
          </a:xfrm>
          <a:prstGeom prst="curvedConnector4">
            <a:avLst>
              <a:gd name="adj1" fmla="val -48798"/>
              <a:gd name="adj2" fmla="val 68375"/>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5" name="Rectangle 24">
            <a:extLst>
              <a:ext uri="{FF2B5EF4-FFF2-40B4-BE49-F238E27FC236}">
                <a16:creationId xmlns:a16="http://schemas.microsoft.com/office/drawing/2014/main" id="{F659B5C6-9E1C-40FC-B39F-2DFD56F17A4F}"/>
              </a:ext>
            </a:extLst>
          </p:cNvPr>
          <p:cNvSpPr/>
          <p:nvPr/>
        </p:nvSpPr>
        <p:spPr>
          <a:xfrm>
            <a:off x="2410691" y="4762426"/>
            <a:ext cx="936625" cy="57785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r"/>
            <a:r>
              <a:rPr lang="fr-FR" dirty="0"/>
              <a:t>Nature</a:t>
            </a:r>
            <a:endParaRPr lang="en-US" dirty="0" err="1"/>
          </a:p>
        </p:txBody>
      </p:sp>
      <p:sp>
        <p:nvSpPr>
          <p:cNvPr id="27" name="ZoneTexte 26">
            <a:extLst>
              <a:ext uri="{FF2B5EF4-FFF2-40B4-BE49-F238E27FC236}">
                <a16:creationId xmlns:a16="http://schemas.microsoft.com/office/drawing/2014/main" id="{34DDA9DD-7BA7-4846-91EF-3BCA15CABF52}"/>
              </a:ext>
            </a:extLst>
          </p:cNvPr>
          <p:cNvSpPr txBox="1"/>
          <p:nvPr/>
        </p:nvSpPr>
        <p:spPr>
          <a:xfrm>
            <a:off x="7483417" y="5213958"/>
            <a:ext cx="800219" cy="369332"/>
          </a:xfrm>
          <a:prstGeom prst="rect">
            <a:avLst/>
          </a:prstGeom>
          <a:noFill/>
        </p:spPr>
        <p:txBody>
          <a:bodyPr wrap="none" rtlCol="0">
            <a:spAutoFit/>
          </a:bodyPr>
          <a:lstStyle/>
          <a:p>
            <a:r>
              <a:rPr lang="fr-FR" dirty="0">
                <a:solidFill>
                  <a:schemeClr val="accent5"/>
                </a:solidFill>
              </a:rPr>
              <a:t>capex</a:t>
            </a:r>
            <a:endParaRPr lang="en-US" dirty="0">
              <a:solidFill>
                <a:schemeClr val="accent5"/>
              </a:solidFill>
            </a:endParaRPr>
          </a:p>
        </p:txBody>
      </p:sp>
      <p:sp>
        <p:nvSpPr>
          <p:cNvPr id="23" name="ZoneTexte 22">
            <a:extLst>
              <a:ext uri="{FF2B5EF4-FFF2-40B4-BE49-F238E27FC236}">
                <a16:creationId xmlns:a16="http://schemas.microsoft.com/office/drawing/2014/main" id="{3876F0A5-CB26-49FF-B67D-56B06E9BA520}"/>
              </a:ext>
            </a:extLst>
          </p:cNvPr>
          <p:cNvSpPr txBox="1"/>
          <p:nvPr/>
        </p:nvSpPr>
        <p:spPr>
          <a:xfrm>
            <a:off x="1438336" y="6087315"/>
            <a:ext cx="7511928" cy="523220"/>
          </a:xfrm>
          <a:prstGeom prst="rect">
            <a:avLst/>
          </a:prstGeom>
          <a:noFill/>
        </p:spPr>
        <p:txBody>
          <a:bodyPr wrap="none" rtlCol="0">
            <a:spAutoFit/>
          </a:bodyPr>
          <a:lstStyle/>
          <a:p>
            <a:r>
              <a:rPr lang="en-US" sz="1400" dirty="0"/>
              <a:t>Gupta, U., Kim, Y. G., Lee, S., </a:t>
            </a:r>
            <a:r>
              <a:rPr lang="en-US" sz="1400" dirty="0" err="1"/>
              <a:t>Tse</a:t>
            </a:r>
            <a:r>
              <a:rPr lang="en-US" sz="1400" dirty="0"/>
              <a:t>, J., Lee, H. H. S., Wei, G. Y., ... &amp; Wu, C. J. (2022). </a:t>
            </a:r>
          </a:p>
          <a:p>
            <a:r>
              <a:rPr lang="en-US" sz="1400" dirty="0"/>
              <a:t>Chasing carbon: The elusive environmental footprint of computing. IEEE Micro, 42(4), 37-47.</a:t>
            </a:r>
          </a:p>
        </p:txBody>
      </p:sp>
      <p:pic>
        <p:nvPicPr>
          <p:cNvPr id="29" name="Image 28">
            <a:extLst>
              <a:ext uri="{FF2B5EF4-FFF2-40B4-BE49-F238E27FC236}">
                <a16:creationId xmlns:a16="http://schemas.microsoft.com/office/drawing/2014/main" id="{B1420674-266A-41A2-A1DF-6B02014A3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015" y="625589"/>
            <a:ext cx="3487258" cy="4168555"/>
          </a:xfrm>
          <a:prstGeom prst="rect">
            <a:avLst/>
          </a:prstGeom>
        </p:spPr>
      </p:pic>
    </p:spTree>
    <p:extLst>
      <p:ext uri="{BB962C8B-B14F-4D97-AF65-F5344CB8AC3E}">
        <p14:creationId xmlns:p14="http://schemas.microsoft.com/office/powerpoint/2010/main" val="3608838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44252-2E76-4B01-807B-37CB9C5D422E}"/>
              </a:ext>
            </a:extLst>
          </p:cNvPr>
          <p:cNvSpPr>
            <a:spLocks noGrp="1"/>
          </p:cNvSpPr>
          <p:nvPr>
            <p:ph type="title"/>
          </p:nvPr>
        </p:nvSpPr>
        <p:spPr/>
        <p:txBody>
          <a:bodyPr>
            <a:normAutofit fontScale="90000"/>
          </a:bodyPr>
          <a:lstStyle/>
          <a:p>
            <a:r>
              <a:rPr lang="fr-FR" dirty="0"/>
              <a:t>Electronics LC </a:t>
            </a:r>
            <a:r>
              <a:rPr lang="fr-FR" dirty="0" err="1"/>
              <a:t>is</a:t>
            </a:r>
            <a:r>
              <a:rPr lang="fr-FR" dirty="0"/>
              <a:t> </a:t>
            </a:r>
            <a:r>
              <a:rPr lang="fr-FR" dirty="0" err="1"/>
              <a:t>strongly</a:t>
            </a:r>
            <a:r>
              <a:rPr lang="fr-FR" dirty="0"/>
              <a:t> </a:t>
            </a:r>
            <a:r>
              <a:rPr lang="fr-FR" dirty="0" err="1"/>
              <a:t>impacted</a:t>
            </a:r>
            <a:r>
              <a:rPr lang="fr-FR" dirty="0"/>
              <a:t> by capex</a:t>
            </a:r>
            <a:endParaRPr lang="en-US" dirty="0"/>
          </a:p>
        </p:txBody>
      </p:sp>
      <p:sp>
        <p:nvSpPr>
          <p:cNvPr id="3" name="Espace réservé du texte 2">
            <a:extLst>
              <a:ext uri="{FF2B5EF4-FFF2-40B4-BE49-F238E27FC236}">
                <a16:creationId xmlns:a16="http://schemas.microsoft.com/office/drawing/2014/main" id="{89717476-F90A-4BF1-9BE8-964514FA4F6A}"/>
              </a:ext>
            </a:extLst>
          </p:cNvPr>
          <p:cNvSpPr>
            <a:spLocks noGrp="1"/>
          </p:cNvSpPr>
          <p:nvPr>
            <p:ph type="body" sz="quarter" idx="10"/>
          </p:nvPr>
        </p:nvSpPr>
        <p:spPr/>
        <p:txBody>
          <a:bodyPr/>
          <a:lstStyle/>
          <a:p>
            <a:endParaRPr lang="en-US"/>
          </a:p>
        </p:txBody>
      </p:sp>
      <p:sp>
        <p:nvSpPr>
          <p:cNvPr id="23" name="ZoneTexte 22">
            <a:extLst>
              <a:ext uri="{FF2B5EF4-FFF2-40B4-BE49-F238E27FC236}">
                <a16:creationId xmlns:a16="http://schemas.microsoft.com/office/drawing/2014/main" id="{3876F0A5-CB26-49FF-B67D-56B06E9BA520}"/>
              </a:ext>
            </a:extLst>
          </p:cNvPr>
          <p:cNvSpPr txBox="1"/>
          <p:nvPr/>
        </p:nvSpPr>
        <p:spPr>
          <a:xfrm>
            <a:off x="1438336" y="6087315"/>
            <a:ext cx="7511928" cy="523220"/>
          </a:xfrm>
          <a:prstGeom prst="rect">
            <a:avLst/>
          </a:prstGeom>
          <a:noFill/>
        </p:spPr>
        <p:txBody>
          <a:bodyPr wrap="none" rtlCol="0">
            <a:spAutoFit/>
          </a:bodyPr>
          <a:lstStyle/>
          <a:p>
            <a:r>
              <a:rPr lang="en-US" sz="1400" dirty="0"/>
              <a:t>Gupta, U., Kim, Y. G., Lee, S., </a:t>
            </a:r>
            <a:r>
              <a:rPr lang="en-US" sz="1400" dirty="0" err="1"/>
              <a:t>Tse</a:t>
            </a:r>
            <a:r>
              <a:rPr lang="en-US" sz="1400" dirty="0"/>
              <a:t>, J., Lee, H. H. S., Wei, G. Y., ... &amp; Wu, C. J. (2022). </a:t>
            </a:r>
          </a:p>
          <a:p>
            <a:r>
              <a:rPr lang="en-US" sz="1400" dirty="0"/>
              <a:t>Chasing carbon: The elusive environmental footprint of computing. IEEE Micro, 42(4), 37-47.</a:t>
            </a:r>
          </a:p>
        </p:txBody>
      </p:sp>
      <p:grpSp>
        <p:nvGrpSpPr>
          <p:cNvPr id="4" name="Groupe 3">
            <a:extLst>
              <a:ext uri="{FF2B5EF4-FFF2-40B4-BE49-F238E27FC236}">
                <a16:creationId xmlns:a16="http://schemas.microsoft.com/office/drawing/2014/main" id="{DE8736D8-2051-46F4-976B-31EF90DF95B2}"/>
              </a:ext>
            </a:extLst>
          </p:cNvPr>
          <p:cNvGrpSpPr/>
          <p:nvPr/>
        </p:nvGrpSpPr>
        <p:grpSpPr>
          <a:xfrm>
            <a:off x="919502" y="645696"/>
            <a:ext cx="7145466" cy="5347330"/>
            <a:chOff x="124015" y="625590"/>
            <a:chExt cx="3487258" cy="2609699"/>
          </a:xfrm>
        </p:grpSpPr>
        <p:pic>
          <p:nvPicPr>
            <p:cNvPr id="29" name="Image 28">
              <a:extLst>
                <a:ext uri="{FF2B5EF4-FFF2-40B4-BE49-F238E27FC236}">
                  <a16:creationId xmlns:a16="http://schemas.microsoft.com/office/drawing/2014/main" id="{B1420674-266A-41A2-A1DF-6B02014A3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813"/>
            <a:stretch/>
          </p:blipFill>
          <p:spPr>
            <a:xfrm>
              <a:off x="124015" y="625590"/>
              <a:ext cx="3487258" cy="1591830"/>
            </a:xfrm>
            <a:prstGeom prst="rect">
              <a:avLst/>
            </a:prstGeom>
          </p:spPr>
        </p:pic>
        <p:pic>
          <p:nvPicPr>
            <p:cNvPr id="6" name="Image 5">
              <a:extLst>
                <a:ext uri="{FF2B5EF4-FFF2-40B4-BE49-F238E27FC236}">
                  <a16:creationId xmlns:a16="http://schemas.microsoft.com/office/drawing/2014/main" id="{1077FC82-A53C-4BC9-90DA-7C8BEFD4ED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758"/>
            <a:stretch/>
          </p:blipFill>
          <p:spPr>
            <a:xfrm>
              <a:off x="124015" y="2266418"/>
              <a:ext cx="3487258" cy="968871"/>
            </a:xfrm>
            <a:prstGeom prst="rect">
              <a:avLst/>
            </a:prstGeom>
          </p:spPr>
        </p:pic>
      </p:grpSp>
    </p:spTree>
    <p:extLst>
      <p:ext uri="{BB962C8B-B14F-4D97-AF65-F5344CB8AC3E}">
        <p14:creationId xmlns:p14="http://schemas.microsoft.com/office/powerpoint/2010/main" val="3933003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144252-2E76-4B01-807B-37CB9C5D422E}"/>
              </a:ext>
            </a:extLst>
          </p:cNvPr>
          <p:cNvSpPr>
            <a:spLocks noGrp="1"/>
          </p:cNvSpPr>
          <p:nvPr>
            <p:ph type="title"/>
          </p:nvPr>
        </p:nvSpPr>
        <p:spPr/>
        <p:txBody>
          <a:bodyPr>
            <a:normAutofit fontScale="90000"/>
          </a:bodyPr>
          <a:lstStyle/>
          <a:p>
            <a:r>
              <a:rPr lang="fr-FR" dirty="0"/>
              <a:t>Electronics LC </a:t>
            </a:r>
            <a:r>
              <a:rPr lang="fr-FR" dirty="0" err="1"/>
              <a:t>is</a:t>
            </a:r>
            <a:r>
              <a:rPr lang="fr-FR" dirty="0"/>
              <a:t> </a:t>
            </a:r>
            <a:r>
              <a:rPr lang="fr-FR" dirty="0" err="1"/>
              <a:t>strongly</a:t>
            </a:r>
            <a:r>
              <a:rPr lang="fr-FR" dirty="0"/>
              <a:t> </a:t>
            </a:r>
            <a:r>
              <a:rPr lang="fr-FR" dirty="0" err="1"/>
              <a:t>impacted</a:t>
            </a:r>
            <a:r>
              <a:rPr lang="fr-FR" dirty="0"/>
              <a:t> by capex</a:t>
            </a:r>
            <a:endParaRPr lang="en-US" dirty="0"/>
          </a:p>
        </p:txBody>
      </p:sp>
      <p:sp>
        <p:nvSpPr>
          <p:cNvPr id="3" name="Espace réservé du texte 2">
            <a:extLst>
              <a:ext uri="{FF2B5EF4-FFF2-40B4-BE49-F238E27FC236}">
                <a16:creationId xmlns:a16="http://schemas.microsoft.com/office/drawing/2014/main" id="{89717476-F90A-4BF1-9BE8-964514FA4F6A}"/>
              </a:ext>
            </a:extLst>
          </p:cNvPr>
          <p:cNvSpPr>
            <a:spLocks noGrp="1"/>
          </p:cNvSpPr>
          <p:nvPr>
            <p:ph type="body" sz="quarter" idx="10"/>
          </p:nvPr>
        </p:nvSpPr>
        <p:spPr/>
        <p:txBody>
          <a:bodyPr/>
          <a:lstStyle/>
          <a:p>
            <a:endParaRPr lang="en-US"/>
          </a:p>
        </p:txBody>
      </p:sp>
      <p:sp>
        <p:nvSpPr>
          <p:cNvPr id="23" name="ZoneTexte 22">
            <a:extLst>
              <a:ext uri="{FF2B5EF4-FFF2-40B4-BE49-F238E27FC236}">
                <a16:creationId xmlns:a16="http://schemas.microsoft.com/office/drawing/2014/main" id="{3876F0A5-CB26-49FF-B67D-56B06E9BA520}"/>
              </a:ext>
            </a:extLst>
          </p:cNvPr>
          <p:cNvSpPr txBox="1"/>
          <p:nvPr/>
        </p:nvSpPr>
        <p:spPr>
          <a:xfrm>
            <a:off x="1438336" y="6087315"/>
            <a:ext cx="7511928" cy="523220"/>
          </a:xfrm>
          <a:prstGeom prst="rect">
            <a:avLst/>
          </a:prstGeom>
          <a:noFill/>
        </p:spPr>
        <p:txBody>
          <a:bodyPr wrap="none" rtlCol="0">
            <a:spAutoFit/>
          </a:bodyPr>
          <a:lstStyle/>
          <a:p>
            <a:r>
              <a:rPr lang="en-US" sz="1400" dirty="0"/>
              <a:t>Gupta, U., Kim, Y. G., Lee, S., </a:t>
            </a:r>
            <a:r>
              <a:rPr lang="en-US" sz="1400" dirty="0" err="1"/>
              <a:t>Tse</a:t>
            </a:r>
            <a:r>
              <a:rPr lang="en-US" sz="1400" dirty="0"/>
              <a:t>, J., Lee, H. H. S., Wei, G. Y., ... &amp; Wu, C. J. (2022). </a:t>
            </a:r>
          </a:p>
          <a:p>
            <a:r>
              <a:rPr lang="en-US" sz="1400" dirty="0"/>
              <a:t>Chasing carbon: The elusive environmental footprint of computing. IEEE Micro, 42(4), 37-47.</a:t>
            </a:r>
          </a:p>
        </p:txBody>
      </p:sp>
      <p:pic>
        <p:nvPicPr>
          <p:cNvPr id="29" name="Image 28">
            <a:extLst>
              <a:ext uri="{FF2B5EF4-FFF2-40B4-BE49-F238E27FC236}">
                <a16:creationId xmlns:a16="http://schemas.microsoft.com/office/drawing/2014/main" id="{B1420674-266A-41A2-A1DF-6B02014A3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613"/>
          <a:stretch/>
        </p:blipFill>
        <p:spPr>
          <a:xfrm>
            <a:off x="712569" y="575074"/>
            <a:ext cx="7511929" cy="5512241"/>
          </a:xfrm>
          <a:prstGeom prst="rect">
            <a:avLst/>
          </a:prstGeom>
        </p:spPr>
      </p:pic>
    </p:spTree>
    <p:extLst>
      <p:ext uri="{BB962C8B-B14F-4D97-AF65-F5344CB8AC3E}">
        <p14:creationId xmlns:p14="http://schemas.microsoft.com/office/powerpoint/2010/main" val="2488684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7A209-16DD-4A61-84C2-4602BC57B97C}"/>
              </a:ext>
            </a:extLst>
          </p:cNvPr>
          <p:cNvSpPr>
            <a:spLocks noGrp="1"/>
          </p:cNvSpPr>
          <p:nvPr>
            <p:ph type="title"/>
          </p:nvPr>
        </p:nvSpPr>
        <p:spPr/>
        <p:txBody>
          <a:bodyPr/>
          <a:lstStyle/>
          <a:p>
            <a:r>
              <a:rPr lang="en-US" dirty="0"/>
              <a:t>Electrical and Electronic </a:t>
            </a:r>
            <a:r>
              <a:rPr lang="en-US" dirty="0" err="1"/>
              <a:t>Equipments</a:t>
            </a:r>
            <a:endParaRPr lang="en-US" dirty="0"/>
          </a:p>
        </p:txBody>
      </p:sp>
      <p:sp>
        <p:nvSpPr>
          <p:cNvPr id="8" name="Espace réservé du texte 7">
            <a:extLst>
              <a:ext uri="{FF2B5EF4-FFF2-40B4-BE49-F238E27FC236}">
                <a16:creationId xmlns:a16="http://schemas.microsoft.com/office/drawing/2014/main" id="{B9DC265A-6C17-4F6A-826B-65295CEF646B}"/>
              </a:ext>
            </a:extLst>
          </p:cNvPr>
          <p:cNvSpPr>
            <a:spLocks noGrp="1"/>
          </p:cNvSpPr>
          <p:nvPr>
            <p:ph type="body" sz="quarter" idx="10"/>
          </p:nvPr>
        </p:nvSpPr>
        <p:spPr/>
        <p:txBody>
          <a:bodyPr/>
          <a:lstStyle/>
          <a:p>
            <a:endParaRPr lang="en-US"/>
          </a:p>
        </p:txBody>
      </p:sp>
      <p:grpSp>
        <p:nvGrpSpPr>
          <p:cNvPr id="10" name="Groupe 9">
            <a:extLst>
              <a:ext uri="{FF2B5EF4-FFF2-40B4-BE49-F238E27FC236}">
                <a16:creationId xmlns:a16="http://schemas.microsoft.com/office/drawing/2014/main" id="{2E408D23-36A1-4C54-A4A0-D64CB75F0C44}"/>
              </a:ext>
            </a:extLst>
          </p:cNvPr>
          <p:cNvGrpSpPr/>
          <p:nvPr/>
        </p:nvGrpSpPr>
        <p:grpSpPr>
          <a:xfrm>
            <a:off x="242897" y="806269"/>
            <a:ext cx="8658207" cy="6017032"/>
            <a:chOff x="125835" y="663656"/>
            <a:chExt cx="8658207" cy="6017032"/>
          </a:xfrm>
        </p:grpSpPr>
        <p:sp>
          <p:nvSpPr>
            <p:cNvPr id="5" name="ZoneTexte 4">
              <a:extLst>
                <a:ext uri="{FF2B5EF4-FFF2-40B4-BE49-F238E27FC236}">
                  <a16:creationId xmlns:a16="http://schemas.microsoft.com/office/drawing/2014/main" id="{B8CE8DC8-87F5-4ABD-90BE-1C9FC41F9F6B}"/>
                </a:ext>
              </a:extLst>
            </p:cNvPr>
            <p:cNvSpPr txBox="1"/>
            <p:nvPr/>
          </p:nvSpPr>
          <p:spPr>
            <a:xfrm>
              <a:off x="125835" y="663656"/>
              <a:ext cx="2063692" cy="5509200"/>
            </a:xfrm>
            <a:prstGeom prst="rect">
              <a:avLst/>
            </a:prstGeom>
            <a:noFill/>
          </p:spPr>
          <p:txBody>
            <a:bodyPr wrap="square" rtlCol="0">
              <a:spAutoFit/>
            </a:bodyPr>
            <a:lstStyle/>
            <a:p>
              <a:r>
                <a:rPr lang="en-US" sz="1100" dirty="0"/>
                <a:t>    Air purifier</a:t>
              </a:r>
            </a:p>
            <a:p>
              <a:r>
                <a:rPr lang="en-US" sz="1100" dirty="0"/>
                <a:t>    Air conditioner</a:t>
              </a:r>
            </a:p>
            <a:p>
              <a:r>
                <a:rPr lang="en-US" sz="1100" dirty="0"/>
                <a:t>    Alarm clock</a:t>
              </a:r>
            </a:p>
            <a:p>
              <a:r>
                <a:rPr lang="en-US" sz="1100" dirty="0"/>
                <a:t>    Backup charger</a:t>
              </a:r>
            </a:p>
            <a:p>
              <a:r>
                <a:rPr lang="en-US" sz="1100" dirty="0"/>
                <a:t>    Bread maker</a:t>
              </a:r>
            </a:p>
            <a:p>
              <a:r>
                <a:rPr lang="en-US" sz="1100" dirty="0"/>
                <a:t>    Banknote counter</a:t>
              </a:r>
            </a:p>
            <a:p>
              <a:r>
                <a:rPr lang="en-US" sz="1100" dirty="0"/>
                <a:t>    Blender</a:t>
              </a:r>
            </a:p>
            <a:p>
              <a:r>
                <a:rPr lang="en-US" sz="1100" dirty="0"/>
                <a:t>    Bluetooth speaker</a:t>
              </a:r>
            </a:p>
            <a:p>
              <a:r>
                <a:rPr lang="en-US" sz="1100" dirty="0"/>
                <a:t>    Bulb</a:t>
              </a:r>
            </a:p>
            <a:p>
              <a:r>
                <a:rPr lang="en-US" sz="1100" dirty="0"/>
                <a:t>    Calculator</a:t>
              </a:r>
            </a:p>
            <a:p>
              <a:r>
                <a:rPr lang="en-US" sz="1100" dirty="0"/>
                <a:t>    Car toy</a:t>
              </a:r>
            </a:p>
            <a:p>
              <a:r>
                <a:rPr lang="en-US" sz="1100" dirty="0"/>
                <a:t>    Ceiling fan</a:t>
              </a:r>
            </a:p>
            <a:p>
              <a:r>
                <a:rPr lang="en-US" sz="1100" dirty="0"/>
                <a:t>    Chandelier</a:t>
              </a:r>
            </a:p>
            <a:p>
              <a:r>
                <a:rPr lang="en-US" sz="1100" dirty="0"/>
                <a:t>    Clock</a:t>
              </a:r>
            </a:p>
            <a:p>
              <a:r>
                <a:rPr lang="en-US" sz="1100" dirty="0"/>
                <a:t>    Clothes dryer</a:t>
              </a:r>
            </a:p>
            <a:p>
              <a:r>
                <a:rPr lang="en-US" sz="1100" dirty="0"/>
                <a:t>    Coffee maker</a:t>
              </a:r>
            </a:p>
            <a:p>
              <a:r>
                <a:rPr lang="en-US" sz="1100" dirty="0">
                  <a:solidFill>
                    <a:schemeClr val="accent5"/>
                  </a:solidFill>
                </a:rPr>
                <a:t>    Computer</a:t>
              </a:r>
            </a:p>
            <a:p>
              <a:r>
                <a:rPr lang="en-US" sz="1100" dirty="0"/>
                <a:t>    Copier</a:t>
              </a:r>
            </a:p>
            <a:p>
              <a:r>
                <a:rPr lang="en-US" sz="1100" dirty="0"/>
                <a:t>    Curling iron</a:t>
              </a:r>
            </a:p>
            <a:p>
              <a:r>
                <a:rPr lang="en-US" sz="1100" dirty="0"/>
                <a:t>    Digital camera</a:t>
              </a:r>
            </a:p>
            <a:p>
              <a:r>
                <a:rPr lang="en-US" sz="1100" dirty="0"/>
                <a:t>    Dishwasher</a:t>
              </a:r>
            </a:p>
            <a:p>
              <a:r>
                <a:rPr lang="en-US" sz="1100" dirty="0"/>
                <a:t>    Doorbell camera</a:t>
              </a:r>
            </a:p>
            <a:p>
              <a:r>
                <a:rPr lang="en-US" sz="1100" dirty="0"/>
                <a:t>    Drill</a:t>
              </a:r>
            </a:p>
            <a:p>
              <a:r>
                <a:rPr lang="en-US" sz="1100" dirty="0"/>
                <a:t>    </a:t>
              </a:r>
              <a:r>
                <a:rPr lang="en-US" sz="1100" dirty="0" err="1"/>
                <a:t>Dvd</a:t>
              </a:r>
              <a:r>
                <a:rPr lang="en-US" sz="1100" dirty="0"/>
                <a:t> player</a:t>
              </a:r>
            </a:p>
            <a:p>
              <a:r>
                <a:rPr lang="en-US" sz="1100" dirty="0"/>
                <a:t>    Earphones</a:t>
              </a:r>
            </a:p>
            <a:p>
              <a:r>
                <a:rPr lang="en-US" sz="1100" dirty="0"/>
                <a:t>    Electric frying pan</a:t>
              </a:r>
            </a:p>
            <a:p>
              <a:r>
                <a:rPr lang="en-US" sz="1100" dirty="0"/>
                <a:t>    Electric grill</a:t>
              </a:r>
            </a:p>
            <a:p>
              <a:r>
                <a:rPr lang="en-US" sz="1100" dirty="0"/>
                <a:t>    Electric guitar</a:t>
              </a:r>
            </a:p>
            <a:p>
              <a:r>
                <a:rPr lang="en-US" sz="1100" dirty="0"/>
                <a:t>    Electric pencil sharpener</a:t>
              </a:r>
            </a:p>
            <a:p>
              <a:r>
                <a:rPr lang="en-US" sz="1100" dirty="0"/>
                <a:t>    Electric razor</a:t>
              </a:r>
            </a:p>
            <a:p>
              <a:r>
                <a:rPr lang="en-US" sz="1100" dirty="0"/>
                <a:t>    </a:t>
              </a:r>
            </a:p>
          </p:txBody>
        </p:sp>
        <p:sp>
          <p:nvSpPr>
            <p:cNvPr id="6" name="ZoneTexte 5">
              <a:extLst>
                <a:ext uri="{FF2B5EF4-FFF2-40B4-BE49-F238E27FC236}">
                  <a16:creationId xmlns:a16="http://schemas.microsoft.com/office/drawing/2014/main" id="{B8935EF8-3C26-41DC-ABA3-EFEDA0ABCB64}"/>
                </a:ext>
              </a:extLst>
            </p:cNvPr>
            <p:cNvSpPr txBox="1"/>
            <p:nvPr/>
          </p:nvSpPr>
          <p:spPr>
            <a:xfrm>
              <a:off x="3423092" y="663656"/>
              <a:ext cx="2063692" cy="6017032"/>
            </a:xfrm>
            <a:prstGeom prst="rect">
              <a:avLst/>
            </a:prstGeom>
            <a:noFill/>
          </p:spPr>
          <p:txBody>
            <a:bodyPr wrap="square" rtlCol="0">
              <a:spAutoFit/>
            </a:bodyPr>
            <a:lstStyle/>
            <a:p>
              <a:r>
                <a:rPr lang="en-US" sz="1100" dirty="0"/>
                <a:t>    Exhaust fan</a:t>
              </a:r>
            </a:p>
            <a:p>
              <a:r>
                <a:rPr lang="en-US" sz="1100" dirty="0"/>
                <a:t>    External hard drive</a:t>
              </a:r>
            </a:p>
            <a:p>
              <a:r>
                <a:rPr lang="en-US" sz="1100" dirty="0"/>
                <a:t>    Fan</a:t>
              </a:r>
            </a:p>
            <a:p>
              <a:r>
                <a:rPr lang="en-US" sz="1100" dirty="0"/>
                <a:t>    Facial cleansing machine</a:t>
              </a:r>
            </a:p>
            <a:p>
              <a:r>
                <a:rPr lang="en-US" sz="1100" dirty="0"/>
                <a:t>    Fax</a:t>
              </a:r>
            </a:p>
            <a:p>
              <a:r>
                <a:rPr lang="en-US" sz="1100" dirty="0"/>
                <a:t>    Fish tank</a:t>
              </a:r>
            </a:p>
            <a:p>
              <a:r>
                <a:rPr lang="en-US" sz="1100" dirty="0"/>
                <a:t>    Floor lamp</a:t>
              </a:r>
            </a:p>
            <a:p>
              <a:r>
                <a:rPr lang="en-US" sz="1100" dirty="0"/>
                <a:t>    Game controller</a:t>
              </a:r>
            </a:p>
            <a:p>
              <a:r>
                <a:rPr lang="en-US" sz="1100" dirty="0"/>
                <a:t>    Garage</a:t>
              </a:r>
            </a:p>
            <a:p>
              <a:r>
                <a:rPr lang="en-US" sz="1100" dirty="0"/>
                <a:t>    Grandfather clock</a:t>
              </a:r>
            </a:p>
            <a:p>
              <a:r>
                <a:rPr lang="en-US" sz="1100" dirty="0"/>
                <a:t>    Hair dryer</a:t>
              </a:r>
            </a:p>
            <a:p>
              <a:r>
                <a:rPr lang="en-US" sz="1100" dirty="0"/>
                <a:t>    Headset</a:t>
              </a:r>
            </a:p>
            <a:p>
              <a:r>
                <a:rPr lang="en-US" sz="1100" dirty="0"/>
                <a:t>    Inkjet printer</a:t>
              </a:r>
            </a:p>
            <a:p>
              <a:r>
                <a:rPr lang="en-US" sz="1100" dirty="0"/>
                <a:t>    iPod</a:t>
              </a:r>
            </a:p>
            <a:p>
              <a:r>
                <a:rPr lang="en-US" sz="1100" dirty="0"/>
                <a:t>    Iron</a:t>
              </a:r>
            </a:p>
            <a:p>
              <a:r>
                <a:rPr lang="en-US" sz="1100" dirty="0"/>
                <a:t>    Juicer</a:t>
              </a:r>
            </a:p>
            <a:p>
              <a:r>
                <a:rPr lang="en-US" sz="1100" dirty="0"/>
                <a:t>    Kettle</a:t>
              </a:r>
            </a:p>
            <a:p>
              <a:r>
                <a:rPr lang="en-US" sz="1100" dirty="0"/>
                <a:t>    Kitchen scale</a:t>
              </a:r>
            </a:p>
            <a:p>
              <a:r>
                <a:rPr lang="en-US" sz="1100" dirty="0"/>
                <a:t>    Hair straightening machine</a:t>
              </a:r>
            </a:p>
            <a:p>
              <a:r>
                <a:rPr lang="en-US" sz="1100" dirty="0"/>
                <a:t>    Laser printer</a:t>
              </a:r>
            </a:p>
            <a:p>
              <a:r>
                <a:rPr lang="en-US" sz="1100" dirty="0"/>
                <a:t>    Lawn mower</a:t>
              </a:r>
            </a:p>
            <a:p>
              <a:r>
                <a:rPr lang="en-US" sz="1100" dirty="0"/>
                <a:t>    Lift</a:t>
              </a:r>
            </a:p>
            <a:p>
              <a:r>
                <a:rPr lang="en-US" sz="1100" dirty="0"/>
                <a:t>    Meat grinder</a:t>
              </a:r>
            </a:p>
            <a:p>
              <a:r>
                <a:rPr lang="en-US" sz="1100" dirty="0"/>
                <a:t>    Microphone</a:t>
              </a:r>
            </a:p>
            <a:p>
              <a:r>
                <a:rPr lang="en-US" sz="1100" dirty="0"/>
                <a:t>    Microwave</a:t>
              </a:r>
            </a:p>
            <a:p>
              <a:r>
                <a:rPr lang="en-US" sz="1100" dirty="0"/>
                <a:t>    Mixer</a:t>
              </a:r>
            </a:p>
            <a:p>
              <a:r>
                <a:rPr lang="en-US" sz="1100" dirty="0"/>
                <a:t>    Monitor</a:t>
              </a:r>
            </a:p>
            <a:p>
              <a:r>
                <a:rPr lang="en-US" sz="1100" dirty="0"/>
                <a:t>    Mosquito racket</a:t>
              </a:r>
            </a:p>
            <a:p>
              <a:r>
                <a:rPr lang="en-US" sz="1100" dirty="0"/>
                <a:t>    Mouse</a:t>
              </a:r>
            </a:p>
            <a:p>
              <a:r>
                <a:rPr lang="en-US" sz="1100" dirty="0"/>
                <a:t>    Mp3 player</a:t>
              </a:r>
            </a:p>
            <a:p>
              <a:r>
                <a:rPr lang="en-US" sz="1100" dirty="0"/>
                <a:t>    Oil-free fryer</a:t>
              </a:r>
            </a:p>
            <a:p>
              <a:r>
                <a:rPr lang="en-US" sz="1100" dirty="0"/>
                <a:t>    Piano</a:t>
              </a:r>
            </a:p>
            <a:p>
              <a:r>
                <a:rPr lang="en-US" sz="1100" dirty="0"/>
                <a:t>    Oven</a:t>
              </a:r>
            </a:p>
            <a:p>
              <a:r>
                <a:rPr lang="en-US" sz="1100" dirty="0"/>
                <a:t>    Plotter</a:t>
              </a:r>
            </a:p>
            <a:p>
              <a:r>
                <a:rPr lang="en-US" sz="1100" dirty="0"/>
                <a:t>    </a:t>
              </a:r>
            </a:p>
          </p:txBody>
        </p:sp>
        <p:sp>
          <p:nvSpPr>
            <p:cNvPr id="7" name="ZoneTexte 6">
              <a:extLst>
                <a:ext uri="{FF2B5EF4-FFF2-40B4-BE49-F238E27FC236}">
                  <a16:creationId xmlns:a16="http://schemas.microsoft.com/office/drawing/2014/main" id="{2340CE31-BD29-4B32-AD88-3875C36EF49C}"/>
                </a:ext>
              </a:extLst>
            </p:cNvPr>
            <p:cNvSpPr txBox="1"/>
            <p:nvPr/>
          </p:nvSpPr>
          <p:spPr>
            <a:xfrm>
              <a:off x="6720350" y="663656"/>
              <a:ext cx="2063692" cy="6017032"/>
            </a:xfrm>
            <a:prstGeom prst="rect">
              <a:avLst/>
            </a:prstGeom>
            <a:noFill/>
          </p:spPr>
          <p:txBody>
            <a:bodyPr wrap="square" rtlCol="0">
              <a:spAutoFit/>
            </a:bodyPr>
            <a:lstStyle/>
            <a:p>
              <a:r>
                <a:rPr lang="en-US" sz="1100" dirty="0"/>
                <a:t>    Pressure cooker</a:t>
              </a:r>
            </a:p>
            <a:p>
              <a:r>
                <a:rPr lang="en-US" sz="1100" dirty="0"/>
                <a:t>    Printer</a:t>
              </a:r>
            </a:p>
            <a:p>
              <a:r>
                <a:rPr lang="en-US" sz="1100" dirty="0"/>
                <a:t>    Projector</a:t>
              </a:r>
            </a:p>
            <a:p>
              <a:r>
                <a:rPr lang="en-US" sz="1100" dirty="0"/>
                <a:t>    Radiator</a:t>
              </a:r>
            </a:p>
            <a:p>
              <a:r>
                <a:rPr lang="en-US" sz="1100" dirty="0"/>
                <a:t>    Radio</a:t>
              </a:r>
            </a:p>
            <a:p>
              <a:r>
                <a:rPr lang="en-US" sz="1100" dirty="0"/>
                <a:t>    Reading lamp</a:t>
              </a:r>
            </a:p>
            <a:p>
              <a:r>
                <a:rPr lang="en-US" sz="1100" dirty="0"/>
                <a:t>    Refrigerator</a:t>
              </a:r>
            </a:p>
            <a:p>
              <a:r>
                <a:rPr lang="en-US" sz="1100" dirty="0"/>
                <a:t>    Remote control</a:t>
              </a:r>
            </a:p>
            <a:p>
              <a:r>
                <a:rPr lang="en-US" sz="1100" dirty="0"/>
                <a:t>    Rice cooker</a:t>
              </a:r>
            </a:p>
            <a:p>
              <a:r>
                <a:rPr lang="en-US" sz="1100" dirty="0"/>
                <a:t>    Safe</a:t>
              </a:r>
            </a:p>
            <a:p>
              <a:r>
                <a:rPr lang="en-US" sz="1100" dirty="0"/>
                <a:t>    Robotic vacuum cleaner</a:t>
              </a:r>
            </a:p>
            <a:p>
              <a:r>
                <a:rPr lang="en-US" sz="1100" dirty="0"/>
                <a:t>    Sandwich maker</a:t>
              </a:r>
            </a:p>
            <a:p>
              <a:r>
                <a:rPr lang="en-US" sz="1100" dirty="0"/>
                <a:t>    Scale</a:t>
              </a:r>
            </a:p>
            <a:p>
              <a:r>
                <a:rPr lang="en-US" sz="1100" dirty="0"/>
                <a:t>    Scanner</a:t>
              </a:r>
            </a:p>
            <a:p>
              <a:r>
                <a:rPr lang="en-US" sz="1100" dirty="0"/>
                <a:t>    Sewing machine</a:t>
              </a:r>
            </a:p>
            <a:p>
              <a:r>
                <a:rPr lang="en-US" sz="1100" dirty="0"/>
                <a:t>    Smart television</a:t>
              </a:r>
            </a:p>
            <a:p>
              <a:r>
                <a:rPr lang="en-US" sz="1100" dirty="0">
                  <a:solidFill>
                    <a:schemeClr val="accent5"/>
                  </a:solidFill>
                </a:rPr>
                <a:t>    Smartphone</a:t>
              </a:r>
            </a:p>
            <a:p>
              <a:r>
                <a:rPr lang="en-US" sz="1100" dirty="0"/>
                <a:t>    Speakers</a:t>
              </a:r>
            </a:p>
            <a:p>
              <a:r>
                <a:rPr lang="en-US" sz="1100" dirty="0">
                  <a:solidFill>
                    <a:schemeClr val="accent5"/>
                  </a:solidFill>
                </a:rPr>
                <a:t>    Tablet</a:t>
              </a:r>
            </a:p>
            <a:p>
              <a:r>
                <a:rPr lang="en-US" sz="1100" dirty="0"/>
                <a:t>    Television</a:t>
              </a:r>
            </a:p>
            <a:p>
              <a:r>
                <a:rPr lang="en-US" sz="1100" dirty="0"/>
                <a:t>    Timer</a:t>
              </a:r>
            </a:p>
            <a:p>
              <a:r>
                <a:rPr lang="en-US" sz="1100" dirty="0"/>
                <a:t>    Toaster</a:t>
              </a:r>
            </a:p>
            <a:p>
              <a:r>
                <a:rPr lang="en-US" sz="1100" dirty="0"/>
                <a:t>    Torch</a:t>
              </a:r>
            </a:p>
            <a:p>
              <a:r>
                <a:rPr lang="en-US" sz="1100" dirty="0"/>
                <a:t>    USB drive</a:t>
              </a:r>
            </a:p>
            <a:p>
              <a:r>
                <a:rPr lang="en-US" sz="1100" dirty="0"/>
                <a:t>    Vacuum cleaner</a:t>
              </a:r>
            </a:p>
            <a:p>
              <a:r>
                <a:rPr lang="en-US" sz="1100" dirty="0"/>
                <a:t>    Walkie-talkie</a:t>
              </a:r>
            </a:p>
            <a:p>
              <a:r>
                <a:rPr lang="en-US" sz="1100" dirty="0"/>
                <a:t>    Washing machine</a:t>
              </a:r>
            </a:p>
            <a:p>
              <a:r>
                <a:rPr lang="en-US" sz="1100" dirty="0"/>
                <a:t>    Watch</a:t>
              </a:r>
            </a:p>
            <a:p>
              <a:r>
                <a:rPr lang="en-US" sz="1100" dirty="0"/>
                <a:t>    Water pumps</a:t>
              </a:r>
            </a:p>
            <a:p>
              <a:r>
                <a:rPr lang="en-US" sz="1100" dirty="0"/>
                <a:t>    Water purifier</a:t>
              </a:r>
            </a:p>
            <a:p>
              <a:r>
                <a:rPr lang="en-US" sz="1100" dirty="0"/>
                <a:t>    Wall fan</a:t>
              </a:r>
            </a:p>
            <a:p>
              <a:r>
                <a:rPr lang="en-US" sz="1100" dirty="0"/>
                <a:t>    Water heater</a:t>
              </a:r>
            </a:p>
            <a:p>
              <a:r>
                <a:rPr lang="en-US" sz="1100" dirty="0"/>
                <a:t>    Webcam</a:t>
              </a:r>
            </a:p>
            <a:p>
              <a:r>
                <a:rPr lang="en-US" sz="1100" dirty="0"/>
                <a:t>    </a:t>
              </a:r>
              <a:r>
                <a:rPr lang="en-US" sz="1100" dirty="0" err="1">
                  <a:solidFill>
                    <a:schemeClr val="accent5"/>
                  </a:solidFill>
                </a:rPr>
                <a:t>Wifi</a:t>
              </a:r>
              <a:r>
                <a:rPr lang="en-US" sz="1100" dirty="0">
                  <a:solidFill>
                    <a:schemeClr val="accent5"/>
                  </a:solidFill>
                </a:rPr>
                <a:t> modem</a:t>
              </a:r>
            </a:p>
            <a:p>
              <a:endParaRPr lang="en-US" sz="1100" dirty="0"/>
            </a:p>
          </p:txBody>
        </p:sp>
      </p:grpSp>
      <p:sp>
        <p:nvSpPr>
          <p:cNvPr id="9" name="ZoneTexte 8">
            <a:extLst>
              <a:ext uri="{FF2B5EF4-FFF2-40B4-BE49-F238E27FC236}">
                <a16:creationId xmlns:a16="http://schemas.microsoft.com/office/drawing/2014/main" id="{207E383F-06B6-4D75-9D5D-A7FEA64D3041}"/>
              </a:ext>
            </a:extLst>
          </p:cNvPr>
          <p:cNvSpPr txBox="1"/>
          <p:nvPr/>
        </p:nvSpPr>
        <p:spPr>
          <a:xfrm>
            <a:off x="7080308" y="6167282"/>
            <a:ext cx="2063692" cy="261610"/>
          </a:xfrm>
          <a:prstGeom prst="rect">
            <a:avLst/>
          </a:prstGeom>
          <a:noFill/>
        </p:spPr>
        <p:txBody>
          <a:bodyPr wrap="square" rtlCol="0">
            <a:spAutoFit/>
          </a:bodyPr>
          <a:lstStyle/>
          <a:p>
            <a:pPr algn="r"/>
            <a:r>
              <a:rPr lang="en-US" sz="1100" dirty="0"/>
              <a:t>List from 7esl.com</a:t>
            </a:r>
          </a:p>
        </p:txBody>
      </p:sp>
      <p:sp>
        <p:nvSpPr>
          <p:cNvPr id="11" name="ZoneTexte 10">
            <a:extLst>
              <a:ext uri="{FF2B5EF4-FFF2-40B4-BE49-F238E27FC236}">
                <a16:creationId xmlns:a16="http://schemas.microsoft.com/office/drawing/2014/main" id="{C89F2BE7-525A-483C-A13C-8B464549582F}"/>
              </a:ext>
            </a:extLst>
          </p:cNvPr>
          <p:cNvSpPr txBox="1"/>
          <p:nvPr/>
        </p:nvSpPr>
        <p:spPr>
          <a:xfrm>
            <a:off x="1899961" y="2974427"/>
            <a:ext cx="1640193" cy="523220"/>
          </a:xfrm>
          <a:prstGeom prst="rect">
            <a:avLst/>
          </a:prstGeom>
          <a:noFill/>
        </p:spPr>
        <p:txBody>
          <a:bodyPr wrap="none" rtlCol="0">
            <a:spAutoFit/>
          </a:bodyPr>
          <a:lstStyle/>
          <a:p>
            <a:r>
              <a:rPr lang="fr-FR" sz="1400" i="1" dirty="0">
                <a:solidFill>
                  <a:schemeClr val="accent5"/>
                </a:solidFill>
              </a:rPr>
              <a:t>Main EEE </a:t>
            </a:r>
            <a:r>
              <a:rPr lang="fr-FR" sz="1400" i="1" dirty="0" err="1">
                <a:solidFill>
                  <a:schemeClr val="accent5"/>
                </a:solidFill>
              </a:rPr>
              <a:t>devices</a:t>
            </a:r>
            <a:endParaRPr lang="fr-FR" sz="1400" i="1" dirty="0">
              <a:solidFill>
                <a:schemeClr val="accent5"/>
              </a:solidFill>
            </a:endParaRPr>
          </a:p>
          <a:p>
            <a:r>
              <a:rPr lang="fr-FR" sz="1400" i="1" dirty="0">
                <a:solidFill>
                  <a:schemeClr val="accent5"/>
                </a:solidFill>
              </a:rPr>
              <a:t>of digital society</a:t>
            </a:r>
            <a:endParaRPr lang="en-US" sz="1400" i="1" dirty="0">
              <a:solidFill>
                <a:schemeClr val="accent5"/>
              </a:solidFill>
            </a:endParaRPr>
          </a:p>
        </p:txBody>
      </p:sp>
    </p:spTree>
    <p:extLst>
      <p:ext uri="{BB962C8B-B14F-4D97-AF65-F5344CB8AC3E}">
        <p14:creationId xmlns:p14="http://schemas.microsoft.com/office/powerpoint/2010/main" val="4237936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F6AE2-A7F8-41E8-9209-BCF7EFFA244E}"/>
              </a:ext>
            </a:extLst>
          </p:cNvPr>
          <p:cNvSpPr>
            <a:spLocks noGrp="1"/>
          </p:cNvSpPr>
          <p:nvPr>
            <p:ph type="title"/>
          </p:nvPr>
        </p:nvSpPr>
        <p:spPr/>
        <p:txBody>
          <a:bodyPr/>
          <a:lstStyle/>
          <a:p>
            <a:r>
              <a:rPr lang="fr-FR" dirty="0" err="1"/>
              <a:t>Semiconductor</a:t>
            </a:r>
            <a:r>
              <a:rPr lang="fr-FR" dirty="0"/>
              <a:t> </a:t>
            </a:r>
            <a:r>
              <a:rPr lang="fr-FR" dirty="0" err="1"/>
              <a:t>industry</a:t>
            </a:r>
            <a:r>
              <a:rPr lang="fr-FR" dirty="0"/>
              <a:t> GHG </a:t>
            </a:r>
            <a:r>
              <a:rPr lang="fr-FR" dirty="0" err="1"/>
              <a:t>accounting</a:t>
            </a:r>
            <a:endParaRPr lang="en-US" dirty="0"/>
          </a:p>
        </p:txBody>
      </p:sp>
      <p:sp>
        <p:nvSpPr>
          <p:cNvPr id="6" name="Espace réservé du texte 5">
            <a:extLst>
              <a:ext uri="{FF2B5EF4-FFF2-40B4-BE49-F238E27FC236}">
                <a16:creationId xmlns:a16="http://schemas.microsoft.com/office/drawing/2014/main" id="{AEA3177C-7770-42A2-BF18-C685B48D6296}"/>
              </a:ext>
            </a:extLst>
          </p:cNvPr>
          <p:cNvSpPr>
            <a:spLocks noGrp="1"/>
          </p:cNvSpPr>
          <p:nvPr>
            <p:ph type="body" sz="quarter" idx="10"/>
          </p:nvPr>
        </p:nvSpPr>
        <p:spPr/>
        <p:txBody>
          <a:bodyPr/>
          <a:lstStyle/>
          <a:p>
            <a:endParaRPr lang="en-US"/>
          </a:p>
        </p:txBody>
      </p:sp>
      <p:graphicFrame>
        <p:nvGraphicFramePr>
          <p:cNvPr id="8" name="Graphique 7">
            <a:extLst>
              <a:ext uri="{FF2B5EF4-FFF2-40B4-BE49-F238E27FC236}">
                <a16:creationId xmlns:a16="http://schemas.microsoft.com/office/drawing/2014/main" id="{06851596-C384-4960-8E70-AD03D64913B1}"/>
              </a:ext>
            </a:extLst>
          </p:cNvPr>
          <p:cNvGraphicFramePr>
            <a:graphicFrameLocks/>
          </p:cNvGraphicFramePr>
          <p:nvPr/>
        </p:nvGraphicFramePr>
        <p:xfrm>
          <a:off x="427264" y="1130753"/>
          <a:ext cx="8289471" cy="4596493"/>
        </p:xfrm>
        <a:graphic>
          <a:graphicData uri="http://schemas.openxmlformats.org/drawingml/2006/chart">
            <c:chart xmlns:c="http://schemas.openxmlformats.org/drawingml/2006/chart" xmlns:r="http://schemas.openxmlformats.org/officeDocument/2006/relationships" r:id="rId2"/>
          </a:graphicData>
        </a:graphic>
      </p:graphicFrame>
      <p:sp>
        <p:nvSpPr>
          <p:cNvPr id="9" name="ZoneTexte 8">
            <a:extLst>
              <a:ext uri="{FF2B5EF4-FFF2-40B4-BE49-F238E27FC236}">
                <a16:creationId xmlns:a16="http://schemas.microsoft.com/office/drawing/2014/main" id="{F317C6BA-E708-44DC-A0F5-370F62A155A0}"/>
              </a:ext>
            </a:extLst>
          </p:cNvPr>
          <p:cNvSpPr txBox="1"/>
          <p:nvPr/>
        </p:nvSpPr>
        <p:spPr>
          <a:xfrm>
            <a:off x="7224003" y="1676267"/>
            <a:ext cx="1169720" cy="230832"/>
          </a:xfrm>
          <a:prstGeom prst="rect">
            <a:avLst/>
          </a:prstGeom>
          <a:noFill/>
        </p:spPr>
        <p:txBody>
          <a:bodyPr wrap="square">
            <a:spAutoFit/>
          </a:bodyPr>
          <a:lstStyle/>
          <a:p>
            <a:r>
              <a:rPr lang="en-US" sz="900" dirty="0"/>
              <a:t>36% = 219,53 </a:t>
            </a:r>
            <a:r>
              <a:rPr lang="en-US" sz="900" dirty="0">
                <a:sym typeface="Wingdings" panose="05000000000000000000" pitchFamily="2" charset="2"/>
              </a:rPr>
              <a:t></a:t>
            </a:r>
            <a:endParaRPr lang="en-US" sz="900" dirty="0"/>
          </a:p>
        </p:txBody>
      </p:sp>
      <p:sp>
        <p:nvSpPr>
          <p:cNvPr id="10" name="ZoneTexte 9">
            <a:extLst>
              <a:ext uri="{FF2B5EF4-FFF2-40B4-BE49-F238E27FC236}">
                <a16:creationId xmlns:a16="http://schemas.microsoft.com/office/drawing/2014/main" id="{31533EE0-FC7B-4E67-8D9E-30AB638A20B6}"/>
              </a:ext>
            </a:extLst>
          </p:cNvPr>
          <p:cNvSpPr txBox="1"/>
          <p:nvPr/>
        </p:nvSpPr>
        <p:spPr>
          <a:xfrm>
            <a:off x="8224498" y="5612130"/>
            <a:ext cx="697627" cy="369332"/>
          </a:xfrm>
          <a:prstGeom prst="rect">
            <a:avLst/>
          </a:prstGeom>
          <a:noFill/>
        </p:spPr>
        <p:txBody>
          <a:bodyPr wrap="none" rtlCol="0">
            <a:spAutoFit/>
          </a:bodyPr>
          <a:lstStyle/>
          <a:p>
            <a:r>
              <a:rPr lang="fr-FR" dirty="0"/>
              <a:t>2021</a:t>
            </a:r>
            <a:endParaRPr lang="en-US" dirty="0"/>
          </a:p>
        </p:txBody>
      </p:sp>
      <p:sp>
        <p:nvSpPr>
          <p:cNvPr id="11" name="ZoneTexte 10">
            <a:extLst>
              <a:ext uri="{FF2B5EF4-FFF2-40B4-BE49-F238E27FC236}">
                <a16:creationId xmlns:a16="http://schemas.microsoft.com/office/drawing/2014/main" id="{E28DD49D-CBA4-4A68-96C0-77A0628D1331}"/>
              </a:ext>
            </a:extLst>
          </p:cNvPr>
          <p:cNvSpPr txBox="1"/>
          <p:nvPr/>
        </p:nvSpPr>
        <p:spPr>
          <a:xfrm>
            <a:off x="1146448" y="6125817"/>
            <a:ext cx="2311851" cy="338554"/>
          </a:xfrm>
          <a:prstGeom prst="rect">
            <a:avLst/>
          </a:prstGeom>
          <a:noFill/>
        </p:spPr>
        <p:txBody>
          <a:bodyPr wrap="none" rtlCol="0">
            <a:spAutoFit/>
          </a:bodyPr>
          <a:lstStyle/>
          <a:p>
            <a:r>
              <a:rPr lang="fr-FR" sz="800" dirty="0"/>
              <a:t>Sources: </a:t>
            </a:r>
            <a:r>
              <a:rPr lang="fr-FR" sz="800" dirty="0" err="1"/>
              <a:t>companies</a:t>
            </a:r>
            <a:r>
              <a:rPr lang="fr-FR" sz="800" dirty="0"/>
              <a:t> CSR</a:t>
            </a:r>
          </a:p>
          <a:p>
            <a:r>
              <a:rPr lang="fr-FR" sz="800" dirty="0" err="1"/>
              <a:t>Others</a:t>
            </a:r>
            <a:r>
              <a:rPr lang="fr-FR" sz="800" dirty="0"/>
              <a:t> are </a:t>
            </a:r>
            <a:r>
              <a:rPr lang="fr-FR" sz="800" dirty="0" err="1"/>
              <a:t>extrapolated</a:t>
            </a:r>
            <a:r>
              <a:rPr lang="fr-FR" sz="800" dirty="0"/>
              <a:t> </a:t>
            </a:r>
            <a:r>
              <a:rPr lang="fr-FR" sz="800" dirty="0" err="1"/>
              <a:t>from</a:t>
            </a:r>
            <a:r>
              <a:rPr lang="fr-FR" sz="800" dirty="0"/>
              <a:t> total </a:t>
            </a:r>
            <a:r>
              <a:rPr lang="fr-FR" sz="800" dirty="0" err="1"/>
              <a:t>market</a:t>
            </a:r>
            <a:r>
              <a:rPr lang="fr-FR" sz="800" dirty="0"/>
              <a:t> size </a:t>
            </a:r>
            <a:endParaRPr lang="en-US" sz="800" dirty="0"/>
          </a:p>
        </p:txBody>
      </p:sp>
    </p:spTree>
    <p:extLst>
      <p:ext uri="{BB962C8B-B14F-4D97-AF65-F5344CB8AC3E}">
        <p14:creationId xmlns:p14="http://schemas.microsoft.com/office/powerpoint/2010/main" val="42065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F6AE2-A7F8-41E8-9209-BCF7EFFA244E}"/>
              </a:ext>
            </a:extLst>
          </p:cNvPr>
          <p:cNvSpPr>
            <a:spLocks noGrp="1"/>
          </p:cNvSpPr>
          <p:nvPr>
            <p:ph type="title"/>
          </p:nvPr>
        </p:nvSpPr>
        <p:spPr/>
        <p:txBody>
          <a:bodyPr/>
          <a:lstStyle/>
          <a:p>
            <a:r>
              <a:rPr lang="fr-FR" dirty="0"/>
              <a:t>Scope 1: direct impact</a:t>
            </a:r>
            <a:endParaRPr lang="en-US" dirty="0"/>
          </a:p>
        </p:txBody>
      </p:sp>
      <p:sp>
        <p:nvSpPr>
          <p:cNvPr id="7" name="Espace réservé du texte 6">
            <a:extLst>
              <a:ext uri="{FF2B5EF4-FFF2-40B4-BE49-F238E27FC236}">
                <a16:creationId xmlns:a16="http://schemas.microsoft.com/office/drawing/2014/main" id="{075B1B47-BFEB-4FB2-AE13-68CAEC0B3C01}"/>
              </a:ext>
            </a:extLst>
          </p:cNvPr>
          <p:cNvSpPr>
            <a:spLocks noGrp="1"/>
          </p:cNvSpPr>
          <p:nvPr>
            <p:ph type="body" sz="quarter" idx="10"/>
          </p:nvPr>
        </p:nvSpPr>
        <p:spPr/>
        <p:txBody>
          <a:bodyPr/>
          <a:lstStyle/>
          <a:p>
            <a:endParaRPr lang="en-US"/>
          </a:p>
        </p:txBody>
      </p:sp>
      <p:graphicFrame>
        <p:nvGraphicFramePr>
          <p:cNvPr id="6" name="Graphique 5">
            <a:extLst>
              <a:ext uri="{FF2B5EF4-FFF2-40B4-BE49-F238E27FC236}">
                <a16:creationId xmlns:a16="http://schemas.microsoft.com/office/drawing/2014/main" id="{3D8E0054-3D99-4FF8-999D-848B77CD0DBC}"/>
              </a:ext>
            </a:extLst>
          </p:cNvPr>
          <p:cNvGraphicFramePr>
            <a:graphicFrameLocks/>
          </p:cNvGraphicFramePr>
          <p:nvPr>
            <p:extLst>
              <p:ext uri="{D42A27DB-BD31-4B8C-83A1-F6EECF244321}">
                <p14:modId xmlns:p14="http://schemas.microsoft.com/office/powerpoint/2010/main" val="190430722"/>
              </p:ext>
            </p:extLst>
          </p:nvPr>
        </p:nvGraphicFramePr>
        <p:xfrm>
          <a:off x="103121" y="959665"/>
          <a:ext cx="9134057" cy="5424250"/>
        </p:xfrm>
        <a:graphic>
          <a:graphicData uri="http://schemas.openxmlformats.org/drawingml/2006/chart">
            <c:chart xmlns:c="http://schemas.openxmlformats.org/drawingml/2006/chart" xmlns:r="http://schemas.openxmlformats.org/officeDocument/2006/relationships" r:id="rId2"/>
          </a:graphicData>
        </a:graphic>
      </p:graphicFrame>
      <p:sp>
        <p:nvSpPr>
          <p:cNvPr id="13" name="ZoneTexte 12">
            <a:extLst>
              <a:ext uri="{FF2B5EF4-FFF2-40B4-BE49-F238E27FC236}">
                <a16:creationId xmlns:a16="http://schemas.microsoft.com/office/drawing/2014/main" id="{ECB7CE43-791D-40B6-BC4F-01018AB288F2}"/>
              </a:ext>
            </a:extLst>
          </p:cNvPr>
          <p:cNvSpPr txBox="1"/>
          <p:nvPr/>
        </p:nvSpPr>
        <p:spPr>
          <a:xfrm>
            <a:off x="8224498" y="5612130"/>
            <a:ext cx="697627" cy="369332"/>
          </a:xfrm>
          <a:prstGeom prst="rect">
            <a:avLst/>
          </a:prstGeom>
          <a:noFill/>
        </p:spPr>
        <p:txBody>
          <a:bodyPr wrap="none" rtlCol="0">
            <a:spAutoFit/>
          </a:bodyPr>
          <a:lstStyle/>
          <a:p>
            <a:r>
              <a:rPr lang="fr-FR" dirty="0"/>
              <a:t>2021</a:t>
            </a:r>
            <a:endParaRPr lang="en-US" dirty="0"/>
          </a:p>
        </p:txBody>
      </p:sp>
      <p:sp>
        <p:nvSpPr>
          <p:cNvPr id="14" name="ZoneTexte 13">
            <a:extLst>
              <a:ext uri="{FF2B5EF4-FFF2-40B4-BE49-F238E27FC236}">
                <a16:creationId xmlns:a16="http://schemas.microsoft.com/office/drawing/2014/main" id="{EA1C4F95-8402-4710-8B11-632F0D24981A}"/>
              </a:ext>
            </a:extLst>
          </p:cNvPr>
          <p:cNvSpPr txBox="1"/>
          <p:nvPr/>
        </p:nvSpPr>
        <p:spPr>
          <a:xfrm>
            <a:off x="1075254" y="6129015"/>
            <a:ext cx="5593198" cy="461665"/>
          </a:xfrm>
          <a:prstGeom prst="rect">
            <a:avLst/>
          </a:prstGeom>
          <a:noFill/>
        </p:spPr>
        <p:txBody>
          <a:bodyPr wrap="none" rtlCol="0">
            <a:spAutoFit/>
          </a:bodyPr>
          <a:lstStyle/>
          <a:p>
            <a:r>
              <a:rPr lang="fr-FR" sz="800" dirty="0"/>
              <a:t>Sources: </a:t>
            </a:r>
            <a:r>
              <a:rPr lang="fr-FR" sz="800" dirty="0" err="1"/>
              <a:t>companies</a:t>
            </a:r>
            <a:r>
              <a:rPr lang="fr-FR" sz="800" dirty="0"/>
              <a:t> CSR</a:t>
            </a:r>
          </a:p>
          <a:p>
            <a:r>
              <a:rPr lang="fr-FR" sz="800" dirty="0"/>
              <a:t>Samsung </a:t>
            </a:r>
            <a:r>
              <a:rPr lang="fr-FR" sz="800" dirty="0" err="1"/>
              <a:t>electronics</a:t>
            </a:r>
            <a:r>
              <a:rPr lang="fr-FR" sz="800" dirty="0"/>
              <a:t> GHG </a:t>
            </a:r>
            <a:r>
              <a:rPr lang="fr-FR" sz="800" dirty="0" err="1"/>
              <a:t>emissions</a:t>
            </a:r>
            <a:r>
              <a:rPr lang="fr-FR" sz="800" dirty="0"/>
              <a:t> are </a:t>
            </a:r>
            <a:r>
              <a:rPr lang="fr-FR" sz="800" dirty="0" err="1"/>
              <a:t>counted</a:t>
            </a:r>
            <a:r>
              <a:rPr lang="fr-FR" sz="800" dirty="0"/>
              <a:t> </a:t>
            </a:r>
            <a:r>
              <a:rPr lang="fr-FR" sz="800" dirty="0" err="1"/>
              <a:t>only</a:t>
            </a:r>
            <a:r>
              <a:rPr lang="fr-FR" sz="800" dirty="0"/>
              <a:t> for 31.3% (percentage of </a:t>
            </a:r>
            <a:r>
              <a:rPr lang="fr-FR" sz="800" dirty="0" err="1"/>
              <a:t>semiconductor</a:t>
            </a:r>
            <a:r>
              <a:rPr lang="fr-FR" sz="800" dirty="0"/>
              <a:t> in </a:t>
            </a:r>
            <a:r>
              <a:rPr lang="fr-FR" sz="800" dirty="0" err="1"/>
              <a:t>company</a:t>
            </a:r>
            <a:r>
              <a:rPr lang="fr-FR" sz="800" dirty="0"/>
              <a:t> revenues)</a:t>
            </a:r>
          </a:p>
          <a:p>
            <a:r>
              <a:rPr lang="fr-FR" sz="800" dirty="0" err="1"/>
              <a:t>Others</a:t>
            </a:r>
            <a:r>
              <a:rPr lang="fr-FR" sz="800" dirty="0"/>
              <a:t> are </a:t>
            </a:r>
            <a:r>
              <a:rPr lang="fr-FR" sz="800" dirty="0" err="1"/>
              <a:t>extrapolated</a:t>
            </a:r>
            <a:r>
              <a:rPr lang="fr-FR" sz="800" dirty="0"/>
              <a:t> </a:t>
            </a:r>
            <a:r>
              <a:rPr lang="fr-FR" sz="800" dirty="0" err="1"/>
              <a:t>from</a:t>
            </a:r>
            <a:r>
              <a:rPr lang="fr-FR" sz="800" dirty="0"/>
              <a:t> </a:t>
            </a:r>
            <a:r>
              <a:rPr lang="fr-FR" sz="800" dirty="0" err="1"/>
              <a:t>market</a:t>
            </a:r>
            <a:r>
              <a:rPr lang="fr-FR" sz="800" dirty="0"/>
              <a:t> </a:t>
            </a:r>
            <a:r>
              <a:rPr lang="fr-FR" sz="800" dirty="0" err="1"/>
              <a:t>share</a:t>
            </a:r>
            <a:r>
              <a:rPr lang="fr-FR" sz="800" dirty="0"/>
              <a:t> </a:t>
            </a:r>
            <a:endParaRPr lang="en-US" sz="800" dirty="0"/>
          </a:p>
        </p:txBody>
      </p:sp>
    </p:spTree>
    <p:extLst>
      <p:ext uri="{BB962C8B-B14F-4D97-AF65-F5344CB8AC3E}">
        <p14:creationId xmlns:p14="http://schemas.microsoft.com/office/powerpoint/2010/main" val="3105026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F6AE2-A7F8-41E8-9209-BCF7EFFA244E}"/>
              </a:ext>
            </a:extLst>
          </p:cNvPr>
          <p:cNvSpPr>
            <a:spLocks noGrp="1"/>
          </p:cNvSpPr>
          <p:nvPr>
            <p:ph type="title"/>
          </p:nvPr>
        </p:nvSpPr>
        <p:spPr/>
        <p:txBody>
          <a:bodyPr/>
          <a:lstStyle/>
          <a:p>
            <a:r>
              <a:rPr lang="fr-FR" dirty="0"/>
              <a:t>Scope 1: direct impact</a:t>
            </a:r>
            <a:endParaRPr lang="en-US" dirty="0"/>
          </a:p>
        </p:txBody>
      </p:sp>
      <p:sp>
        <p:nvSpPr>
          <p:cNvPr id="7" name="Espace réservé du texte 6">
            <a:extLst>
              <a:ext uri="{FF2B5EF4-FFF2-40B4-BE49-F238E27FC236}">
                <a16:creationId xmlns:a16="http://schemas.microsoft.com/office/drawing/2014/main" id="{075B1B47-BFEB-4FB2-AE13-68CAEC0B3C01}"/>
              </a:ext>
            </a:extLst>
          </p:cNvPr>
          <p:cNvSpPr>
            <a:spLocks noGrp="1"/>
          </p:cNvSpPr>
          <p:nvPr>
            <p:ph type="body" sz="quarter" idx="10"/>
          </p:nvPr>
        </p:nvSpPr>
        <p:spPr/>
        <p:txBody>
          <a:bodyPr/>
          <a:lstStyle/>
          <a:p>
            <a:endParaRPr lang="en-US"/>
          </a:p>
        </p:txBody>
      </p:sp>
      <p:graphicFrame>
        <p:nvGraphicFramePr>
          <p:cNvPr id="6" name="Graphique 5">
            <a:extLst>
              <a:ext uri="{FF2B5EF4-FFF2-40B4-BE49-F238E27FC236}">
                <a16:creationId xmlns:a16="http://schemas.microsoft.com/office/drawing/2014/main" id="{3D8E0054-3D99-4FF8-999D-848B77CD0DBC}"/>
              </a:ext>
            </a:extLst>
          </p:cNvPr>
          <p:cNvGraphicFramePr>
            <a:graphicFrameLocks/>
          </p:cNvGraphicFramePr>
          <p:nvPr>
            <p:extLst>
              <p:ext uri="{D42A27DB-BD31-4B8C-83A1-F6EECF244321}">
                <p14:modId xmlns:p14="http://schemas.microsoft.com/office/powerpoint/2010/main" val="200214673"/>
              </p:ext>
            </p:extLst>
          </p:nvPr>
        </p:nvGraphicFramePr>
        <p:xfrm>
          <a:off x="103121" y="959665"/>
          <a:ext cx="9134057" cy="542425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necteur droit avec flèche 7">
            <a:extLst>
              <a:ext uri="{FF2B5EF4-FFF2-40B4-BE49-F238E27FC236}">
                <a16:creationId xmlns:a16="http://schemas.microsoft.com/office/drawing/2014/main" id="{FD0EFF30-D5A1-4048-9696-020DDEEC30DB}"/>
              </a:ext>
            </a:extLst>
          </p:cNvPr>
          <p:cNvCxnSpPr>
            <a:cxnSpLocks/>
          </p:cNvCxnSpPr>
          <p:nvPr/>
        </p:nvCxnSpPr>
        <p:spPr>
          <a:xfrm>
            <a:off x="2884368" y="4119847"/>
            <a:ext cx="1533253"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5B05FF1-84C7-4B57-B040-C24ADEAC4953}"/>
              </a:ext>
            </a:extLst>
          </p:cNvPr>
          <p:cNvSpPr txBox="1"/>
          <p:nvPr/>
        </p:nvSpPr>
        <p:spPr>
          <a:xfrm>
            <a:off x="3193177" y="3559777"/>
            <a:ext cx="915635" cy="369332"/>
          </a:xfrm>
          <a:prstGeom prst="rect">
            <a:avLst/>
          </a:prstGeom>
          <a:noFill/>
        </p:spPr>
        <p:txBody>
          <a:bodyPr wrap="none" rtlCol="0">
            <a:spAutoFit/>
          </a:bodyPr>
          <a:lstStyle/>
          <a:p>
            <a:r>
              <a:rPr lang="fr-FR" dirty="0" err="1"/>
              <a:t>fabless</a:t>
            </a:r>
            <a:endParaRPr lang="en-US" dirty="0"/>
          </a:p>
        </p:txBody>
      </p:sp>
      <p:cxnSp>
        <p:nvCxnSpPr>
          <p:cNvPr id="11" name="Connecteur droit avec flèche 10">
            <a:extLst>
              <a:ext uri="{FF2B5EF4-FFF2-40B4-BE49-F238E27FC236}">
                <a16:creationId xmlns:a16="http://schemas.microsoft.com/office/drawing/2014/main" id="{26337757-05EE-4462-9B09-5529910BE712}"/>
              </a:ext>
            </a:extLst>
          </p:cNvPr>
          <p:cNvCxnSpPr>
            <a:cxnSpLocks/>
          </p:cNvCxnSpPr>
          <p:nvPr/>
        </p:nvCxnSpPr>
        <p:spPr>
          <a:xfrm>
            <a:off x="5510501" y="4119847"/>
            <a:ext cx="901927"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4D5A951-BBCF-4770-90AD-7FB7C5BC94C3}"/>
              </a:ext>
            </a:extLst>
          </p:cNvPr>
          <p:cNvSpPr txBox="1"/>
          <p:nvPr/>
        </p:nvSpPr>
        <p:spPr>
          <a:xfrm>
            <a:off x="5503647" y="3559777"/>
            <a:ext cx="915635" cy="369332"/>
          </a:xfrm>
          <a:prstGeom prst="rect">
            <a:avLst/>
          </a:prstGeom>
          <a:noFill/>
        </p:spPr>
        <p:txBody>
          <a:bodyPr wrap="none" rtlCol="0">
            <a:spAutoFit/>
          </a:bodyPr>
          <a:lstStyle/>
          <a:p>
            <a:r>
              <a:rPr lang="fr-FR" dirty="0" err="1"/>
              <a:t>fabless</a:t>
            </a:r>
            <a:endParaRPr lang="en-US" dirty="0"/>
          </a:p>
        </p:txBody>
      </p:sp>
    </p:spTree>
    <p:extLst>
      <p:ext uri="{BB962C8B-B14F-4D97-AF65-F5344CB8AC3E}">
        <p14:creationId xmlns:p14="http://schemas.microsoft.com/office/powerpoint/2010/main" val="2053931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F6AE2-A7F8-41E8-9209-BCF7EFFA244E}"/>
              </a:ext>
            </a:extLst>
          </p:cNvPr>
          <p:cNvSpPr>
            <a:spLocks noGrp="1"/>
          </p:cNvSpPr>
          <p:nvPr>
            <p:ph type="title"/>
          </p:nvPr>
        </p:nvSpPr>
        <p:spPr/>
        <p:txBody>
          <a:bodyPr/>
          <a:lstStyle/>
          <a:p>
            <a:r>
              <a:rPr lang="fr-FR" dirty="0"/>
              <a:t>Scope 2: impact </a:t>
            </a:r>
            <a:r>
              <a:rPr lang="fr-FR" dirty="0" err="1"/>
              <a:t>from</a:t>
            </a:r>
            <a:r>
              <a:rPr lang="fr-FR" dirty="0"/>
              <a:t> </a:t>
            </a:r>
            <a:r>
              <a:rPr lang="fr-FR" dirty="0" err="1"/>
              <a:t>energy</a:t>
            </a:r>
            <a:endParaRPr lang="en-US" dirty="0"/>
          </a:p>
        </p:txBody>
      </p:sp>
      <p:sp>
        <p:nvSpPr>
          <p:cNvPr id="7" name="Espace réservé du texte 6">
            <a:extLst>
              <a:ext uri="{FF2B5EF4-FFF2-40B4-BE49-F238E27FC236}">
                <a16:creationId xmlns:a16="http://schemas.microsoft.com/office/drawing/2014/main" id="{075B1B47-BFEB-4FB2-AE13-68CAEC0B3C01}"/>
              </a:ext>
            </a:extLst>
          </p:cNvPr>
          <p:cNvSpPr>
            <a:spLocks noGrp="1"/>
          </p:cNvSpPr>
          <p:nvPr>
            <p:ph type="body" sz="quarter" idx="10"/>
          </p:nvPr>
        </p:nvSpPr>
        <p:spPr/>
        <p:txBody>
          <a:bodyPr/>
          <a:lstStyle/>
          <a:p>
            <a:endParaRPr lang="en-US"/>
          </a:p>
        </p:txBody>
      </p:sp>
      <p:graphicFrame>
        <p:nvGraphicFramePr>
          <p:cNvPr id="13" name="Graphique 12">
            <a:extLst>
              <a:ext uri="{FF2B5EF4-FFF2-40B4-BE49-F238E27FC236}">
                <a16:creationId xmlns:a16="http://schemas.microsoft.com/office/drawing/2014/main" id="{062E56DF-89AF-4654-A4C3-E1616F9DE8DD}"/>
              </a:ext>
            </a:extLst>
          </p:cNvPr>
          <p:cNvGraphicFramePr>
            <a:graphicFrameLocks/>
          </p:cNvGraphicFramePr>
          <p:nvPr>
            <p:extLst>
              <p:ext uri="{D42A27DB-BD31-4B8C-83A1-F6EECF244321}">
                <p14:modId xmlns:p14="http://schemas.microsoft.com/office/powerpoint/2010/main" val="2827483526"/>
              </p:ext>
            </p:extLst>
          </p:nvPr>
        </p:nvGraphicFramePr>
        <p:xfrm>
          <a:off x="122927" y="876538"/>
          <a:ext cx="9021073" cy="5405199"/>
        </p:xfrm>
        <a:graphic>
          <a:graphicData uri="http://schemas.openxmlformats.org/drawingml/2006/chart">
            <c:chart xmlns:c="http://schemas.openxmlformats.org/drawingml/2006/chart" xmlns:r="http://schemas.openxmlformats.org/officeDocument/2006/relationships" r:id="rId2"/>
          </a:graphicData>
        </a:graphic>
      </p:graphicFrame>
      <p:sp>
        <p:nvSpPr>
          <p:cNvPr id="14" name="ZoneTexte 13">
            <a:extLst>
              <a:ext uri="{FF2B5EF4-FFF2-40B4-BE49-F238E27FC236}">
                <a16:creationId xmlns:a16="http://schemas.microsoft.com/office/drawing/2014/main" id="{8C01C043-F2A6-4A3C-A80A-37D08D7F7D6B}"/>
              </a:ext>
            </a:extLst>
          </p:cNvPr>
          <p:cNvSpPr txBox="1"/>
          <p:nvPr/>
        </p:nvSpPr>
        <p:spPr>
          <a:xfrm>
            <a:off x="1110880" y="6258798"/>
            <a:ext cx="4434227" cy="338554"/>
          </a:xfrm>
          <a:prstGeom prst="rect">
            <a:avLst/>
          </a:prstGeom>
          <a:noFill/>
        </p:spPr>
        <p:txBody>
          <a:bodyPr wrap="none" rtlCol="0">
            <a:spAutoFit/>
          </a:bodyPr>
          <a:lstStyle/>
          <a:p>
            <a:r>
              <a:rPr lang="fr-FR" sz="800" dirty="0"/>
              <a:t>Sources: </a:t>
            </a:r>
            <a:r>
              <a:rPr lang="fr-FR" sz="800" dirty="0" err="1"/>
              <a:t>companies</a:t>
            </a:r>
            <a:r>
              <a:rPr lang="fr-FR" sz="800" dirty="0"/>
              <a:t> CSR</a:t>
            </a:r>
          </a:p>
          <a:p>
            <a:r>
              <a:rPr lang="fr-FR" sz="800" dirty="0"/>
              <a:t>Location-</a:t>
            </a:r>
            <a:r>
              <a:rPr lang="fr-FR" sz="800" dirty="0" err="1"/>
              <a:t>based</a:t>
            </a:r>
            <a:r>
              <a:rPr lang="fr-FR" sz="800" dirty="0"/>
              <a:t> scope 2 if </a:t>
            </a:r>
            <a:r>
              <a:rPr lang="fr-FR" sz="800" dirty="0" err="1"/>
              <a:t>available</a:t>
            </a:r>
            <a:r>
              <a:rPr lang="fr-FR" sz="800" dirty="0"/>
              <a:t>, </a:t>
            </a:r>
            <a:r>
              <a:rPr lang="fr-FR" sz="800" dirty="0" err="1"/>
              <a:t>otherwise</a:t>
            </a:r>
            <a:r>
              <a:rPr lang="fr-FR" sz="800" dirty="0"/>
              <a:t> </a:t>
            </a:r>
            <a:r>
              <a:rPr lang="fr-FR" sz="800" dirty="0" err="1"/>
              <a:t>market-based</a:t>
            </a:r>
            <a:r>
              <a:rPr lang="fr-FR" sz="800" dirty="0"/>
              <a:t> or non </a:t>
            </a:r>
            <a:r>
              <a:rPr lang="fr-FR" sz="800" dirty="0" err="1"/>
              <a:t>specified</a:t>
            </a:r>
            <a:r>
              <a:rPr lang="fr-FR" sz="800" dirty="0"/>
              <a:t> (</a:t>
            </a:r>
            <a:r>
              <a:rPr lang="fr-FR" sz="800" dirty="0" err="1"/>
              <a:t>marked</a:t>
            </a:r>
            <a:r>
              <a:rPr lang="fr-FR" sz="800" dirty="0"/>
              <a:t> </a:t>
            </a:r>
            <a:r>
              <a:rPr lang="fr-FR" sz="800" dirty="0" err="1"/>
              <a:t>with</a:t>
            </a:r>
            <a:r>
              <a:rPr lang="fr-FR" sz="800" dirty="0"/>
              <a:t> *)</a:t>
            </a:r>
            <a:endParaRPr lang="en-US" sz="800" dirty="0"/>
          </a:p>
        </p:txBody>
      </p:sp>
      <p:sp>
        <p:nvSpPr>
          <p:cNvPr id="3" name="ZoneTexte 2">
            <a:extLst>
              <a:ext uri="{FF2B5EF4-FFF2-40B4-BE49-F238E27FC236}">
                <a16:creationId xmlns:a16="http://schemas.microsoft.com/office/drawing/2014/main" id="{ED665184-1040-4B17-B473-B926EF05C96D}"/>
              </a:ext>
            </a:extLst>
          </p:cNvPr>
          <p:cNvSpPr txBox="1"/>
          <p:nvPr/>
        </p:nvSpPr>
        <p:spPr>
          <a:xfrm>
            <a:off x="3930732" y="6597352"/>
            <a:ext cx="184731" cy="369332"/>
          </a:xfrm>
          <a:prstGeom prst="rect">
            <a:avLst/>
          </a:prstGeom>
          <a:noFill/>
        </p:spPr>
        <p:txBody>
          <a:bodyPr wrap="none" rtlCol="0">
            <a:spAutoFit/>
          </a:bodyPr>
          <a:lstStyle/>
          <a:p>
            <a:endParaRPr lang="en-US" dirty="0"/>
          </a:p>
        </p:txBody>
      </p:sp>
      <p:sp>
        <p:nvSpPr>
          <p:cNvPr id="4" name="ZoneTexte 3">
            <a:extLst>
              <a:ext uri="{FF2B5EF4-FFF2-40B4-BE49-F238E27FC236}">
                <a16:creationId xmlns:a16="http://schemas.microsoft.com/office/drawing/2014/main" id="{E2720940-6761-4BB6-AE98-4351BCF6EEAA}"/>
              </a:ext>
            </a:extLst>
          </p:cNvPr>
          <p:cNvSpPr txBox="1"/>
          <p:nvPr/>
        </p:nvSpPr>
        <p:spPr>
          <a:xfrm>
            <a:off x="2490567" y="2588821"/>
            <a:ext cx="274434" cy="369332"/>
          </a:xfrm>
          <a:prstGeom prst="rect">
            <a:avLst/>
          </a:prstGeom>
          <a:noFill/>
        </p:spPr>
        <p:txBody>
          <a:bodyPr wrap="none" rtlCol="0">
            <a:spAutoFit/>
          </a:bodyPr>
          <a:lstStyle/>
          <a:p>
            <a:r>
              <a:rPr lang="fr-FR" dirty="0"/>
              <a:t>*</a:t>
            </a:r>
            <a:endParaRPr lang="en-US" dirty="0"/>
          </a:p>
        </p:txBody>
      </p:sp>
      <p:sp>
        <p:nvSpPr>
          <p:cNvPr id="15" name="ZoneTexte 14">
            <a:extLst>
              <a:ext uri="{FF2B5EF4-FFF2-40B4-BE49-F238E27FC236}">
                <a16:creationId xmlns:a16="http://schemas.microsoft.com/office/drawing/2014/main" id="{82F9E936-1B8A-4336-96F9-07410ACC04FF}"/>
              </a:ext>
            </a:extLst>
          </p:cNvPr>
          <p:cNvSpPr txBox="1"/>
          <p:nvPr/>
        </p:nvSpPr>
        <p:spPr>
          <a:xfrm>
            <a:off x="3010696" y="4442222"/>
            <a:ext cx="274434" cy="369332"/>
          </a:xfrm>
          <a:prstGeom prst="rect">
            <a:avLst/>
          </a:prstGeom>
          <a:noFill/>
        </p:spPr>
        <p:txBody>
          <a:bodyPr wrap="none" rtlCol="0">
            <a:spAutoFit/>
          </a:bodyPr>
          <a:lstStyle/>
          <a:p>
            <a:r>
              <a:rPr lang="fr-FR" dirty="0"/>
              <a:t>*</a:t>
            </a:r>
            <a:endParaRPr lang="en-US" dirty="0"/>
          </a:p>
        </p:txBody>
      </p:sp>
      <p:sp>
        <p:nvSpPr>
          <p:cNvPr id="16" name="ZoneTexte 15">
            <a:extLst>
              <a:ext uri="{FF2B5EF4-FFF2-40B4-BE49-F238E27FC236}">
                <a16:creationId xmlns:a16="http://schemas.microsoft.com/office/drawing/2014/main" id="{0A6DC727-269E-45B7-87C2-547951CF7240}"/>
              </a:ext>
            </a:extLst>
          </p:cNvPr>
          <p:cNvSpPr txBox="1"/>
          <p:nvPr/>
        </p:nvSpPr>
        <p:spPr>
          <a:xfrm>
            <a:off x="1986516" y="1926234"/>
            <a:ext cx="274434" cy="369332"/>
          </a:xfrm>
          <a:prstGeom prst="rect">
            <a:avLst/>
          </a:prstGeom>
          <a:noFill/>
        </p:spPr>
        <p:txBody>
          <a:bodyPr wrap="none" rtlCol="0">
            <a:spAutoFit/>
          </a:bodyPr>
          <a:lstStyle/>
          <a:p>
            <a:r>
              <a:rPr lang="fr-FR" dirty="0"/>
              <a:t>*</a:t>
            </a:r>
            <a:endParaRPr lang="en-US" dirty="0"/>
          </a:p>
        </p:txBody>
      </p:sp>
      <p:sp>
        <p:nvSpPr>
          <p:cNvPr id="17" name="ZoneTexte 16">
            <a:extLst>
              <a:ext uri="{FF2B5EF4-FFF2-40B4-BE49-F238E27FC236}">
                <a16:creationId xmlns:a16="http://schemas.microsoft.com/office/drawing/2014/main" id="{2B057212-5C65-4A69-AB9D-6CA62610A2C2}"/>
              </a:ext>
            </a:extLst>
          </p:cNvPr>
          <p:cNvSpPr txBox="1"/>
          <p:nvPr/>
        </p:nvSpPr>
        <p:spPr>
          <a:xfrm>
            <a:off x="4033023" y="4442222"/>
            <a:ext cx="274434" cy="369332"/>
          </a:xfrm>
          <a:prstGeom prst="rect">
            <a:avLst/>
          </a:prstGeom>
          <a:noFill/>
        </p:spPr>
        <p:txBody>
          <a:bodyPr wrap="none" rtlCol="0">
            <a:spAutoFit/>
          </a:bodyPr>
          <a:lstStyle/>
          <a:p>
            <a:r>
              <a:rPr lang="fr-FR" dirty="0"/>
              <a:t>*</a:t>
            </a:r>
            <a:endParaRPr lang="en-US" dirty="0"/>
          </a:p>
        </p:txBody>
      </p:sp>
      <p:sp>
        <p:nvSpPr>
          <p:cNvPr id="18" name="ZoneTexte 17">
            <a:extLst>
              <a:ext uri="{FF2B5EF4-FFF2-40B4-BE49-F238E27FC236}">
                <a16:creationId xmlns:a16="http://schemas.microsoft.com/office/drawing/2014/main" id="{6A7DE6A4-BF45-4D2D-9F07-4F94E12D3AC8}"/>
              </a:ext>
            </a:extLst>
          </p:cNvPr>
          <p:cNvSpPr txBox="1"/>
          <p:nvPr/>
        </p:nvSpPr>
        <p:spPr>
          <a:xfrm>
            <a:off x="5055350" y="4072890"/>
            <a:ext cx="274434" cy="369332"/>
          </a:xfrm>
          <a:prstGeom prst="rect">
            <a:avLst/>
          </a:prstGeom>
          <a:noFill/>
        </p:spPr>
        <p:txBody>
          <a:bodyPr wrap="none" rtlCol="0">
            <a:spAutoFit/>
          </a:bodyPr>
          <a:lstStyle/>
          <a:p>
            <a:r>
              <a:rPr lang="fr-FR" dirty="0"/>
              <a:t>*</a:t>
            </a:r>
            <a:endParaRPr lang="en-US" dirty="0"/>
          </a:p>
        </p:txBody>
      </p:sp>
      <p:sp>
        <p:nvSpPr>
          <p:cNvPr id="19" name="ZoneTexte 18">
            <a:extLst>
              <a:ext uri="{FF2B5EF4-FFF2-40B4-BE49-F238E27FC236}">
                <a16:creationId xmlns:a16="http://schemas.microsoft.com/office/drawing/2014/main" id="{1711F805-E793-453E-AD82-9C33CD11F909}"/>
              </a:ext>
            </a:extLst>
          </p:cNvPr>
          <p:cNvSpPr txBox="1"/>
          <p:nvPr/>
        </p:nvSpPr>
        <p:spPr>
          <a:xfrm>
            <a:off x="6588511" y="4293181"/>
            <a:ext cx="274434" cy="369332"/>
          </a:xfrm>
          <a:prstGeom prst="rect">
            <a:avLst/>
          </a:prstGeom>
          <a:noFill/>
        </p:spPr>
        <p:txBody>
          <a:bodyPr wrap="none" rtlCol="0">
            <a:spAutoFit/>
          </a:bodyPr>
          <a:lstStyle/>
          <a:p>
            <a:r>
              <a:rPr lang="fr-FR" dirty="0"/>
              <a:t>*</a:t>
            </a:r>
            <a:endParaRPr lang="en-US" dirty="0"/>
          </a:p>
        </p:txBody>
      </p:sp>
      <p:sp>
        <p:nvSpPr>
          <p:cNvPr id="20" name="ZoneTexte 19">
            <a:extLst>
              <a:ext uri="{FF2B5EF4-FFF2-40B4-BE49-F238E27FC236}">
                <a16:creationId xmlns:a16="http://schemas.microsoft.com/office/drawing/2014/main" id="{8733A08F-4821-4FE6-B0B9-2F7E20AC07CF}"/>
              </a:ext>
            </a:extLst>
          </p:cNvPr>
          <p:cNvSpPr txBox="1"/>
          <p:nvPr/>
        </p:nvSpPr>
        <p:spPr>
          <a:xfrm>
            <a:off x="7104781" y="3579137"/>
            <a:ext cx="274434" cy="369332"/>
          </a:xfrm>
          <a:prstGeom prst="rect">
            <a:avLst/>
          </a:prstGeom>
          <a:noFill/>
        </p:spPr>
        <p:txBody>
          <a:bodyPr wrap="none" rtlCol="0">
            <a:spAutoFit/>
          </a:bodyPr>
          <a:lstStyle/>
          <a:p>
            <a:r>
              <a:rPr lang="fr-FR" dirty="0"/>
              <a:t>*</a:t>
            </a:r>
            <a:endParaRPr lang="en-US" dirty="0"/>
          </a:p>
        </p:txBody>
      </p:sp>
      <p:sp>
        <p:nvSpPr>
          <p:cNvPr id="21" name="ZoneTexte 20">
            <a:extLst>
              <a:ext uri="{FF2B5EF4-FFF2-40B4-BE49-F238E27FC236}">
                <a16:creationId xmlns:a16="http://schemas.microsoft.com/office/drawing/2014/main" id="{8E1D9A55-DFE9-4DF4-9D8B-819A8E9B8731}"/>
              </a:ext>
            </a:extLst>
          </p:cNvPr>
          <p:cNvSpPr txBox="1"/>
          <p:nvPr/>
        </p:nvSpPr>
        <p:spPr>
          <a:xfrm>
            <a:off x="8121672" y="4108515"/>
            <a:ext cx="274434" cy="369332"/>
          </a:xfrm>
          <a:prstGeom prst="rect">
            <a:avLst/>
          </a:prstGeom>
          <a:noFill/>
        </p:spPr>
        <p:txBody>
          <a:bodyPr wrap="none" rtlCol="0">
            <a:spAutoFit/>
          </a:bodyPr>
          <a:lstStyle/>
          <a:p>
            <a:r>
              <a:rPr lang="fr-FR" dirty="0"/>
              <a:t>*</a:t>
            </a:r>
            <a:endParaRPr lang="en-US" dirty="0"/>
          </a:p>
        </p:txBody>
      </p:sp>
      <p:cxnSp>
        <p:nvCxnSpPr>
          <p:cNvPr id="22" name="Connecteur droit avec flèche 21">
            <a:extLst>
              <a:ext uri="{FF2B5EF4-FFF2-40B4-BE49-F238E27FC236}">
                <a16:creationId xmlns:a16="http://schemas.microsoft.com/office/drawing/2014/main" id="{CC61A658-CF14-4820-83D5-E198D4479F7E}"/>
              </a:ext>
            </a:extLst>
          </p:cNvPr>
          <p:cNvCxnSpPr>
            <a:cxnSpLocks/>
          </p:cNvCxnSpPr>
          <p:nvPr/>
        </p:nvCxnSpPr>
        <p:spPr>
          <a:xfrm>
            <a:off x="2884368" y="4119847"/>
            <a:ext cx="1533253"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7393337D-A78D-44CC-B2FD-B90500DA9B0E}"/>
              </a:ext>
            </a:extLst>
          </p:cNvPr>
          <p:cNvSpPr txBox="1"/>
          <p:nvPr/>
        </p:nvSpPr>
        <p:spPr>
          <a:xfrm>
            <a:off x="3193177" y="3559777"/>
            <a:ext cx="915635" cy="369332"/>
          </a:xfrm>
          <a:prstGeom prst="rect">
            <a:avLst/>
          </a:prstGeom>
          <a:noFill/>
        </p:spPr>
        <p:txBody>
          <a:bodyPr wrap="none" rtlCol="0">
            <a:spAutoFit/>
          </a:bodyPr>
          <a:lstStyle/>
          <a:p>
            <a:r>
              <a:rPr lang="fr-FR" dirty="0" err="1"/>
              <a:t>fabless</a:t>
            </a:r>
            <a:endParaRPr lang="en-US" dirty="0"/>
          </a:p>
        </p:txBody>
      </p:sp>
      <p:cxnSp>
        <p:nvCxnSpPr>
          <p:cNvPr id="24" name="Connecteur droit avec flèche 23">
            <a:extLst>
              <a:ext uri="{FF2B5EF4-FFF2-40B4-BE49-F238E27FC236}">
                <a16:creationId xmlns:a16="http://schemas.microsoft.com/office/drawing/2014/main" id="{BE07FAE2-EBEC-4D74-BC6B-97C5362920AF}"/>
              </a:ext>
            </a:extLst>
          </p:cNvPr>
          <p:cNvCxnSpPr>
            <a:cxnSpLocks/>
          </p:cNvCxnSpPr>
          <p:nvPr/>
        </p:nvCxnSpPr>
        <p:spPr>
          <a:xfrm>
            <a:off x="5510501" y="4119847"/>
            <a:ext cx="901927"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579F865E-482E-4859-BEFD-5CA0FEC16090}"/>
              </a:ext>
            </a:extLst>
          </p:cNvPr>
          <p:cNvSpPr txBox="1"/>
          <p:nvPr/>
        </p:nvSpPr>
        <p:spPr>
          <a:xfrm>
            <a:off x="5503647" y="3559777"/>
            <a:ext cx="915635" cy="369332"/>
          </a:xfrm>
          <a:prstGeom prst="rect">
            <a:avLst/>
          </a:prstGeom>
          <a:noFill/>
        </p:spPr>
        <p:txBody>
          <a:bodyPr wrap="none" rtlCol="0">
            <a:spAutoFit/>
          </a:bodyPr>
          <a:lstStyle/>
          <a:p>
            <a:r>
              <a:rPr lang="fr-FR" dirty="0" err="1"/>
              <a:t>fabless</a:t>
            </a:r>
            <a:endParaRPr lang="en-US" dirty="0"/>
          </a:p>
        </p:txBody>
      </p:sp>
    </p:spTree>
    <p:extLst>
      <p:ext uri="{BB962C8B-B14F-4D97-AF65-F5344CB8AC3E}">
        <p14:creationId xmlns:p14="http://schemas.microsoft.com/office/powerpoint/2010/main" val="1234961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17AEFC-B732-4D11-AA88-1A665F140D67}"/>
              </a:ext>
            </a:extLst>
          </p:cNvPr>
          <p:cNvSpPr>
            <a:spLocks noGrp="1"/>
          </p:cNvSpPr>
          <p:nvPr>
            <p:ph type="title"/>
          </p:nvPr>
        </p:nvSpPr>
        <p:spPr/>
        <p:txBody>
          <a:bodyPr/>
          <a:lstStyle/>
          <a:p>
            <a:r>
              <a:rPr lang="fr-FR" dirty="0" err="1"/>
              <a:t>Foundries</a:t>
            </a:r>
            <a:r>
              <a:rPr lang="fr-FR" dirty="0"/>
              <a:t> </a:t>
            </a:r>
            <a:r>
              <a:rPr lang="fr-FR" dirty="0" err="1"/>
              <a:t>carbon</a:t>
            </a:r>
            <a:r>
              <a:rPr lang="fr-FR" dirty="0"/>
              <a:t> impact</a:t>
            </a:r>
            <a:endParaRPr lang="en-US" dirty="0"/>
          </a:p>
        </p:txBody>
      </p:sp>
      <p:sp>
        <p:nvSpPr>
          <p:cNvPr id="3" name="Espace réservé du texte 2">
            <a:extLst>
              <a:ext uri="{FF2B5EF4-FFF2-40B4-BE49-F238E27FC236}">
                <a16:creationId xmlns:a16="http://schemas.microsoft.com/office/drawing/2014/main" id="{48797240-7A51-48AD-86F9-5FFCD5D9642E}"/>
              </a:ext>
            </a:extLst>
          </p:cNvPr>
          <p:cNvSpPr>
            <a:spLocks noGrp="1"/>
          </p:cNvSpPr>
          <p:nvPr>
            <p:ph type="body" sz="quarter" idx="10"/>
          </p:nvPr>
        </p:nvSpPr>
        <p:spPr/>
        <p:txBody>
          <a:bodyPr/>
          <a:lstStyle/>
          <a:p>
            <a:endParaRPr lang="en-US"/>
          </a:p>
        </p:txBody>
      </p:sp>
      <p:graphicFrame>
        <p:nvGraphicFramePr>
          <p:cNvPr id="4" name="Graphique 3">
            <a:extLst>
              <a:ext uri="{FF2B5EF4-FFF2-40B4-BE49-F238E27FC236}">
                <a16:creationId xmlns:a16="http://schemas.microsoft.com/office/drawing/2014/main" id="{057AD597-3F43-4EB5-B3B0-A8FA4C9361BE}"/>
              </a:ext>
            </a:extLst>
          </p:cNvPr>
          <p:cNvGraphicFramePr>
            <a:graphicFrameLocks/>
          </p:cNvGraphicFramePr>
          <p:nvPr>
            <p:extLst>
              <p:ext uri="{D42A27DB-BD31-4B8C-83A1-F6EECF244321}">
                <p14:modId xmlns:p14="http://schemas.microsoft.com/office/powerpoint/2010/main" val="2565121103"/>
              </p:ext>
            </p:extLst>
          </p:nvPr>
        </p:nvGraphicFramePr>
        <p:xfrm>
          <a:off x="1610276" y="1182118"/>
          <a:ext cx="6243487" cy="5415234"/>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0A1443CA-0A49-4CB7-B057-2CAFCFDAC51E}"/>
              </a:ext>
            </a:extLst>
          </p:cNvPr>
          <p:cNvSpPr txBox="1"/>
          <p:nvPr/>
        </p:nvSpPr>
        <p:spPr>
          <a:xfrm>
            <a:off x="8224498" y="5612130"/>
            <a:ext cx="697627" cy="369332"/>
          </a:xfrm>
          <a:prstGeom prst="rect">
            <a:avLst/>
          </a:prstGeom>
          <a:noFill/>
        </p:spPr>
        <p:txBody>
          <a:bodyPr wrap="none" rtlCol="0">
            <a:spAutoFit/>
          </a:bodyPr>
          <a:lstStyle/>
          <a:p>
            <a:r>
              <a:rPr lang="fr-FR" dirty="0"/>
              <a:t>2021</a:t>
            </a:r>
            <a:endParaRPr lang="en-US" dirty="0"/>
          </a:p>
        </p:txBody>
      </p:sp>
    </p:spTree>
    <p:extLst>
      <p:ext uri="{BB962C8B-B14F-4D97-AF65-F5344CB8AC3E}">
        <p14:creationId xmlns:p14="http://schemas.microsoft.com/office/powerpoint/2010/main" val="3375239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ED4981-4A9C-4B92-946F-D6875079601E}"/>
              </a:ext>
            </a:extLst>
          </p:cNvPr>
          <p:cNvSpPr>
            <a:spLocks noGrp="1"/>
          </p:cNvSpPr>
          <p:nvPr>
            <p:ph type="title"/>
          </p:nvPr>
        </p:nvSpPr>
        <p:spPr/>
        <p:txBody>
          <a:bodyPr/>
          <a:lstStyle/>
          <a:p>
            <a:r>
              <a:rPr lang="fr-FR" dirty="0" err="1"/>
              <a:t>Foundries</a:t>
            </a:r>
            <a:r>
              <a:rPr lang="fr-FR" dirty="0"/>
              <a:t> scope 1</a:t>
            </a:r>
            <a:endParaRPr lang="en-US" dirty="0"/>
          </a:p>
        </p:txBody>
      </p:sp>
      <p:sp>
        <p:nvSpPr>
          <p:cNvPr id="3" name="Espace réservé du texte 2">
            <a:extLst>
              <a:ext uri="{FF2B5EF4-FFF2-40B4-BE49-F238E27FC236}">
                <a16:creationId xmlns:a16="http://schemas.microsoft.com/office/drawing/2014/main" id="{5671C8F8-9644-4178-8345-6836199B2DA0}"/>
              </a:ext>
            </a:extLst>
          </p:cNvPr>
          <p:cNvSpPr>
            <a:spLocks noGrp="1"/>
          </p:cNvSpPr>
          <p:nvPr>
            <p:ph type="body" sz="quarter" idx="10"/>
          </p:nvPr>
        </p:nvSpPr>
        <p:spPr/>
        <p:txBody>
          <a:bodyPr/>
          <a:lstStyle/>
          <a:p>
            <a:endParaRPr lang="en-US"/>
          </a:p>
        </p:txBody>
      </p:sp>
      <p:graphicFrame>
        <p:nvGraphicFramePr>
          <p:cNvPr id="4" name="Graphique 3">
            <a:extLst>
              <a:ext uri="{FF2B5EF4-FFF2-40B4-BE49-F238E27FC236}">
                <a16:creationId xmlns:a16="http://schemas.microsoft.com/office/drawing/2014/main" id="{BF4A3636-D4F4-4A79-AF3E-152BF8120FB8}"/>
              </a:ext>
            </a:extLst>
          </p:cNvPr>
          <p:cNvGraphicFramePr>
            <a:graphicFrameLocks/>
          </p:cNvGraphicFramePr>
          <p:nvPr>
            <p:extLst>
              <p:ext uri="{D42A27DB-BD31-4B8C-83A1-F6EECF244321}">
                <p14:modId xmlns:p14="http://schemas.microsoft.com/office/powerpoint/2010/main" val="3710617141"/>
              </p:ext>
            </p:extLst>
          </p:nvPr>
        </p:nvGraphicFramePr>
        <p:xfrm>
          <a:off x="1644566" y="1182118"/>
          <a:ext cx="6243487" cy="5415234"/>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a:extLst>
              <a:ext uri="{FF2B5EF4-FFF2-40B4-BE49-F238E27FC236}">
                <a16:creationId xmlns:a16="http://schemas.microsoft.com/office/drawing/2014/main" id="{A71368D5-01E5-487C-AFB4-EFFC7D0668B5}"/>
              </a:ext>
            </a:extLst>
          </p:cNvPr>
          <p:cNvSpPr txBox="1"/>
          <p:nvPr/>
        </p:nvSpPr>
        <p:spPr>
          <a:xfrm>
            <a:off x="8224498" y="5612130"/>
            <a:ext cx="697627" cy="369332"/>
          </a:xfrm>
          <a:prstGeom prst="rect">
            <a:avLst/>
          </a:prstGeom>
          <a:noFill/>
        </p:spPr>
        <p:txBody>
          <a:bodyPr wrap="none" rtlCol="0">
            <a:spAutoFit/>
          </a:bodyPr>
          <a:lstStyle/>
          <a:p>
            <a:r>
              <a:rPr lang="fr-FR" dirty="0"/>
              <a:t>2021</a:t>
            </a:r>
            <a:endParaRPr lang="en-US" dirty="0"/>
          </a:p>
        </p:txBody>
      </p:sp>
    </p:spTree>
    <p:extLst>
      <p:ext uri="{BB962C8B-B14F-4D97-AF65-F5344CB8AC3E}">
        <p14:creationId xmlns:p14="http://schemas.microsoft.com/office/powerpoint/2010/main" val="21320496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a:extLst>
              <a:ext uri="{FF2B5EF4-FFF2-40B4-BE49-F238E27FC236}">
                <a16:creationId xmlns:a16="http://schemas.microsoft.com/office/drawing/2014/main" id="{6FF1FF99-3597-4D88-9F49-CEF41AB780FB}"/>
              </a:ext>
            </a:extLst>
          </p:cNvPr>
          <p:cNvGraphicFramePr>
            <a:graphicFrameLocks/>
          </p:cNvGraphicFramePr>
          <p:nvPr>
            <p:extLst>
              <p:ext uri="{D42A27DB-BD31-4B8C-83A1-F6EECF244321}">
                <p14:modId xmlns:p14="http://schemas.microsoft.com/office/powerpoint/2010/main" val="2291837996"/>
              </p:ext>
            </p:extLst>
          </p:nvPr>
        </p:nvGraphicFramePr>
        <p:xfrm>
          <a:off x="1475903" y="1182118"/>
          <a:ext cx="6243487" cy="541523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re 1">
            <a:extLst>
              <a:ext uri="{FF2B5EF4-FFF2-40B4-BE49-F238E27FC236}">
                <a16:creationId xmlns:a16="http://schemas.microsoft.com/office/drawing/2014/main" id="{2F840E25-C8E7-4053-858C-036C4FF45B8F}"/>
              </a:ext>
            </a:extLst>
          </p:cNvPr>
          <p:cNvSpPr>
            <a:spLocks noGrp="1"/>
          </p:cNvSpPr>
          <p:nvPr>
            <p:ph type="title"/>
          </p:nvPr>
        </p:nvSpPr>
        <p:spPr/>
        <p:txBody>
          <a:bodyPr/>
          <a:lstStyle/>
          <a:p>
            <a:r>
              <a:rPr lang="fr-FR" dirty="0" err="1"/>
              <a:t>Foundries</a:t>
            </a:r>
            <a:r>
              <a:rPr lang="fr-FR" dirty="0"/>
              <a:t> scope 2</a:t>
            </a:r>
            <a:endParaRPr lang="en-US" dirty="0"/>
          </a:p>
        </p:txBody>
      </p:sp>
      <p:sp>
        <p:nvSpPr>
          <p:cNvPr id="3" name="Espace réservé du texte 2">
            <a:extLst>
              <a:ext uri="{FF2B5EF4-FFF2-40B4-BE49-F238E27FC236}">
                <a16:creationId xmlns:a16="http://schemas.microsoft.com/office/drawing/2014/main" id="{19843BAE-930A-406D-AA81-2A4154BF1EF0}"/>
              </a:ext>
            </a:extLst>
          </p:cNvPr>
          <p:cNvSpPr>
            <a:spLocks noGrp="1"/>
          </p:cNvSpPr>
          <p:nvPr>
            <p:ph type="body" sz="quarter" idx="10"/>
          </p:nvPr>
        </p:nvSpPr>
        <p:spPr/>
        <p:txBody>
          <a:bodyPr/>
          <a:lstStyle/>
          <a:p>
            <a:endParaRPr lang="en-US"/>
          </a:p>
        </p:txBody>
      </p:sp>
      <p:sp>
        <p:nvSpPr>
          <p:cNvPr id="7" name="ZoneTexte 6">
            <a:extLst>
              <a:ext uri="{FF2B5EF4-FFF2-40B4-BE49-F238E27FC236}">
                <a16:creationId xmlns:a16="http://schemas.microsoft.com/office/drawing/2014/main" id="{292D8CA1-40FD-4EC1-91FA-22F9A0AA4844}"/>
              </a:ext>
            </a:extLst>
          </p:cNvPr>
          <p:cNvSpPr txBox="1"/>
          <p:nvPr/>
        </p:nvSpPr>
        <p:spPr>
          <a:xfrm>
            <a:off x="8224498" y="5612130"/>
            <a:ext cx="697627" cy="369332"/>
          </a:xfrm>
          <a:prstGeom prst="rect">
            <a:avLst/>
          </a:prstGeom>
          <a:noFill/>
        </p:spPr>
        <p:txBody>
          <a:bodyPr wrap="none" rtlCol="0">
            <a:spAutoFit/>
          </a:bodyPr>
          <a:lstStyle/>
          <a:p>
            <a:r>
              <a:rPr lang="fr-FR" dirty="0"/>
              <a:t>2021</a:t>
            </a:r>
            <a:endParaRPr lang="en-US" dirty="0"/>
          </a:p>
        </p:txBody>
      </p:sp>
    </p:spTree>
    <p:extLst>
      <p:ext uri="{BB962C8B-B14F-4D97-AF65-F5344CB8AC3E}">
        <p14:creationId xmlns:p14="http://schemas.microsoft.com/office/powerpoint/2010/main" val="37607264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FECE0-7B39-44F6-A07E-AA9ACA70964A}"/>
              </a:ext>
            </a:extLst>
          </p:cNvPr>
          <p:cNvSpPr>
            <a:spLocks noGrp="1"/>
          </p:cNvSpPr>
          <p:nvPr>
            <p:ph type="title"/>
          </p:nvPr>
        </p:nvSpPr>
        <p:spPr/>
        <p:txBody>
          <a:bodyPr/>
          <a:lstStyle/>
          <a:p>
            <a:r>
              <a:rPr lang="fr-FR" dirty="0" err="1"/>
              <a:t>Some</a:t>
            </a:r>
            <a:r>
              <a:rPr lang="fr-FR" dirty="0"/>
              <a:t> </a:t>
            </a:r>
            <a:r>
              <a:rPr lang="fr-FR" dirty="0" err="1"/>
              <a:t>details</a:t>
            </a:r>
            <a:r>
              <a:rPr lang="fr-FR" dirty="0"/>
              <a:t> on scope 1 </a:t>
            </a:r>
            <a:r>
              <a:rPr lang="fr-FR" dirty="0" err="1"/>
              <a:t>emissions</a:t>
            </a:r>
            <a:endParaRPr lang="en-US" dirty="0"/>
          </a:p>
        </p:txBody>
      </p:sp>
      <p:sp>
        <p:nvSpPr>
          <p:cNvPr id="3" name="Espace réservé du contenu 2">
            <a:extLst>
              <a:ext uri="{FF2B5EF4-FFF2-40B4-BE49-F238E27FC236}">
                <a16:creationId xmlns:a16="http://schemas.microsoft.com/office/drawing/2014/main" id="{CFA7001E-EC6F-4211-9B62-C7B91FBF0B4F}"/>
              </a:ext>
            </a:extLst>
          </p:cNvPr>
          <p:cNvSpPr>
            <a:spLocks noGrp="1"/>
          </p:cNvSpPr>
          <p:nvPr>
            <p:ph idx="1"/>
          </p:nvPr>
        </p:nvSpPr>
        <p:spPr/>
        <p:txBody>
          <a:bodyPr/>
          <a:lstStyle/>
          <a:p>
            <a:r>
              <a:rPr lang="fr-FR" dirty="0" err="1"/>
              <a:t>Semiconductor</a:t>
            </a:r>
            <a:r>
              <a:rPr lang="fr-FR" dirty="0"/>
              <a:t> </a:t>
            </a:r>
            <a:r>
              <a:rPr lang="fr-FR" dirty="0" err="1"/>
              <a:t>industry</a:t>
            </a:r>
            <a:r>
              <a:rPr lang="fr-FR" dirty="0"/>
              <a:t> </a:t>
            </a:r>
            <a:r>
              <a:rPr lang="fr-FR" dirty="0" err="1"/>
              <a:t>heavily</a:t>
            </a:r>
            <a:r>
              <a:rPr lang="fr-FR" dirty="0"/>
              <a:t> use F-</a:t>
            </a:r>
            <a:r>
              <a:rPr lang="fr-FR" dirty="0" err="1"/>
              <a:t>Gases</a:t>
            </a:r>
            <a:endParaRPr lang="fr-FR" dirty="0"/>
          </a:p>
          <a:p>
            <a:pPr lvl="1"/>
            <a:r>
              <a:rPr lang="fr-FR" dirty="0"/>
              <a:t>HFC (</a:t>
            </a:r>
            <a:r>
              <a:rPr lang="fr-FR" dirty="0" err="1"/>
              <a:t>hydrofluorocarbons</a:t>
            </a:r>
            <a:r>
              <a:rPr lang="fr-FR" dirty="0"/>
              <a:t>): </a:t>
            </a:r>
            <a:r>
              <a:rPr lang="fr-FR" dirty="0" err="1"/>
              <a:t>cooling</a:t>
            </a:r>
            <a:endParaRPr lang="fr-FR" dirty="0"/>
          </a:p>
          <a:p>
            <a:pPr lvl="1"/>
            <a:r>
              <a:rPr lang="fr-FR" dirty="0"/>
              <a:t>PFC (</a:t>
            </a:r>
            <a:r>
              <a:rPr lang="fr-FR" dirty="0" err="1"/>
              <a:t>perfluorocarbons</a:t>
            </a:r>
            <a:r>
              <a:rPr lang="fr-FR" dirty="0"/>
              <a:t>): </a:t>
            </a:r>
            <a:r>
              <a:rPr lang="fr-FR" dirty="0" err="1"/>
              <a:t>etching</a:t>
            </a:r>
            <a:r>
              <a:rPr lang="fr-FR" dirty="0"/>
              <a:t> and </a:t>
            </a:r>
            <a:r>
              <a:rPr lang="fr-FR" dirty="0" err="1"/>
              <a:t>cleaning</a:t>
            </a:r>
            <a:endParaRPr lang="fr-FR" dirty="0"/>
          </a:p>
          <a:p>
            <a:pPr lvl="1"/>
            <a:r>
              <a:rPr lang="fr-FR" dirty="0"/>
              <a:t>SF6: 1kG = 22.8t CO</a:t>
            </a:r>
            <a:r>
              <a:rPr lang="fr-FR" baseline="-25000" dirty="0"/>
              <a:t>2</a:t>
            </a:r>
            <a:r>
              <a:rPr lang="fr-FR" dirty="0"/>
              <a:t>eq</a:t>
            </a:r>
          </a:p>
          <a:p>
            <a:pPr lvl="1"/>
            <a:endParaRPr lang="fr-FR" dirty="0"/>
          </a:p>
          <a:p>
            <a:pPr lvl="1"/>
            <a:endParaRPr lang="fr-FR" dirty="0">
              <a:solidFill>
                <a:schemeClr val="accent5"/>
              </a:solidFill>
            </a:endParaRPr>
          </a:p>
        </p:txBody>
      </p:sp>
      <p:sp>
        <p:nvSpPr>
          <p:cNvPr id="4" name="Espace réservé du texte 3">
            <a:extLst>
              <a:ext uri="{FF2B5EF4-FFF2-40B4-BE49-F238E27FC236}">
                <a16:creationId xmlns:a16="http://schemas.microsoft.com/office/drawing/2014/main" id="{2158587F-18B6-4041-A4DA-8B730DC6FF54}"/>
              </a:ext>
            </a:extLst>
          </p:cNvPr>
          <p:cNvSpPr>
            <a:spLocks noGrp="1"/>
          </p:cNvSpPr>
          <p:nvPr>
            <p:ph type="body" sz="quarter" idx="10"/>
          </p:nvPr>
        </p:nvSpPr>
        <p:spPr/>
        <p:txBody>
          <a:bodyPr/>
          <a:lstStyle/>
          <a:p>
            <a:endParaRPr lang="en-US"/>
          </a:p>
        </p:txBody>
      </p:sp>
      <p:graphicFrame>
        <p:nvGraphicFramePr>
          <p:cNvPr id="5" name="Graphique 4">
            <a:extLst>
              <a:ext uri="{FF2B5EF4-FFF2-40B4-BE49-F238E27FC236}">
                <a16:creationId xmlns:a16="http://schemas.microsoft.com/office/drawing/2014/main" id="{DDF72DFD-04E1-479A-B46D-A6FA270844AC}"/>
              </a:ext>
            </a:extLst>
          </p:cNvPr>
          <p:cNvGraphicFramePr>
            <a:graphicFrameLocks/>
          </p:cNvGraphicFramePr>
          <p:nvPr>
            <p:extLst>
              <p:ext uri="{D42A27DB-BD31-4B8C-83A1-F6EECF244321}">
                <p14:modId xmlns:p14="http://schemas.microsoft.com/office/powerpoint/2010/main" val="343315937"/>
              </p:ext>
            </p:extLst>
          </p:nvPr>
        </p:nvGraphicFramePr>
        <p:xfrm>
          <a:off x="1373977" y="2879174"/>
          <a:ext cx="6076950" cy="3646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14149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563350C1-C44A-488F-AC06-43A55FD914F4}"/>
              </a:ext>
            </a:extLst>
          </p:cNvPr>
          <p:cNvSpPr>
            <a:spLocks noGrp="1"/>
          </p:cNvSpPr>
          <p:nvPr>
            <p:ph idx="1"/>
          </p:nvPr>
        </p:nvSpPr>
        <p:spPr/>
        <p:txBody>
          <a:bodyPr/>
          <a:lstStyle/>
          <a:p>
            <a:r>
              <a:rPr lang="fr-FR" dirty="0"/>
              <a:t>Scope 1+2</a:t>
            </a:r>
            <a:r>
              <a:rPr lang="fr-FR"/>
              <a:t>: 88Mt </a:t>
            </a:r>
            <a:r>
              <a:rPr lang="fr-FR" dirty="0"/>
              <a:t>CO</a:t>
            </a:r>
            <a:r>
              <a:rPr lang="fr-FR" baseline="-25000" dirty="0"/>
              <a:t>2</a:t>
            </a:r>
            <a:r>
              <a:rPr lang="fr-FR" dirty="0"/>
              <a:t>eq in 2021</a:t>
            </a:r>
          </a:p>
          <a:p>
            <a:pPr lvl="1"/>
            <a:r>
              <a:rPr lang="fr-FR" dirty="0">
                <a:solidFill>
                  <a:schemeClr val="accent5"/>
                </a:solidFill>
              </a:rPr>
              <a:t>+10% GHG </a:t>
            </a:r>
            <a:r>
              <a:rPr lang="fr-FR" dirty="0" err="1">
                <a:solidFill>
                  <a:schemeClr val="accent5"/>
                </a:solidFill>
              </a:rPr>
              <a:t>emission</a:t>
            </a:r>
            <a:r>
              <a:rPr lang="fr-FR" dirty="0">
                <a:solidFill>
                  <a:schemeClr val="accent5"/>
                </a:solidFill>
              </a:rPr>
              <a:t> </a:t>
            </a:r>
            <a:r>
              <a:rPr lang="fr-FR" dirty="0" err="1">
                <a:solidFill>
                  <a:schemeClr val="accent5"/>
                </a:solidFill>
              </a:rPr>
              <a:t>from</a:t>
            </a:r>
            <a:r>
              <a:rPr lang="fr-FR" dirty="0">
                <a:solidFill>
                  <a:schemeClr val="accent5"/>
                </a:solidFill>
              </a:rPr>
              <a:t> 2020</a:t>
            </a:r>
          </a:p>
          <a:p>
            <a:pPr lvl="1"/>
            <a:r>
              <a:rPr lang="fr-FR" dirty="0"/>
              <a:t>For +28% revenue </a:t>
            </a:r>
            <a:endParaRPr lang="fr-FR" dirty="0">
              <a:sym typeface="Wingdings" panose="05000000000000000000" pitchFamily="2" charset="2"/>
            </a:endParaRPr>
          </a:p>
          <a:p>
            <a:pPr lvl="1"/>
            <a:r>
              <a:rPr lang="fr-FR" dirty="0" err="1">
                <a:sym typeface="Wingdings" panose="05000000000000000000" pitchFamily="2" charset="2"/>
              </a:rPr>
              <a:t>Efficiency</a:t>
            </a:r>
            <a:r>
              <a:rPr lang="fr-FR" dirty="0">
                <a:sym typeface="Wingdings" panose="05000000000000000000" pitchFamily="2" charset="2"/>
              </a:rPr>
              <a:t> has </a:t>
            </a:r>
            <a:r>
              <a:rPr lang="fr-FR" dirty="0" err="1">
                <a:sym typeface="Wingdings" panose="05000000000000000000" pitchFamily="2" charset="2"/>
              </a:rPr>
              <a:t>improved</a:t>
            </a:r>
            <a:endParaRPr lang="fr-FR" dirty="0">
              <a:sym typeface="Wingdings" panose="05000000000000000000" pitchFamily="2" charset="2"/>
            </a:endParaRPr>
          </a:p>
          <a:p>
            <a:pPr lvl="1"/>
            <a:r>
              <a:rPr lang="fr-FR" dirty="0" err="1">
                <a:sym typeface="Wingdings" panose="05000000000000000000" pitchFamily="2" charset="2"/>
              </a:rPr>
              <a:t>Sustainability</a:t>
            </a:r>
            <a:r>
              <a:rPr lang="fr-FR" dirty="0">
                <a:sym typeface="Wingdings" panose="05000000000000000000" pitchFamily="2" charset="2"/>
              </a:rPr>
              <a:t> has not</a:t>
            </a:r>
            <a:endParaRPr lang="en-US" dirty="0"/>
          </a:p>
        </p:txBody>
      </p:sp>
      <p:sp>
        <p:nvSpPr>
          <p:cNvPr id="2" name="Titre 1">
            <a:extLst>
              <a:ext uri="{FF2B5EF4-FFF2-40B4-BE49-F238E27FC236}">
                <a16:creationId xmlns:a16="http://schemas.microsoft.com/office/drawing/2014/main" id="{80B3C629-48CD-45DD-8518-736D215F0543}"/>
              </a:ext>
            </a:extLst>
          </p:cNvPr>
          <p:cNvSpPr>
            <a:spLocks noGrp="1"/>
          </p:cNvSpPr>
          <p:nvPr>
            <p:ph type="title"/>
          </p:nvPr>
        </p:nvSpPr>
        <p:spPr/>
        <p:txBody>
          <a:bodyPr/>
          <a:lstStyle/>
          <a:p>
            <a:r>
              <a:rPr lang="fr-FR" dirty="0" err="1"/>
              <a:t>Semiconductor</a:t>
            </a:r>
            <a:r>
              <a:rPr lang="fr-FR" dirty="0"/>
              <a:t> GHG </a:t>
            </a:r>
            <a:r>
              <a:rPr lang="fr-FR" dirty="0" err="1"/>
              <a:t>accounting</a:t>
            </a:r>
            <a:endParaRPr lang="en-US" dirty="0"/>
          </a:p>
        </p:txBody>
      </p:sp>
      <p:sp>
        <p:nvSpPr>
          <p:cNvPr id="8" name="Espace réservé du texte 7">
            <a:extLst>
              <a:ext uri="{FF2B5EF4-FFF2-40B4-BE49-F238E27FC236}">
                <a16:creationId xmlns:a16="http://schemas.microsoft.com/office/drawing/2014/main" id="{16698254-F16B-465C-96FB-E2AB21348BBB}"/>
              </a:ext>
            </a:extLst>
          </p:cNvPr>
          <p:cNvSpPr>
            <a:spLocks noGrp="1"/>
          </p:cNvSpPr>
          <p:nvPr>
            <p:ph type="body" sz="quarter" idx="10"/>
          </p:nvPr>
        </p:nvSpPr>
        <p:spPr/>
        <p:txBody>
          <a:bodyPr/>
          <a:lstStyle/>
          <a:p>
            <a:endParaRPr lang="en-US"/>
          </a:p>
        </p:txBody>
      </p:sp>
      <p:graphicFrame>
        <p:nvGraphicFramePr>
          <p:cNvPr id="5" name="Graphique 4">
            <a:extLst>
              <a:ext uri="{FF2B5EF4-FFF2-40B4-BE49-F238E27FC236}">
                <a16:creationId xmlns:a16="http://schemas.microsoft.com/office/drawing/2014/main" id="{6D6E150E-F921-4CCE-B079-E2EB2D9660E0}"/>
              </a:ext>
            </a:extLst>
          </p:cNvPr>
          <p:cNvGraphicFramePr>
            <a:graphicFrameLocks/>
          </p:cNvGraphicFramePr>
          <p:nvPr>
            <p:extLst>
              <p:ext uri="{D42A27DB-BD31-4B8C-83A1-F6EECF244321}">
                <p14:modId xmlns:p14="http://schemas.microsoft.com/office/powerpoint/2010/main" val="4251864109"/>
              </p:ext>
            </p:extLst>
          </p:nvPr>
        </p:nvGraphicFramePr>
        <p:xfrm>
          <a:off x="24293" y="3511459"/>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aphique 8">
            <a:extLst>
              <a:ext uri="{FF2B5EF4-FFF2-40B4-BE49-F238E27FC236}">
                <a16:creationId xmlns:a16="http://schemas.microsoft.com/office/drawing/2014/main" id="{9CA3C722-A97D-4AD2-9F57-94F0C397D7BF}"/>
              </a:ext>
            </a:extLst>
          </p:cNvPr>
          <p:cNvGraphicFramePr>
            <a:graphicFrameLocks/>
          </p:cNvGraphicFramePr>
          <p:nvPr>
            <p:extLst>
              <p:ext uri="{D42A27DB-BD31-4B8C-83A1-F6EECF244321}">
                <p14:modId xmlns:p14="http://schemas.microsoft.com/office/powerpoint/2010/main" val="1501801225"/>
              </p:ext>
            </p:extLst>
          </p:nvPr>
        </p:nvGraphicFramePr>
        <p:xfrm>
          <a:off x="4596293" y="3367443"/>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36722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B3C629-48CD-45DD-8518-736D215F0543}"/>
              </a:ext>
            </a:extLst>
          </p:cNvPr>
          <p:cNvSpPr>
            <a:spLocks noGrp="1"/>
          </p:cNvSpPr>
          <p:nvPr>
            <p:ph type="title"/>
          </p:nvPr>
        </p:nvSpPr>
        <p:spPr/>
        <p:txBody>
          <a:bodyPr>
            <a:normAutofit fontScale="90000"/>
          </a:bodyPr>
          <a:lstStyle/>
          <a:p>
            <a:r>
              <a:rPr lang="fr-FR" dirty="0" err="1"/>
              <a:t>Semiconductor</a:t>
            </a:r>
            <a:r>
              <a:rPr lang="fr-FR" dirty="0"/>
              <a:t> GHG </a:t>
            </a:r>
            <a:r>
              <a:rPr lang="fr-FR" dirty="0" err="1"/>
              <a:t>accounting</a:t>
            </a:r>
            <a:r>
              <a:rPr lang="fr-FR" dirty="0"/>
              <a:t> Limitations</a:t>
            </a:r>
            <a:endParaRPr lang="en-US" dirty="0"/>
          </a:p>
        </p:txBody>
      </p:sp>
      <p:sp>
        <p:nvSpPr>
          <p:cNvPr id="4" name="Espace réservé du contenu 3">
            <a:extLst>
              <a:ext uri="{FF2B5EF4-FFF2-40B4-BE49-F238E27FC236}">
                <a16:creationId xmlns:a16="http://schemas.microsoft.com/office/drawing/2014/main" id="{ACF3A4E6-7AFA-41D0-830B-2CD70CFC7749}"/>
              </a:ext>
            </a:extLst>
          </p:cNvPr>
          <p:cNvSpPr>
            <a:spLocks noGrp="1"/>
          </p:cNvSpPr>
          <p:nvPr>
            <p:ph idx="1"/>
          </p:nvPr>
        </p:nvSpPr>
        <p:spPr/>
        <p:txBody>
          <a:bodyPr/>
          <a:lstStyle/>
          <a:p>
            <a:r>
              <a:rPr lang="fr-FR" dirty="0" err="1"/>
              <a:t>Mixing</a:t>
            </a:r>
            <a:r>
              <a:rPr lang="fr-FR" dirty="0"/>
              <a:t> location-</a:t>
            </a:r>
            <a:r>
              <a:rPr lang="fr-FR" dirty="0" err="1"/>
              <a:t>based</a:t>
            </a:r>
            <a:r>
              <a:rPr lang="fr-FR" dirty="0"/>
              <a:t> and </a:t>
            </a:r>
            <a:r>
              <a:rPr lang="fr-FR" dirty="0" err="1"/>
              <a:t>market-based</a:t>
            </a:r>
            <a:r>
              <a:rPr lang="fr-FR" dirty="0"/>
              <a:t> scope 2</a:t>
            </a:r>
          </a:p>
          <a:p>
            <a:pPr lvl="1"/>
            <a:r>
              <a:rPr lang="fr-FR" dirty="0" err="1"/>
              <a:t>Underestimating</a:t>
            </a:r>
            <a:r>
              <a:rPr lang="fr-FR" dirty="0"/>
              <a:t> scope 2</a:t>
            </a:r>
          </a:p>
          <a:p>
            <a:pPr lvl="1"/>
            <a:r>
              <a:rPr lang="fr-FR" dirty="0" err="1"/>
              <a:t>When</a:t>
            </a:r>
            <a:r>
              <a:rPr lang="fr-FR" dirty="0"/>
              <a:t> </a:t>
            </a:r>
            <a:r>
              <a:rPr lang="fr-FR" dirty="0" err="1"/>
              <a:t>both</a:t>
            </a:r>
            <a:r>
              <a:rPr lang="fr-FR" dirty="0"/>
              <a:t> </a:t>
            </a:r>
            <a:r>
              <a:rPr lang="fr-FR" dirty="0" err="1"/>
              <a:t>numbers</a:t>
            </a:r>
            <a:r>
              <a:rPr lang="fr-FR" dirty="0"/>
              <a:t> are </a:t>
            </a:r>
            <a:r>
              <a:rPr lang="fr-FR" dirty="0" err="1"/>
              <a:t>available</a:t>
            </a:r>
            <a:r>
              <a:rPr lang="fr-FR" dirty="0"/>
              <a:t>, </a:t>
            </a:r>
            <a:r>
              <a:rPr lang="fr-FR" dirty="0" err="1"/>
              <a:t>market-based</a:t>
            </a:r>
            <a:r>
              <a:rPr lang="fr-FR" dirty="0"/>
              <a:t> </a:t>
            </a:r>
            <a:r>
              <a:rPr lang="fr-FR" dirty="0" err="1"/>
              <a:t>is</a:t>
            </a:r>
            <a:r>
              <a:rPr lang="fr-FR" dirty="0"/>
              <a:t> </a:t>
            </a:r>
            <a:r>
              <a:rPr lang="fr-FR" dirty="0" err="1"/>
              <a:t>lower</a:t>
            </a:r>
            <a:r>
              <a:rPr lang="fr-FR" dirty="0"/>
              <a:t> by 7 to 75% (for Intel)</a:t>
            </a:r>
          </a:p>
          <a:p>
            <a:r>
              <a:rPr lang="fr-FR" dirty="0" err="1"/>
              <a:t>Extrapolating</a:t>
            </a:r>
            <a:r>
              <a:rPr lang="fr-FR" dirty="0"/>
              <a:t> to </a:t>
            </a:r>
            <a:r>
              <a:rPr lang="fr-FR" dirty="0" err="1"/>
              <a:t>others</a:t>
            </a:r>
            <a:endParaRPr lang="fr-FR" dirty="0"/>
          </a:p>
          <a:p>
            <a:pPr lvl="1"/>
            <a:r>
              <a:rPr lang="fr-FR" dirty="0"/>
              <a:t>36% of revenues for </a:t>
            </a:r>
            <a:r>
              <a:rPr lang="fr-FR" dirty="0" err="1"/>
              <a:t>semiconductor</a:t>
            </a:r>
            <a:r>
              <a:rPr lang="fr-FR" dirty="0"/>
              <a:t> </a:t>
            </a:r>
            <a:r>
              <a:rPr lang="fr-FR" dirty="0" err="1"/>
              <a:t>vendord</a:t>
            </a:r>
            <a:endParaRPr lang="fr-FR" dirty="0"/>
          </a:p>
          <a:p>
            <a:pPr lvl="1"/>
            <a:r>
              <a:rPr lang="fr-FR" dirty="0"/>
              <a:t>8% of revenues for </a:t>
            </a:r>
            <a:r>
              <a:rPr lang="fr-FR" dirty="0" err="1"/>
              <a:t>foundries</a:t>
            </a:r>
            <a:endParaRPr lang="fr-FR" dirty="0"/>
          </a:p>
          <a:p>
            <a:r>
              <a:rPr lang="fr-FR" dirty="0" err="1"/>
              <a:t>Missing</a:t>
            </a:r>
            <a:r>
              <a:rPr lang="fr-FR" dirty="0"/>
              <a:t> scope 3</a:t>
            </a:r>
          </a:p>
          <a:p>
            <a:pPr lvl="1"/>
            <a:r>
              <a:rPr lang="fr-FR" dirty="0" err="1"/>
              <a:t>Upstream</a:t>
            </a:r>
            <a:r>
              <a:rPr lang="fr-FR" dirty="0"/>
              <a:t>: </a:t>
            </a:r>
            <a:r>
              <a:rPr lang="fr-FR" dirty="0" err="1"/>
              <a:t>mining</a:t>
            </a:r>
            <a:endParaRPr lang="fr-FR" dirty="0"/>
          </a:p>
          <a:p>
            <a:pPr lvl="1"/>
            <a:r>
              <a:rPr lang="fr-FR" dirty="0" err="1"/>
              <a:t>Downstream</a:t>
            </a:r>
            <a:r>
              <a:rPr lang="fr-FR" dirty="0"/>
              <a:t>: usage and end-of-life</a:t>
            </a:r>
          </a:p>
          <a:p>
            <a:r>
              <a:rPr lang="fr-FR" dirty="0"/>
              <a:t>Budget </a:t>
            </a:r>
            <a:r>
              <a:rPr lang="fr-FR" dirty="0" err="1"/>
              <a:t>granularity</a:t>
            </a:r>
            <a:r>
              <a:rPr lang="fr-FR" dirty="0"/>
              <a:t> </a:t>
            </a:r>
            <a:r>
              <a:rPr lang="fr-FR" dirty="0" err="1"/>
              <a:t>is</a:t>
            </a:r>
            <a:r>
              <a:rPr lang="fr-FR" dirty="0"/>
              <a:t> </a:t>
            </a:r>
            <a:r>
              <a:rPr lang="fr-FR" dirty="0" err="1"/>
              <a:t>company</a:t>
            </a:r>
            <a:r>
              <a:rPr lang="fr-FR" dirty="0"/>
              <a:t> per </a:t>
            </a:r>
            <a:r>
              <a:rPr lang="fr-FR" dirty="0" err="1"/>
              <a:t>company</a:t>
            </a:r>
            <a:endParaRPr lang="fr-FR" dirty="0"/>
          </a:p>
          <a:p>
            <a:pPr lvl="1"/>
            <a:r>
              <a:rPr lang="fr-FR" dirty="0" err="1"/>
              <a:t>Retrieved</a:t>
            </a:r>
            <a:r>
              <a:rPr lang="fr-FR" dirty="0"/>
              <a:t> </a:t>
            </a:r>
            <a:r>
              <a:rPr lang="fr-FR" dirty="0" err="1"/>
              <a:t>from</a:t>
            </a:r>
            <a:r>
              <a:rPr lang="fr-FR" dirty="0"/>
              <a:t> </a:t>
            </a:r>
            <a:r>
              <a:rPr lang="fr-FR" dirty="0" err="1"/>
              <a:t>company</a:t>
            </a:r>
            <a:r>
              <a:rPr lang="fr-FR" dirty="0"/>
              <a:t> estimations</a:t>
            </a:r>
            <a:endParaRPr lang="en-US" dirty="0"/>
          </a:p>
        </p:txBody>
      </p:sp>
      <p:sp>
        <p:nvSpPr>
          <p:cNvPr id="5" name="Espace réservé du texte 4">
            <a:extLst>
              <a:ext uri="{FF2B5EF4-FFF2-40B4-BE49-F238E27FC236}">
                <a16:creationId xmlns:a16="http://schemas.microsoft.com/office/drawing/2014/main" id="{2FC4F9AF-DE83-40E5-855E-5B87A18A91E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503675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7A209-16DD-4A61-84C2-4602BC57B97C}"/>
              </a:ext>
            </a:extLst>
          </p:cNvPr>
          <p:cNvSpPr>
            <a:spLocks noGrp="1"/>
          </p:cNvSpPr>
          <p:nvPr>
            <p:ph type="title"/>
          </p:nvPr>
        </p:nvSpPr>
        <p:spPr/>
        <p:txBody>
          <a:bodyPr>
            <a:normAutofit fontScale="90000"/>
          </a:bodyPr>
          <a:lstStyle/>
          <a:p>
            <a:r>
              <a:rPr lang="fr-FR" dirty="0"/>
              <a:t>And </a:t>
            </a:r>
            <a:r>
              <a:rPr lang="fr-FR" dirty="0" err="1"/>
              <a:t>Other</a:t>
            </a:r>
            <a:r>
              <a:rPr lang="fr-FR" dirty="0"/>
              <a:t> </a:t>
            </a:r>
            <a:r>
              <a:rPr lang="en-US" dirty="0"/>
              <a:t>Electrical and Electronic </a:t>
            </a:r>
            <a:r>
              <a:rPr lang="en-US" dirty="0" err="1"/>
              <a:t>Equipments</a:t>
            </a:r>
            <a:endParaRPr lang="en-US" dirty="0"/>
          </a:p>
        </p:txBody>
      </p:sp>
      <p:sp>
        <p:nvSpPr>
          <p:cNvPr id="8" name="Espace réservé du texte 7">
            <a:extLst>
              <a:ext uri="{FF2B5EF4-FFF2-40B4-BE49-F238E27FC236}">
                <a16:creationId xmlns:a16="http://schemas.microsoft.com/office/drawing/2014/main" id="{B9DC265A-6C17-4F6A-826B-65295CEF646B}"/>
              </a:ext>
            </a:extLst>
          </p:cNvPr>
          <p:cNvSpPr>
            <a:spLocks noGrp="1"/>
          </p:cNvSpPr>
          <p:nvPr>
            <p:ph type="body" sz="quarter" idx="10"/>
          </p:nvPr>
        </p:nvSpPr>
        <p:spPr/>
        <p:txBody>
          <a:bodyPr/>
          <a:lstStyle/>
          <a:p>
            <a:endParaRPr lang="en-US"/>
          </a:p>
        </p:txBody>
      </p:sp>
      <p:sp>
        <p:nvSpPr>
          <p:cNvPr id="5" name="ZoneTexte 4">
            <a:extLst>
              <a:ext uri="{FF2B5EF4-FFF2-40B4-BE49-F238E27FC236}">
                <a16:creationId xmlns:a16="http://schemas.microsoft.com/office/drawing/2014/main" id="{B8CE8DC8-87F5-4ABD-90BE-1C9FC41F9F6B}"/>
              </a:ext>
            </a:extLst>
          </p:cNvPr>
          <p:cNvSpPr txBox="1"/>
          <p:nvPr/>
        </p:nvSpPr>
        <p:spPr>
          <a:xfrm>
            <a:off x="242896" y="806269"/>
            <a:ext cx="2384887" cy="5016758"/>
          </a:xfrm>
          <a:prstGeom prst="rect">
            <a:avLst/>
          </a:prstGeom>
          <a:noFill/>
        </p:spPr>
        <p:txBody>
          <a:bodyPr wrap="square" rtlCol="0">
            <a:spAutoFit/>
          </a:bodyPr>
          <a:lstStyle/>
          <a:p>
            <a:r>
              <a:rPr lang="en-US" sz="2000" dirty="0"/>
              <a:t>And</a:t>
            </a:r>
          </a:p>
          <a:p>
            <a:endParaRPr lang="en-US" sz="2000" dirty="0"/>
          </a:p>
          <a:p>
            <a:r>
              <a:rPr lang="en-US" sz="2000" dirty="0" err="1"/>
              <a:t>xG</a:t>
            </a:r>
            <a:r>
              <a:rPr lang="en-US" sz="2000" dirty="0"/>
              <a:t> Base stations</a:t>
            </a:r>
          </a:p>
          <a:p>
            <a:r>
              <a:rPr lang="en-US" sz="2000" dirty="0"/>
              <a:t>Cars</a:t>
            </a:r>
          </a:p>
          <a:p>
            <a:r>
              <a:rPr lang="en-US" sz="2000" dirty="0"/>
              <a:t>Boats</a:t>
            </a:r>
          </a:p>
          <a:p>
            <a:r>
              <a:rPr lang="en-US" sz="2000" dirty="0"/>
              <a:t>Planes</a:t>
            </a:r>
          </a:p>
          <a:p>
            <a:r>
              <a:rPr lang="en-US" sz="2000" dirty="0"/>
              <a:t>Trains</a:t>
            </a:r>
          </a:p>
          <a:p>
            <a:r>
              <a:rPr lang="en-US" sz="2000" dirty="0"/>
              <a:t>Tramways</a:t>
            </a:r>
          </a:p>
          <a:p>
            <a:r>
              <a:rPr lang="en-US" sz="2000" dirty="0"/>
              <a:t>Busses</a:t>
            </a:r>
          </a:p>
          <a:p>
            <a:r>
              <a:rPr lang="en-US" sz="2000" dirty="0"/>
              <a:t>Windmills</a:t>
            </a:r>
          </a:p>
          <a:p>
            <a:r>
              <a:rPr lang="en-US" sz="2000" dirty="0"/>
              <a:t>Power plants</a:t>
            </a:r>
          </a:p>
          <a:p>
            <a:r>
              <a:rPr lang="en-US" sz="2000" dirty="0"/>
              <a:t>Satellites</a:t>
            </a:r>
          </a:p>
          <a:p>
            <a:r>
              <a:rPr lang="en-US" sz="2000" dirty="0"/>
              <a:t>Rockets</a:t>
            </a:r>
          </a:p>
          <a:p>
            <a:r>
              <a:rPr lang="en-US" sz="2000" dirty="0"/>
              <a:t>Supercomputers</a:t>
            </a:r>
          </a:p>
          <a:p>
            <a:r>
              <a:rPr lang="en-US" sz="2000" dirty="0">
                <a:solidFill>
                  <a:schemeClr val="accent5"/>
                </a:solidFill>
              </a:rPr>
              <a:t>Data centers</a:t>
            </a:r>
          </a:p>
          <a:p>
            <a:r>
              <a:rPr lang="en-US" sz="2000" dirty="0"/>
              <a:t>…</a:t>
            </a:r>
          </a:p>
        </p:txBody>
      </p:sp>
    </p:spTree>
    <p:extLst>
      <p:ext uri="{BB962C8B-B14F-4D97-AF65-F5344CB8AC3E}">
        <p14:creationId xmlns:p14="http://schemas.microsoft.com/office/powerpoint/2010/main" val="19864224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B6EFB-F654-415C-BED3-D11DE96FCA95}"/>
              </a:ext>
            </a:extLst>
          </p:cNvPr>
          <p:cNvSpPr>
            <a:spLocks noGrp="1"/>
          </p:cNvSpPr>
          <p:nvPr>
            <p:ph type="title"/>
          </p:nvPr>
        </p:nvSpPr>
        <p:spPr/>
        <p:txBody>
          <a:bodyPr>
            <a:normAutofit fontScale="90000"/>
          </a:bodyPr>
          <a:lstStyle/>
          <a:p>
            <a:r>
              <a:rPr lang="fr-FR" dirty="0" err="1"/>
              <a:t>Where</a:t>
            </a:r>
            <a:r>
              <a:rPr lang="fr-FR" dirty="0"/>
              <a:t> </a:t>
            </a:r>
            <a:r>
              <a:rPr lang="fr-FR" dirty="0" err="1"/>
              <a:t>is</a:t>
            </a:r>
            <a:r>
              <a:rPr lang="fr-FR" dirty="0"/>
              <a:t> </a:t>
            </a:r>
            <a:r>
              <a:rPr lang="fr-FR" dirty="0" err="1"/>
              <a:t>semiconductor</a:t>
            </a:r>
            <a:r>
              <a:rPr lang="fr-FR" dirty="0"/>
              <a:t> </a:t>
            </a:r>
            <a:r>
              <a:rPr lang="fr-FR" dirty="0" err="1"/>
              <a:t>industry</a:t>
            </a:r>
            <a:r>
              <a:rPr lang="fr-FR" dirty="0"/>
              <a:t> in global GHG </a:t>
            </a:r>
            <a:r>
              <a:rPr lang="fr-FR" dirty="0" err="1"/>
              <a:t>emissions</a:t>
            </a:r>
            <a:r>
              <a:rPr lang="fr-FR" dirty="0"/>
              <a:t>?</a:t>
            </a:r>
            <a:endParaRPr lang="en-US" dirty="0"/>
          </a:p>
        </p:txBody>
      </p:sp>
      <p:sp>
        <p:nvSpPr>
          <p:cNvPr id="14" name="Espace réservé du contenu 13">
            <a:extLst>
              <a:ext uri="{FF2B5EF4-FFF2-40B4-BE49-F238E27FC236}">
                <a16:creationId xmlns:a16="http://schemas.microsoft.com/office/drawing/2014/main" id="{885F3722-6027-4C68-BE8F-5133204E382D}"/>
              </a:ext>
            </a:extLst>
          </p:cNvPr>
          <p:cNvSpPr>
            <a:spLocks noGrp="1"/>
          </p:cNvSpPr>
          <p:nvPr>
            <p:ph idx="1"/>
          </p:nvPr>
        </p:nvSpPr>
        <p:spPr/>
        <p:txBody>
          <a:bodyPr/>
          <a:lstStyle/>
          <a:p>
            <a:endParaRPr lang="fr-FR" dirty="0"/>
          </a:p>
          <a:p>
            <a:endParaRPr lang="en-US" dirty="0"/>
          </a:p>
          <a:p>
            <a:endParaRPr lang="en-US" dirty="0"/>
          </a:p>
          <a:p>
            <a:endParaRPr lang="en-US" dirty="0"/>
          </a:p>
          <a:p>
            <a:endParaRPr lang="en-US" dirty="0"/>
          </a:p>
          <a:p>
            <a:endParaRPr lang="en-US" dirty="0"/>
          </a:p>
          <a:p>
            <a:endParaRPr lang="en-US" dirty="0"/>
          </a:p>
          <a:p>
            <a:r>
              <a:rPr lang="en-US" dirty="0"/>
              <a:t>Global ICT impact is estimated up to 4%*</a:t>
            </a:r>
          </a:p>
          <a:p>
            <a:pPr lvl="1"/>
            <a:r>
              <a:rPr lang="en-US" dirty="0"/>
              <a:t>55% from cloud and network infrastructure:</a:t>
            </a:r>
          </a:p>
          <a:p>
            <a:pPr lvl="1"/>
            <a:r>
              <a:rPr lang="en-US" dirty="0"/>
              <a:t>45% from manufacturing devices</a:t>
            </a:r>
          </a:p>
        </p:txBody>
      </p:sp>
      <p:sp>
        <p:nvSpPr>
          <p:cNvPr id="15" name="Espace réservé du texte 14">
            <a:extLst>
              <a:ext uri="{FF2B5EF4-FFF2-40B4-BE49-F238E27FC236}">
                <a16:creationId xmlns:a16="http://schemas.microsoft.com/office/drawing/2014/main" id="{E3F108ED-B30F-400D-9A58-4290E6A6713C}"/>
              </a:ext>
            </a:extLst>
          </p:cNvPr>
          <p:cNvSpPr>
            <a:spLocks noGrp="1"/>
          </p:cNvSpPr>
          <p:nvPr>
            <p:ph type="body" sz="quarter" idx="10"/>
          </p:nvPr>
        </p:nvSpPr>
        <p:spPr/>
        <p:txBody>
          <a:bodyPr/>
          <a:lstStyle/>
          <a:p>
            <a:endParaRPr lang="en-US"/>
          </a:p>
        </p:txBody>
      </p:sp>
      <p:pic>
        <p:nvPicPr>
          <p:cNvPr id="4" name="Image 3">
            <a:extLst>
              <a:ext uri="{FF2B5EF4-FFF2-40B4-BE49-F238E27FC236}">
                <a16:creationId xmlns:a16="http://schemas.microsoft.com/office/drawing/2014/main" id="{8C2D26E1-8199-4E1A-82C0-81025E6337A4}"/>
              </a:ext>
            </a:extLst>
          </p:cNvPr>
          <p:cNvPicPr>
            <a:picLocks noChangeAspect="1"/>
          </p:cNvPicPr>
          <p:nvPr/>
        </p:nvPicPr>
        <p:blipFill rotWithShape="1">
          <a:blip r:embed="rId2">
            <a:extLst>
              <a:ext uri="{28A0092B-C50C-407E-A947-70E740481C1C}">
                <a14:useLocalDpi xmlns:a14="http://schemas.microsoft.com/office/drawing/2010/main" val="0"/>
              </a:ext>
            </a:extLst>
          </a:blip>
          <a:srcRect t="6455" b="43797"/>
          <a:stretch/>
        </p:blipFill>
        <p:spPr>
          <a:xfrm>
            <a:off x="47501" y="857250"/>
            <a:ext cx="9048997" cy="3226646"/>
          </a:xfrm>
          <a:prstGeom prst="rect">
            <a:avLst/>
          </a:prstGeom>
        </p:spPr>
      </p:pic>
      <p:cxnSp>
        <p:nvCxnSpPr>
          <p:cNvPr id="6" name="Connecteur droit avec flèche 5">
            <a:extLst>
              <a:ext uri="{FF2B5EF4-FFF2-40B4-BE49-F238E27FC236}">
                <a16:creationId xmlns:a16="http://schemas.microsoft.com/office/drawing/2014/main" id="{4383EA53-3F42-46FA-B3C6-261FABDADECD}"/>
              </a:ext>
            </a:extLst>
          </p:cNvPr>
          <p:cNvCxnSpPr>
            <a:cxnSpLocks/>
          </p:cNvCxnSpPr>
          <p:nvPr/>
        </p:nvCxnSpPr>
        <p:spPr>
          <a:xfrm flipH="1" flipV="1">
            <a:off x="5703570" y="1783080"/>
            <a:ext cx="1211580" cy="2494410"/>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AFF38DB6-309A-4BF0-B57A-B01AA46A67FE}"/>
              </a:ext>
            </a:extLst>
          </p:cNvPr>
          <p:cNvCxnSpPr>
            <a:cxnSpLocks/>
          </p:cNvCxnSpPr>
          <p:nvPr/>
        </p:nvCxnSpPr>
        <p:spPr>
          <a:xfrm flipH="1" flipV="1">
            <a:off x="5303520" y="3177112"/>
            <a:ext cx="1611630" cy="1100378"/>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BDB61BC0-4C34-4EE7-86B6-9E6BDCE743BE}"/>
              </a:ext>
            </a:extLst>
          </p:cNvPr>
          <p:cNvSpPr txBox="1"/>
          <p:nvPr/>
        </p:nvSpPr>
        <p:spPr>
          <a:xfrm>
            <a:off x="6997705" y="4083896"/>
            <a:ext cx="1641796" cy="646331"/>
          </a:xfrm>
          <a:prstGeom prst="rect">
            <a:avLst/>
          </a:prstGeom>
          <a:noFill/>
        </p:spPr>
        <p:txBody>
          <a:bodyPr wrap="none" rtlCol="0">
            <a:spAutoFit/>
          </a:bodyPr>
          <a:lstStyle/>
          <a:p>
            <a:r>
              <a:rPr lang="fr-FR" dirty="0"/>
              <a:t>88 Mt CO</a:t>
            </a:r>
            <a:r>
              <a:rPr lang="fr-FR" baseline="-25000" dirty="0"/>
              <a:t>2</a:t>
            </a:r>
            <a:r>
              <a:rPr lang="fr-FR" dirty="0"/>
              <a:t>eq</a:t>
            </a:r>
          </a:p>
          <a:p>
            <a:r>
              <a:rPr lang="en-US" dirty="0"/>
              <a:t>0,15% of total</a:t>
            </a:r>
          </a:p>
        </p:txBody>
      </p:sp>
      <p:sp>
        <p:nvSpPr>
          <p:cNvPr id="16" name="ZoneTexte 15">
            <a:extLst>
              <a:ext uri="{FF2B5EF4-FFF2-40B4-BE49-F238E27FC236}">
                <a16:creationId xmlns:a16="http://schemas.microsoft.com/office/drawing/2014/main" id="{5D06D294-A856-409D-AEA2-140FB22DDE9F}"/>
              </a:ext>
            </a:extLst>
          </p:cNvPr>
          <p:cNvSpPr txBox="1"/>
          <p:nvPr/>
        </p:nvSpPr>
        <p:spPr>
          <a:xfrm>
            <a:off x="1611894" y="6063679"/>
            <a:ext cx="5990743" cy="307777"/>
          </a:xfrm>
          <a:prstGeom prst="rect">
            <a:avLst/>
          </a:prstGeom>
          <a:noFill/>
        </p:spPr>
        <p:txBody>
          <a:bodyPr wrap="none" rtlCol="0">
            <a:spAutoFit/>
          </a:bodyPr>
          <a:lstStyle/>
          <a:p>
            <a:r>
              <a:rPr lang="fr-FR" sz="1400" dirty="0"/>
              <a:t>* Climat : l'insoutenable usage de la vidéo en ligne, the Shift Project, 2019</a:t>
            </a:r>
            <a:endParaRPr lang="en-US" sz="1400" dirty="0"/>
          </a:p>
        </p:txBody>
      </p:sp>
    </p:spTree>
    <p:extLst>
      <p:ext uri="{BB962C8B-B14F-4D97-AF65-F5344CB8AC3E}">
        <p14:creationId xmlns:p14="http://schemas.microsoft.com/office/powerpoint/2010/main" val="4176604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FDBA455-EB5B-4E03-920B-027DA7EF7083}"/>
              </a:ext>
            </a:extLst>
          </p:cNvPr>
          <p:cNvSpPr>
            <a:spLocks noGrp="1"/>
          </p:cNvSpPr>
          <p:nvPr>
            <p:ph type="title"/>
          </p:nvPr>
        </p:nvSpPr>
        <p:spPr/>
        <p:txBody>
          <a:bodyPr/>
          <a:lstStyle/>
          <a:p>
            <a:r>
              <a:rPr lang="fr-FR" dirty="0" err="1"/>
              <a:t>Where</a:t>
            </a:r>
            <a:r>
              <a:rPr lang="fr-FR" dirty="0"/>
              <a:t> are the %s total GHG of ICT?</a:t>
            </a:r>
            <a:endParaRPr lang="en-US" dirty="0"/>
          </a:p>
        </p:txBody>
      </p:sp>
      <p:sp>
        <p:nvSpPr>
          <p:cNvPr id="6" name="Espace réservé du contenu 5">
            <a:extLst>
              <a:ext uri="{FF2B5EF4-FFF2-40B4-BE49-F238E27FC236}">
                <a16:creationId xmlns:a16="http://schemas.microsoft.com/office/drawing/2014/main" id="{9CB1A4DB-C00B-4961-9543-26A322D1FF32}"/>
              </a:ext>
            </a:extLst>
          </p:cNvPr>
          <p:cNvSpPr>
            <a:spLocks noGrp="1"/>
          </p:cNvSpPr>
          <p:nvPr>
            <p:ph idx="1"/>
          </p:nvPr>
        </p:nvSpPr>
        <p:spPr/>
        <p:txBody>
          <a:bodyPr/>
          <a:lstStyle/>
          <a:p>
            <a:r>
              <a:rPr lang="fr-FR" dirty="0"/>
              <a:t>Mines, </a:t>
            </a:r>
            <a:r>
              <a:rPr lang="fr-FR" dirty="0" err="1"/>
              <a:t>smelters</a:t>
            </a:r>
            <a:r>
              <a:rPr lang="fr-FR" dirty="0"/>
              <a:t> and </a:t>
            </a:r>
            <a:r>
              <a:rPr lang="fr-FR" dirty="0" err="1"/>
              <a:t>refiners</a:t>
            </a:r>
            <a:r>
              <a:rPr lang="fr-FR" dirty="0"/>
              <a:t> </a:t>
            </a:r>
          </a:p>
          <a:p>
            <a:r>
              <a:rPr lang="fr-FR" dirty="0"/>
              <a:t>Cloud </a:t>
            </a:r>
            <a:r>
              <a:rPr lang="fr-FR" dirty="0" err="1"/>
              <a:t>computing</a:t>
            </a:r>
            <a:r>
              <a:rPr lang="fr-FR" dirty="0"/>
              <a:t> </a:t>
            </a:r>
            <a:r>
              <a:rPr lang="fr-FR" dirty="0" err="1"/>
              <a:t>facilities</a:t>
            </a:r>
            <a:r>
              <a:rPr lang="fr-FR" dirty="0"/>
              <a:t> (scope 3 </a:t>
            </a:r>
            <a:r>
              <a:rPr lang="fr-FR" dirty="0" err="1"/>
              <a:t>downstream</a:t>
            </a:r>
            <a:r>
              <a:rPr lang="fr-FR" dirty="0"/>
              <a:t>)</a:t>
            </a:r>
          </a:p>
          <a:p>
            <a:pPr lvl="1"/>
            <a:r>
              <a:rPr lang="fr-FR" dirty="0" err="1"/>
              <a:t>Including</a:t>
            </a:r>
            <a:r>
              <a:rPr lang="fr-FR" dirty="0"/>
              <a:t> buildings, </a:t>
            </a:r>
            <a:r>
              <a:rPr lang="fr-FR" dirty="0" err="1"/>
              <a:t>wiring</a:t>
            </a:r>
            <a:r>
              <a:rPr lang="fr-FR" dirty="0"/>
              <a:t>…</a:t>
            </a:r>
          </a:p>
          <a:p>
            <a:r>
              <a:rPr lang="fr-FR" dirty="0"/>
              <a:t>Electronics </a:t>
            </a:r>
            <a:r>
              <a:rPr lang="fr-FR" dirty="0" err="1"/>
              <a:t>cooling</a:t>
            </a:r>
            <a:r>
              <a:rPr lang="fr-FR" dirty="0"/>
              <a:t> </a:t>
            </a:r>
            <a:r>
              <a:rPr lang="fr-FR" dirty="0" err="1"/>
              <a:t>systems</a:t>
            </a:r>
            <a:endParaRPr lang="fr-FR" dirty="0"/>
          </a:p>
          <a:p>
            <a:r>
              <a:rPr lang="fr-FR" dirty="0"/>
              <a:t>Backbone </a:t>
            </a:r>
            <a:r>
              <a:rPr lang="fr-FR" dirty="0" err="1"/>
              <a:t>fiber</a:t>
            </a:r>
            <a:r>
              <a:rPr lang="fr-FR" dirty="0"/>
              <a:t> </a:t>
            </a:r>
            <a:r>
              <a:rPr lang="fr-FR" dirty="0" err="1"/>
              <a:t>optics</a:t>
            </a:r>
            <a:endParaRPr lang="fr-FR" dirty="0"/>
          </a:p>
          <a:p>
            <a:pPr lvl="1"/>
            <a:r>
              <a:rPr lang="fr-FR" dirty="0" err="1"/>
              <a:t>Including</a:t>
            </a:r>
            <a:r>
              <a:rPr lang="fr-FR" dirty="0"/>
              <a:t> </a:t>
            </a:r>
            <a:r>
              <a:rPr lang="fr-FR" dirty="0" err="1"/>
              <a:t>fiber</a:t>
            </a:r>
            <a:r>
              <a:rPr lang="fr-FR" dirty="0"/>
              <a:t> </a:t>
            </a:r>
            <a:r>
              <a:rPr lang="fr-FR" dirty="0" err="1"/>
              <a:t>optic</a:t>
            </a:r>
            <a:r>
              <a:rPr lang="fr-FR" dirty="0"/>
              <a:t> </a:t>
            </a:r>
            <a:r>
              <a:rPr lang="fr-FR" dirty="0" err="1"/>
              <a:t>connection</a:t>
            </a:r>
            <a:r>
              <a:rPr lang="fr-FR" dirty="0"/>
              <a:t> </a:t>
            </a:r>
            <a:r>
              <a:rPr lang="fr-FR" dirty="0" err="1"/>
              <a:t>work</a:t>
            </a:r>
            <a:endParaRPr lang="fr-FR" dirty="0"/>
          </a:p>
          <a:p>
            <a:r>
              <a:rPr lang="fr-FR" dirty="0"/>
              <a:t>Photonics and </a:t>
            </a:r>
            <a:r>
              <a:rPr lang="fr-FR" dirty="0" err="1"/>
              <a:t>underwater</a:t>
            </a:r>
            <a:r>
              <a:rPr lang="fr-FR" dirty="0"/>
              <a:t> </a:t>
            </a:r>
            <a:r>
              <a:rPr lang="fr-FR" dirty="0" err="1"/>
              <a:t>cables</a:t>
            </a:r>
            <a:endParaRPr lang="fr-FR" dirty="0"/>
          </a:p>
          <a:p>
            <a:r>
              <a:rPr lang="fr-FR" dirty="0"/>
              <a:t>Screens – 30Mt CO</a:t>
            </a:r>
            <a:r>
              <a:rPr lang="fr-FR" baseline="-25000" dirty="0"/>
              <a:t>2</a:t>
            </a:r>
            <a:r>
              <a:rPr lang="fr-FR" dirty="0"/>
              <a:t>e in 2021</a:t>
            </a:r>
          </a:p>
          <a:p>
            <a:r>
              <a:rPr lang="en-US" dirty="0"/>
              <a:t>Batteries</a:t>
            </a:r>
          </a:p>
          <a:p>
            <a:r>
              <a:rPr lang="en-US" dirty="0"/>
              <a:t>…</a:t>
            </a:r>
          </a:p>
        </p:txBody>
      </p:sp>
      <p:sp>
        <p:nvSpPr>
          <p:cNvPr id="7" name="Espace réservé du texte 6">
            <a:extLst>
              <a:ext uri="{FF2B5EF4-FFF2-40B4-BE49-F238E27FC236}">
                <a16:creationId xmlns:a16="http://schemas.microsoft.com/office/drawing/2014/main" id="{69FE8D57-8010-4B55-B831-5EF402DCC7A9}"/>
              </a:ext>
            </a:extLst>
          </p:cNvPr>
          <p:cNvSpPr>
            <a:spLocks noGrp="1"/>
          </p:cNvSpPr>
          <p:nvPr>
            <p:ph type="body" sz="quarter" idx="10"/>
          </p:nvPr>
        </p:nvSpPr>
        <p:spPr/>
        <p:txBody>
          <a:bodyPr/>
          <a:lstStyle/>
          <a:p>
            <a:endParaRPr lang="en-US"/>
          </a:p>
        </p:txBody>
      </p:sp>
      <p:pic>
        <p:nvPicPr>
          <p:cNvPr id="8" name="Image 7">
            <a:extLst>
              <a:ext uri="{FF2B5EF4-FFF2-40B4-BE49-F238E27FC236}">
                <a16:creationId xmlns:a16="http://schemas.microsoft.com/office/drawing/2014/main" id="{2ACB1F62-0527-4E64-B81A-38B2443059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8454" y="2249714"/>
            <a:ext cx="2002518" cy="4005036"/>
          </a:xfrm>
          <a:prstGeom prst="rect">
            <a:avLst/>
          </a:prstGeom>
        </p:spPr>
      </p:pic>
      <p:sp>
        <p:nvSpPr>
          <p:cNvPr id="9" name="ZoneTexte 8">
            <a:extLst>
              <a:ext uri="{FF2B5EF4-FFF2-40B4-BE49-F238E27FC236}">
                <a16:creationId xmlns:a16="http://schemas.microsoft.com/office/drawing/2014/main" id="{F6E28C55-E73C-472E-8759-7B8EF5D75A07}"/>
              </a:ext>
            </a:extLst>
          </p:cNvPr>
          <p:cNvSpPr txBox="1"/>
          <p:nvPr/>
        </p:nvSpPr>
        <p:spPr>
          <a:xfrm>
            <a:off x="8079713" y="6147028"/>
            <a:ext cx="899605" cy="215444"/>
          </a:xfrm>
          <a:prstGeom prst="rect">
            <a:avLst/>
          </a:prstGeom>
          <a:noFill/>
        </p:spPr>
        <p:txBody>
          <a:bodyPr wrap="none" rtlCol="0">
            <a:spAutoFit/>
          </a:bodyPr>
          <a:lstStyle/>
          <a:p>
            <a:r>
              <a:rPr lang="en-US" sz="800" dirty="0"/>
              <a:t>CC-SA Project Kei</a:t>
            </a:r>
          </a:p>
        </p:txBody>
      </p:sp>
    </p:spTree>
    <p:extLst>
      <p:ext uri="{BB962C8B-B14F-4D97-AF65-F5344CB8AC3E}">
        <p14:creationId xmlns:p14="http://schemas.microsoft.com/office/powerpoint/2010/main" val="1218084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5FECE0-7B39-44F6-A07E-AA9ACA70964A}"/>
              </a:ext>
            </a:extLst>
          </p:cNvPr>
          <p:cNvSpPr>
            <a:spLocks noGrp="1"/>
          </p:cNvSpPr>
          <p:nvPr>
            <p:ph type="title"/>
          </p:nvPr>
        </p:nvSpPr>
        <p:spPr/>
        <p:txBody>
          <a:bodyPr/>
          <a:lstStyle/>
          <a:p>
            <a:r>
              <a:rPr lang="fr-FR" dirty="0" err="1"/>
              <a:t>Some</a:t>
            </a:r>
            <a:r>
              <a:rPr lang="fr-FR" dirty="0"/>
              <a:t> data on </a:t>
            </a:r>
            <a:r>
              <a:rPr lang="fr-FR" dirty="0" err="1"/>
              <a:t>semiconductor</a:t>
            </a:r>
            <a:r>
              <a:rPr lang="fr-FR" dirty="0"/>
              <a:t> scope 3</a:t>
            </a:r>
            <a:endParaRPr lang="en-US" dirty="0"/>
          </a:p>
        </p:txBody>
      </p:sp>
      <p:sp>
        <p:nvSpPr>
          <p:cNvPr id="3" name="Espace réservé du contenu 2">
            <a:extLst>
              <a:ext uri="{FF2B5EF4-FFF2-40B4-BE49-F238E27FC236}">
                <a16:creationId xmlns:a16="http://schemas.microsoft.com/office/drawing/2014/main" id="{CFA7001E-EC6F-4211-9B62-C7B91FBF0B4F}"/>
              </a:ext>
            </a:extLst>
          </p:cNvPr>
          <p:cNvSpPr>
            <a:spLocks noGrp="1"/>
          </p:cNvSpPr>
          <p:nvPr>
            <p:ph idx="1"/>
          </p:nvPr>
        </p:nvSpPr>
        <p:spPr/>
        <p:txBody>
          <a:bodyPr/>
          <a:lstStyle/>
          <a:p>
            <a:r>
              <a:rPr lang="fr-FR" dirty="0"/>
              <a:t>Intel </a:t>
            </a:r>
            <a:r>
              <a:rPr lang="fr-FR" dirty="0" err="1"/>
              <a:t>evaluates</a:t>
            </a:r>
            <a:r>
              <a:rPr lang="fr-FR" dirty="0"/>
              <a:t> Scope 3 </a:t>
            </a:r>
            <a:r>
              <a:rPr lang="fr-FR" dirty="0" err="1"/>
              <a:t>downstream</a:t>
            </a:r>
            <a:endParaRPr lang="fr-FR" dirty="0"/>
          </a:p>
          <a:p>
            <a:pPr lvl="1"/>
            <a:r>
              <a:rPr lang="fr-FR" dirty="0"/>
              <a:t>22,9 Mt CO</a:t>
            </a:r>
            <a:r>
              <a:rPr lang="fr-FR" baseline="-25000" dirty="0"/>
              <a:t>2</a:t>
            </a:r>
            <a:r>
              <a:rPr lang="fr-FR" dirty="0"/>
              <a:t>eq in 2021 for </a:t>
            </a:r>
            <a:r>
              <a:rPr lang="fr-FR" dirty="0" err="1"/>
              <a:t>product</a:t>
            </a:r>
            <a:r>
              <a:rPr lang="fr-FR" dirty="0"/>
              <a:t> </a:t>
            </a:r>
            <a:r>
              <a:rPr lang="fr-FR" dirty="0" err="1"/>
              <a:t>energy</a:t>
            </a:r>
            <a:r>
              <a:rPr lang="fr-FR" dirty="0"/>
              <a:t> usage</a:t>
            </a:r>
          </a:p>
          <a:p>
            <a:pPr lvl="2"/>
            <a:r>
              <a:rPr lang="fr-FR" dirty="0"/>
              <a:t>Use of </a:t>
            </a:r>
            <a:r>
              <a:rPr lang="fr-FR" dirty="0" err="1"/>
              <a:t>yearly-produced</a:t>
            </a:r>
            <a:r>
              <a:rPr lang="fr-FR" dirty="0"/>
              <a:t> </a:t>
            </a:r>
            <a:r>
              <a:rPr lang="fr-FR" dirty="0" err="1"/>
              <a:t>electronics</a:t>
            </a:r>
            <a:r>
              <a:rPr lang="fr-FR" dirty="0"/>
              <a:t> over </a:t>
            </a:r>
            <a:r>
              <a:rPr lang="fr-FR" dirty="0" err="1"/>
              <a:t>lifetime</a:t>
            </a:r>
            <a:endParaRPr lang="fr-FR" dirty="0"/>
          </a:p>
          <a:p>
            <a:pPr lvl="1"/>
            <a:r>
              <a:rPr lang="fr-FR" dirty="0" err="1">
                <a:solidFill>
                  <a:schemeClr val="accent5"/>
                </a:solidFill>
              </a:rPr>
              <a:t>Average</a:t>
            </a:r>
            <a:r>
              <a:rPr lang="fr-FR" dirty="0">
                <a:solidFill>
                  <a:schemeClr val="accent5"/>
                </a:solidFill>
              </a:rPr>
              <a:t> </a:t>
            </a:r>
            <a:r>
              <a:rPr lang="fr-FR" dirty="0" err="1">
                <a:solidFill>
                  <a:schemeClr val="accent5"/>
                </a:solidFill>
              </a:rPr>
              <a:t>product</a:t>
            </a:r>
            <a:r>
              <a:rPr lang="fr-FR" dirty="0">
                <a:solidFill>
                  <a:schemeClr val="accent5"/>
                </a:solidFill>
              </a:rPr>
              <a:t> </a:t>
            </a:r>
            <a:r>
              <a:rPr lang="fr-FR" dirty="0" err="1">
                <a:solidFill>
                  <a:schemeClr val="accent5"/>
                </a:solidFill>
              </a:rPr>
              <a:t>lifetime</a:t>
            </a:r>
            <a:r>
              <a:rPr lang="fr-FR" dirty="0">
                <a:solidFill>
                  <a:schemeClr val="accent5"/>
                </a:solidFill>
              </a:rPr>
              <a:t> </a:t>
            </a:r>
            <a:r>
              <a:rPr lang="fr-FR" dirty="0" err="1">
                <a:solidFill>
                  <a:schemeClr val="accent5"/>
                </a:solidFill>
              </a:rPr>
              <a:t>is</a:t>
            </a:r>
            <a:r>
              <a:rPr lang="fr-FR" dirty="0">
                <a:solidFill>
                  <a:schemeClr val="accent5"/>
                </a:solidFill>
              </a:rPr>
              <a:t> </a:t>
            </a:r>
            <a:r>
              <a:rPr lang="fr-FR" dirty="0" err="1">
                <a:solidFill>
                  <a:schemeClr val="accent5"/>
                </a:solidFill>
              </a:rPr>
              <a:t>estimated</a:t>
            </a:r>
            <a:r>
              <a:rPr lang="fr-FR" dirty="0">
                <a:solidFill>
                  <a:schemeClr val="accent5"/>
                </a:solidFill>
              </a:rPr>
              <a:t> 4 </a:t>
            </a:r>
            <a:r>
              <a:rPr lang="fr-FR" dirty="0" err="1">
                <a:solidFill>
                  <a:schemeClr val="accent5"/>
                </a:solidFill>
              </a:rPr>
              <a:t>years</a:t>
            </a:r>
            <a:r>
              <a:rPr lang="fr-FR" dirty="0">
                <a:solidFill>
                  <a:schemeClr val="accent5"/>
                </a:solidFill>
              </a:rPr>
              <a:t> and 4 </a:t>
            </a:r>
            <a:r>
              <a:rPr lang="fr-FR" dirty="0" err="1">
                <a:solidFill>
                  <a:schemeClr val="accent5"/>
                </a:solidFill>
              </a:rPr>
              <a:t>months</a:t>
            </a:r>
            <a:endParaRPr lang="fr-FR" dirty="0"/>
          </a:p>
          <a:p>
            <a:r>
              <a:rPr lang="fr-FR" dirty="0"/>
              <a:t>Intel </a:t>
            </a:r>
            <a:r>
              <a:rPr lang="fr-FR" dirty="0" err="1"/>
              <a:t>evaluates</a:t>
            </a:r>
            <a:r>
              <a:rPr lang="fr-FR" dirty="0"/>
              <a:t> Scope 3 </a:t>
            </a:r>
            <a:r>
              <a:rPr lang="fr-FR" dirty="0" err="1"/>
              <a:t>upstream</a:t>
            </a:r>
            <a:endParaRPr lang="fr-FR" dirty="0"/>
          </a:p>
          <a:p>
            <a:pPr lvl="1"/>
            <a:r>
              <a:rPr lang="fr-FR" dirty="0"/>
              <a:t>4,9 Mt CO</a:t>
            </a:r>
            <a:r>
              <a:rPr lang="fr-FR" baseline="-25000" dirty="0"/>
              <a:t>2</a:t>
            </a:r>
            <a:r>
              <a:rPr lang="fr-FR" dirty="0"/>
              <a:t>eq in 2021 for </a:t>
            </a:r>
            <a:r>
              <a:rPr lang="fr-FR" dirty="0" err="1"/>
              <a:t>supply</a:t>
            </a:r>
            <a:r>
              <a:rPr lang="fr-FR" dirty="0"/>
              <a:t> </a:t>
            </a:r>
            <a:r>
              <a:rPr lang="fr-FR" dirty="0" err="1"/>
              <a:t>chain</a:t>
            </a:r>
            <a:endParaRPr lang="fr-FR" dirty="0"/>
          </a:p>
          <a:p>
            <a:pPr lvl="1"/>
            <a:r>
              <a:rPr lang="fr-FR" dirty="0" err="1"/>
              <a:t>Does</a:t>
            </a:r>
            <a:r>
              <a:rPr lang="fr-FR" dirty="0"/>
              <a:t> </a:t>
            </a:r>
            <a:r>
              <a:rPr lang="fr-FR" dirty="0" err="1"/>
              <a:t>it</a:t>
            </a:r>
            <a:r>
              <a:rPr lang="fr-FR" dirty="0"/>
              <a:t> </a:t>
            </a:r>
            <a:r>
              <a:rPr lang="fr-FR" dirty="0" err="1"/>
              <a:t>include</a:t>
            </a:r>
            <a:r>
              <a:rPr lang="fr-FR" dirty="0"/>
              <a:t> full </a:t>
            </a:r>
            <a:r>
              <a:rPr lang="fr-FR" dirty="0" err="1"/>
              <a:t>mining</a:t>
            </a:r>
            <a:r>
              <a:rPr lang="fr-FR" dirty="0"/>
              <a:t> impact or </a:t>
            </a:r>
            <a:r>
              <a:rPr lang="fr-FR" dirty="0" err="1"/>
              <a:t>only</a:t>
            </a:r>
            <a:r>
              <a:rPr lang="fr-FR" dirty="0"/>
              <a:t> part of the </a:t>
            </a:r>
            <a:r>
              <a:rPr lang="fr-FR" dirty="0" err="1"/>
              <a:t>supply</a:t>
            </a:r>
            <a:r>
              <a:rPr lang="fr-FR" dirty="0"/>
              <a:t> </a:t>
            </a:r>
            <a:r>
              <a:rPr lang="fr-FR" dirty="0" err="1"/>
              <a:t>chain</a:t>
            </a:r>
            <a:r>
              <a:rPr lang="fr-FR" dirty="0"/>
              <a:t>?</a:t>
            </a:r>
          </a:p>
          <a:p>
            <a:pPr lvl="1"/>
            <a:endParaRPr lang="fr-FR" dirty="0">
              <a:solidFill>
                <a:schemeClr val="accent5"/>
              </a:solidFill>
            </a:endParaRPr>
          </a:p>
        </p:txBody>
      </p:sp>
      <p:sp>
        <p:nvSpPr>
          <p:cNvPr id="4" name="Espace réservé du texte 3">
            <a:extLst>
              <a:ext uri="{FF2B5EF4-FFF2-40B4-BE49-F238E27FC236}">
                <a16:creationId xmlns:a16="http://schemas.microsoft.com/office/drawing/2014/main" id="{2158587F-18B6-4041-A4DA-8B730DC6FF5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893183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How to </a:t>
            </a:r>
            <a:r>
              <a:rPr lang="fr-FR" dirty="0" err="1"/>
              <a:t>Act</a:t>
            </a:r>
            <a:r>
              <a:rPr lang="fr-FR" dirty="0"/>
              <a:t> on Electronics </a:t>
            </a:r>
            <a:r>
              <a:rPr lang="fr-FR" dirty="0" err="1"/>
              <a:t>Sustainability</a:t>
            </a:r>
            <a:r>
              <a:rPr lang="fr-FR" dirty="0"/>
              <a:t>?</a:t>
            </a:r>
            <a:endParaRPr lang="en-US" dirty="0"/>
          </a:p>
        </p:txBody>
      </p:sp>
      <p:sp>
        <p:nvSpPr>
          <p:cNvPr id="6" name="Espace réservé du texte 5"/>
          <p:cNvSpPr>
            <a:spLocks noGrp="1"/>
          </p:cNvSpPr>
          <p:nvPr>
            <p:ph type="body" idx="1"/>
          </p:nvPr>
        </p:nvSpPr>
        <p:spPr/>
        <p:txBody>
          <a:bodyPr/>
          <a:lstStyle/>
          <a:p>
            <a:endParaRPr lang="en-US"/>
          </a:p>
        </p:txBody>
      </p:sp>
      <p:sp>
        <p:nvSpPr>
          <p:cNvPr id="7" name="Espace réservé du texte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803039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9C96C-B364-4F20-A992-BCFCBE4449B9}"/>
              </a:ext>
            </a:extLst>
          </p:cNvPr>
          <p:cNvSpPr>
            <a:spLocks noGrp="1"/>
          </p:cNvSpPr>
          <p:nvPr>
            <p:ph type="title"/>
          </p:nvPr>
        </p:nvSpPr>
        <p:spPr/>
        <p:txBody>
          <a:bodyPr/>
          <a:lstStyle/>
          <a:p>
            <a:r>
              <a:rPr lang="fr-FR" dirty="0"/>
              <a:t>Actions </a:t>
            </a:r>
            <a:r>
              <a:rPr lang="fr-FR" dirty="0" err="1"/>
              <a:t>towards</a:t>
            </a:r>
            <a:r>
              <a:rPr lang="fr-FR" dirty="0"/>
              <a:t> Electronics </a:t>
            </a:r>
            <a:r>
              <a:rPr lang="fr-FR" dirty="0" err="1"/>
              <a:t>Sustainability</a:t>
            </a:r>
            <a:endParaRPr lang="en-US" dirty="0"/>
          </a:p>
        </p:txBody>
      </p:sp>
      <p:sp>
        <p:nvSpPr>
          <p:cNvPr id="3" name="Espace réservé du contenu 2">
            <a:extLst>
              <a:ext uri="{FF2B5EF4-FFF2-40B4-BE49-F238E27FC236}">
                <a16:creationId xmlns:a16="http://schemas.microsoft.com/office/drawing/2014/main" id="{5414C2AE-CE93-452D-B7A7-3A2F4885B814}"/>
              </a:ext>
            </a:extLst>
          </p:cNvPr>
          <p:cNvSpPr>
            <a:spLocks noGrp="1"/>
          </p:cNvSpPr>
          <p:nvPr>
            <p:ph type="body" sz="quarter" idx="10"/>
          </p:nvPr>
        </p:nvSpPr>
        <p:spPr/>
        <p:txBody>
          <a:bodyPr/>
          <a:lstStyle/>
          <a:p>
            <a:endParaRPr lang="en-US" dirty="0"/>
          </a:p>
        </p:txBody>
      </p:sp>
      <p:sp>
        <p:nvSpPr>
          <p:cNvPr id="6" name="Ellipse 5">
            <a:extLst>
              <a:ext uri="{FF2B5EF4-FFF2-40B4-BE49-F238E27FC236}">
                <a16:creationId xmlns:a16="http://schemas.microsoft.com/office/drawing/2014/main" id="{8AAFFA05-C609-4CB6-A3AC-073D995F8501}"/>
              </a:ext>
            </a:extLst>
          </p:cNvPr>
          <p:cNvSpPr/>
          <p:nvPr/>
        </p:nvSpPr>
        <p:spPr>
          <a:xfrm>
            <a:off x="1893571" y="921801"/>
            <a:ext cx="5356859" cy="5417406"/>
          </a:xfrm>
          <a:prstGeom prst="ellipse">
            <a:avLst/>
          </a:prstGeom>
          <a:noFill/>
          <a:ln>
            <a:solidFill>
              <a:srgbClr val="00B050"/>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t" anchorCtr="0"/>
          <a:lstStyle/>
          <a:p>
            <a:pPr algn="ctr"/>
            <a:r>
              <a:rPr lang="fr-FR" dirty="0" err="1">
                <a:solidFill>
                  <a:srgbClr val="00B050"/>
                </a:solidFill>
              </a:rPr>
              <a:t>Sustainable</a:t>
            </a:r>
            <a:r>
              <a:rPr lang="fr-FR" dirty="0">
                <a:solidFill>
                  <a:srgbClr val="00B050"/>
                </a:solidFill>
              </a:rPr>
              <a:t> </a:t>
            </a:r>
            <a:r>
              <a:rPr lang="fr-FR" dirty="0" err="1">
                <a:solidFill>
                  <a:srgbClr val="00B050"/>
                </a:solidFill>
              </a:rPr>
              <a:t>Development</a:t>
            </a:r>
            <a:endParaRPr lang="en-US" dirty="0" err="1">
              <a:solidFill>
                <a:srgbClr val="00B050"/>
              </a:solidFill>
            </a:endParaRPr>
          </a:p>
        </p:txBody>
      </p:sp>
      <p:grpSp>
        <p:nvGrpSpPr>
          <p:cNvPr id="8" name="Groupe 7">
            <a:extLst>
              <a:ext uri="{FF2B5EF4-FFF2-40B4-BE49-F238E27FC236}">
                <a16:creationId xmlns:a16="http://schemas.microsoft.com/office/drawing/2014/main" id="{E77B45FA-69DE-40A3-84C8-C54AB0AC5C6C}"/>
              </a:ext>
            </a:extLst>
          </p:cNvPr>
          <p:cNvGrpSpPr/>
          <p:nvPr/>
        </p:nvGrpSpPr>
        <p:grpSpPr>
          <a:xfrm>
            <a:off x="2120158" y="2421307"/>
            <a:ext cx="4903685" cy="2880790"/>
            <a:chOff x="2342993" y="2421307"/>
            <a:chExt cx="4903685" cy="2880790"/>
          </a:xfrm>
        </p:grpSpPr>
        <p:sp>
          <p:nvSpPr>
            <p:cNvPr id="4" name="Rectangle 3">
              <a:extLst>
                <a:ext uri="{FF2B5EF4-FFF2-40B4-BE49-F238E27FC236}">
                  <a16:creationId xmlns:a16="http://schemas.microsoft.com/office/drawing/2014/main" id="{959DA076-1493-4B19-A419-A8E33C40E77E}"/>
                </a:ext>
              </a:extLst>
            </p:cNvPr>
            <p:cNvSpPr/>
            <p:nvPr/>
          </p:nvSpPr>
          <p:spPr>
            <a:xfrm>
              <a:off x="2342994" y="4644094"/>
              <a:ext cx="4903684" cy="658003"/>
            </a:xfrm>
            <a:prstGeom prst="rect">
              <a:avLst/>
            </a:prstGeom>
            <a:solidFill>
              <a:srgbClr val="00B050"/>
            </a:solidFill>
            <a:ln>
              <a:solidFill>
                <a:schemeClr val="accent4"/>
              </a:solid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Sustainable</a:t>
              </a:r>
              <a:r>
                <a:rPr lang="fr-FR" dirty="0"/>
                <a:t> Electronics</a:t>
              </a:r>
              <a:endParaRPr lang="en-US" dirty="0"/>
            </a:p>
          </p:txBody>
        </p:sp>
        <p:sp>
          <p:nvSpPr>
            <p:cNvPr id="12" name="Rectangle 11">
              <a:extLst>
                <a:ext uri="{FF2B5EF4-FFF2-40B4-BE49-F238E27FC236}">
                  <a16:creationId xmlns:a16="http://schemas.microsoft.com/office/drawing/2014/main" id="{1C41D3C4-24B8-4622-8D90-6998B87DCE25}"/>
                </a:ext>
              </a:extLst>
            </p:cNvPr>
            <p:cNvSpPr/>
            <p:nvPr/>
          </p:nvSpPr>
          <p:spPr>
            <a:xfrm>
              <a:off x="4855001" y="3903166"/>
              <a:ext cx="2391676" cy="658003"/>
            </a:xfrm>
            <a:prstGeom prst="rect">
              <a:avLst/>
            </a:prstGeom>
            <a:solidFill>
              <a:srgbClr val="00B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Green </a:t>
              </a:r>
              <a:r>
                <a:rPr lang="fr-FR" dirty="0" err="1"/>
                <a:t>Computing</a:t>
              </a:r>
              <a:endParaRPr lang="en-US" dirty="0"/>
            </a:p>
          </p:txBody>
        </p:sp>
        <p:sp>
          <p:nvSpPr>
            <p:cNvPr id="13" name="Rectangle 12">
              <a:extLst>
                <a:ext uri="{FF2B5EF4-FFF2-40B4-BE49-F238E27FC236}">
                  <a16:creationId xmlns:a16="http://schemas.microsoft.com/office/drawing/2014/main" id="{6DE270B6-BAFF-4228-AB1A-7AEDCDA697FB}"/>
                </a:ext>
              </a:extLst>
            </p:cNvPr>
            <p:cNvSpPr/>
            <p:nvPr/>
          </p:nvSpPr>
          <p:spPr>
            <a:xfrm>
              <a:off x="2342994" y="3903165"/>
              <a:ext cx="2391676" cy="658003"/>
            </a:xfrm>
            <a:prstGeom prst="rect">
              <a:avLst/>
            </a:prstGeom>
            <a:solidFill>
              <a:srgbClr val="00B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Green Networking</a:t>
              </a:r>
              <a:endParaRPr lang="en-US" dirty="0"/>
            </a:p>
          </p:txBody>
        </p:sp>
        <p:sp>
          <p:nvSpPr>
            <p:cNvPr id="14" name="Rectangle 13">
              <a:extLst>
                <a:ext uri="{FF2B5EF4-FFF2-40B4-BE49-F238E27FC236}">
                  <a16:creationId xmlns:a16="http://schemas.microsoft.com/office/drawing/2014/main" id="{0C14492D-2ECC-4919-8DFB-A02D55D084BE}"/>
                </a:ext>
              </a:extLst>
            </p:cNvPr>
            <p:cNvSpPr/>
            <p:nvPr/>
          </p:nvSpPr>
          <p:spPr>
            <a:xfrm>
              <a:off x="2342993" y="2421307"/>
              <a:ext cx="4903684" cy="658003"/>
            </a:xfrm>
            <a:prstGeom prst="rect">
              <a:avLst/>
            </a:prstGeom>
            <a:solidFill>
              <a:srgbClr val="00B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Green IT</a:t>
              </a:r>
              <a:endParaRPr lang="en-US" dirty="0"/>
            </a:p>
          </p:txBody>
        </p:sp>
        <p:sp>
          <p:nvSpPr>
            <p:cNvPr id="15" name="Rectangle 14">
              <a:extLst>
                <a:ext uri="{FF2B5EF4-FFF2-40B4-BE49-F238E27FC236}">
                  <a16:creationId xmlns:a16="http://schemas.microsoft.com/office/drawing/2014/main" id="{368B1107-EBBF-452D-8155-C8E1104E6040}"/>
                </a:ext>
              </a:extLst>
            </p:cNvPr>
            <p:cNvSpPr/>
            <p:nvPr/>
          </p:nvSpPr>
          <p:spPr>
            <a:xfrm>
              <a:off x="2342993" y="3162236"/>
              <a:ext cx="4903684" cy="658003"/>
            </a:xfrm>
            <a:prstGeom prst="rect">
              <a:avLst/>
            </a:prstGeom>
            <a:solidFill>
              <a:srgbClr val="00B050"/>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err="1"/>
                <a:t>Sustainable</a:t>
              </a:r>
              <a:r>
                <a:rPr lang="fr-FR" dirty="0"/>
                <a:t> ICT</a:t>
              </a:r>
              <a:endParaRPr lang="en-US" dirty="0"/>
            </a:p>
          </p:txBody>
        </p:sp>
      </p:grpSp>
    </p:spTree>
    <p:extLst>
      <p:ext uri="{BB962C8B-B14F-4D97-AF65-F5344CB8AC3E}">
        <p14:creationId xmlns:p14="http://schemas.microsoft.com/office/powerpoint/2010/main" val="1225154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5B9AD-D1CF-49CB-8D35-07F0D5D25FC2}"/>
              </a:ext>
            </a:extLst>
          </p:cNvPr>
          <p:cNvSpPr>
            <a:spLocks noGrp="1"/>
          </p:cNvSpPr>
          <p:nvPr>
            <p:ph type="title"/>
          </p:nvPr>
        </p:nvSpPr>
        <p:spPr/>
        <p:txBody>
          <a:bodyPr>
            <a:normAutofit fontScale="90000"/>
          </a:bodyPr>
          <a:lstStyle/>
          <a:p>
            <a:r>
              <a:rPr lang="fr-FR" dirty="0" err="1"/>
              <a:t>Where</a:t>
            </a:r>
            <a:r>
              <a:rPr lang="fr-FR" dirty="0"/>
              <a:t> can </a:t>
            </a:r>
            <a:r>
              <a:rPr lang="fr-FR" dirty="0" err="1"/>
              <a:t>electronics</a:t>
            </a:r>
            <a:r>
              <a:rPr lang="fr-FR" dirty="0"/>
              <a:t> and computer science </a:t>
            </a:r>
            <a:r>
              <a:rPr lang="fr-FR" dirty="0" err="1"/>
              <a:t>engineers</a:t>
            </a:r>
            <a:r>
              <a:rPr lang="fr-FR" dirty="0"/>
              <a:t> </a:t>
            </a:r>
            <a:r>
              <a:rPr lang="fr-FR" dirty="0" err="1"/>
              <a:t>act</a:t>
            </a:r>
            <a:r>
              <a:rPr lang="fr-FR" dirty="0"/>
              <a:t>?</a:t>
            </a:r>
            <a:endParaRPr lang="en-US" dirty="0"/>
          </a:p>
        </p:txBody>
      </p:sp>
      <p:sp>
        <p:nvSpPr>
          <p:cNvPr id="3" name="Espace réservé du contenu 2">
            <a:extLst>
              <a:ext uri="{FF2B5EF4-FFF2-40B4-BE49-F238E27FC236}">
                <a16:creationId xmlns:a16="http://schemas.microsoft.com/office/drawing/2014/main" id="{28AD1A48-4359-418D-A218-F641C337A023}"/>
              </a:ext>
            </a:extLst>
          </p:cNvPr>
          <p:cNvSpPr>
            <a:spLocks noGrp="1"/>
          </p:cNvSpPr>
          <p:nvPr>
            <p:ph idx="1"/>
          </p:nvPr>
        </p:nvSpPr>
        <p:spPr/>
        <p:txBody>
          <a:bodyPr>
            <a:normAutofit/>
          </a:bodyPr>
          <a:lstStyle/>
          <a:p>
            <a:r>
              <a:rPr lang="fr-FR" dirty="0" err="1"/>
              <a:t>Collect</a:t>
            </a:r>
            <a:r>
              <a:rPr lang="fr-FR" dirty="0"/>
              <a:t> and report the </a:t>
            </a:r>
            <a:r>
              <a:rPr lang="fr-FR" dirty="0" err="1"/>
              <a:t>environmental</a:t>
            </a:r>
            <a:r>
              <a:rPr lang="fr-FR" dirty="0"/>
              <a:t> </a:t>
            </a:r>
            <a:r>
              <a:rPr lang="fr-FR" dirty="0" err="1"/>
              <a:t>footprint</a:t>
            </a:r>
            <a:r>
              <a:rPr lang="fr-FR" dirty="0"/>
              <a:t> of </a:t>
            </a:r>
            <a:r>
              <a:rPr lang="fr-FR" dirty="0" err="1"/>
              <a:t>electronics</a:t>
            </a:r>
            <a:r>
              <a:rPr lang="fr-FR" dirty="0"/>
              <a:t> design </a:t>
            </a:r>
            <a:r>
              <a:rPr lang="fr-FR" dirty="0" err="1"/>
              <a:t>decisions</a:t>
            </a:r>
            <a:endParaRPr lang="fr-FR" dirty="0"/>
          </a:p>
          <a:p>
            <a:r>
              <a:rPr lang="fr-FR" dirty="0" err="1"/>
              <a:t>Build</a:t>
            </a:r>
            <a:r>
              <a:rPr lang="fr-FR" dirty="0"/>
              <a:t> </a:t>
            </a:r>
            <a:r>
              <a:rPr lang="fr-FR" dirty="0" err="1"/>
              <a:t>products</a:t>
            </a:r>
            <a:r>
              <a:rPr lang="fr-FR" dirty="0"/>
              <a:t>:</a:t>
            </a:r>
          </a:p>
          <a:p>
            <a:pPr lvl="1"/>
            <a:r>
              <a:rPr lang="fr-FR" dirty="0" err="1"/>
              <a:t>With</a:t>
            </a:r>
            <a:r>
              <a:rPr lang="fr-FR" dirty="0"/>
              <a:t> </a:t>
            </a:r>
            <a:r>
              <a:rPr lang="fr-FR" dirty="0" err="1"/>
              <a:t>low</a:t>
            </a:r>
            <a:r>
              <a:rPr lang="fr-FR" dirty="0"/>
              <a:t> </a:t>
            </a:r>
            <a:r>
              <a:rPr lang="fr-FR" dirty="0" err="1"/>
              <a:t>energy</a:t>
            </a:r>
            <a:r>
              <a:rPr lang="fr-FR" dirty="0"/>
              <a:t> </a:t>
            </a:r>
            <a:r>
              <a:rPr lang="fr-FR" dirty="0" err="1"/>
              <a:t>consumption</a:t>
            </a:r>
            <a:endParaRPr lang="fr-FR" dirty="0"/>
          </a:p>
          <a:p>
            <a:pPr lvl="1"/>
            <a:r>
              <a:rPr lang="fr-FR" dirty="0" err="1"/>
              <a:t>Repairable</a:t>
            </a:r>
            <a:r>
              <a:rPr lang="fr-FR" dirty="0"/>
              <a:t> and </a:t>
            </a:r>
            <a:r>
              <a:rPr lang="fr-FR" dirty="0" err="1"/>
              <a:t>modular</a:t>
            </a:r>
            <a:endParaRPr lang="fr-FR" dirty="0"/>
          </a:p>
          <a:p>
            <a:pPr lvl="1"/>
            <a:r>
              <a:rPr lang="fr-FR" dirty="0"/>
              <a:t>Long-</a:t>
            </a:r>
            <a:r>
              <a:rPr lang="fr-FR" dirty="0" err="1"/>
              <a:t>term</a:t>
            </a:r>
            <a:r>
              <a:rPr lang="fr-FR" dirty="0"/>
              <a:t> </a:t>
            </a:r>
            <a:r>
              <a:rPr lang="fr-FR" dirty="0" err="1"/>
              <a:t>upgradeable</a:t>
            </a:r>
            <a:r>
              <a:rPr lang="fr-FR" dirty="0"/>
              <a:t>, </a:t>
            </a:r>
            <a:r>
              <a:rPr lang="fr-FR" dirty="0" err="1"/>
              <a:t>with</a:t>
            </a:r>
            <a:r>
              <a:rPr lang="fr-FR" dirty="0"/>
              <a:t> </a:t>
            </a:r>
            <a:r>
              <a:rPr lang="fr-FR" dirty="0" err="1"/>
              <a:t>delayed</a:t>
            </a:r>
            <a:r>
              <a:rPr lang="fr-FR" dirty="0"/>
              <a:t> obsolescence</a:t>
            </a:r>
          </a:p>
          <a:p>
            <a:pPr lvl="1"/>
            <a:r>
              <a:rPr lang="fr-FR" dirty="0" err="1"/>
              <a:t>With</a:t>
            </a:r>
            <a:r>
              <a:rPr lang="fr-FR" dirty="0"/>
              <a:t> </a:t>
            </a:r>
            <a:r>
              <a:rPr lang="fr-FR" dirty="0" err="1"/>
              <a:t>ethical</a:t>
            </a:r>
            <a:r>
              <a:rPr lang="fr-FR" dirty="0"/>
              <a:t> </a:t>
            </a:r>
            <a:r>
              <a:rPr lang="fr-FR" dirty="0" err="1"/>
              <a:t>sourcing</a:t>
            </a:r>
            <a:endParaRPr lang="fr-FR" dirty="0"/>
          </a:p>
          <a:p>
            <a:pPr lvl="1"/>
            <a:r>
              <a:rPr lang="fr-FR" dirty="0" err="1"/>
              <a:t>Favoring</a:t>
            </a:r>
            <a:r>
              <a:rPr lang="fr-FR" dirty="0"/>
              <a:t> </a:t>
            </a:r>
            <a:r>
              <a:rPr lang="fr-FR" dirty="0" err="1"/>
              <a:t>low</a:t>
            </a:r>
            <a:r>
              <a:rPr lang="fr-FR" dirty="0"/>
              <a:t> </a:t>
            </a:r>
            <a:r>
              <a:rPr lang="fr-FR" dirty="0" err="1"/>
              <a:t>carbon</a:t>
            </a:r>
            <a:r>
              <a:rPr lang="fr-FR" dirty="0"/>
              <a:t> </a:t>
            </a:r>
            <a:r>
              <a:rPr lang="fr-FR" dirty="0" err="1"/>
              <a:t>footprint</a:t>
            </a:r>
            <a:r>
              <a:rPr lang="fr-FR" dirty="0"/>
              <a:t> and </a:t>
            </a:r>
            <a:r>
              <a:rPr lang="fr-FR" dirty="0" err="1"/>
              <a:t>low</a:t>
            </a:r>
            <a:r>
              <a:rPr lang="fr-FR" dirty="0"/>
              <a:t> </a:t>
            </a:r>
            <a:r>
              <a:rPr lang="fr-FR" dirty="0" err="1"/>
              <a:t>waste</a:t>
            </a:r>
            <a:r>
              <a:rPr lang="fr-FR" dirty="0"/>
              <a:t> </a:t>
            </a:r>
            <a:r>
              <a:rPr lang="fr-FR" dirty="0" err="1"/>
              <a:t>suppliers</a:t>
            </a:r>
            <a:endParaRPr lang="fr-FR" dirty="0"/>
          </a:p>
          <a:p>
            <a:pPr lvl="1"/>
            <a:r>
              <a:rPr lang="fr-FR" dirty="0" err="1"/>
              <a:t>Favoring</a:t>
            </a:r>
            <a:r>
              <a:rPr lang="fr-FR" dirty="0"/>
              <a:t> </a:t>
            </a:r>
            <a:r>
              <a:rPr lang="fr-FR" dirty="0" err="1"/>
              <a:t>low</a:t>
            </a:r>
            <a:r>
              <a:rPr lang="fr-FR" dirty="0"/>
              <a:t> </a:t>
            </a:r>
            <a:r>
              <a:rPr lang="fr-FR" dirty="0" err="1"/>
              <a:t>carbon</a:t>
            </a:r>
            <a:r>
              <a:rPr lang="fr-FR" dirty="0"/>
              <a:t> </a:t>
            </a:r>
            <a:r>
              <a:rPr lang="fr-FR" dirty="0" err="1"/>
              <a:t>footprint</a:t>
            </a:r>
            <a:r>
              <a:rPr lang="fr-FR" dirty="0"/>
              <a:t> and </a:t>
            </a:r>
            <a:r>
              <a:rPr lang="fr-FR" dirty="0" err="1"/>
              <a:t>low</a:t>
            </a:r>
            <a:r>
              <a:rPr lang="fr-FR" dirty="0"/>
              <a:t> </a:t>
            </a:r>
            <a:r>
              <a:rPr lang="fr-FR" dirty="0" err="1"/>
              <a:t>waste</a:t>
            </a:r>
            <a:r>
              <a:rPr lang="fr-FR" dirty="0"/>
              <a:t> technologies</a:t>
            </a:r>
          </a:p>
          <a:p>
            <a:pPr lvl="2"/>
            <a:r>
              <a:rPr lang="fr-FR" dirty="0" err="1"/>
              <a:t>ICs</a:t>
            </a:r>
            <a:r>
              <a:rPr lang="fr-FR" dirty="0"/>
              <a:t>, batteries, </a:t>
            </a:r>
            <a:r>
              <a:rPr lang="fr-FR" dirty="0" err="1"/>
              <a:t>PCBs</a:t>
            </a:r>
            <a:r>
              <a:rPr lang="fr-FR" dirty="0"/>
              <a:t>, </a:t>
            </a:r>
            <a:r>
              <a:rPr lang="fr-FR" dirty="0" err="1"/>
              <a:t>connectors</a:t>
            </a:r>
            <a:r>
              <a:rPr lang="fr-FR" dirty="0"/>
              <a:t>, components, </a:t>
            </a:r>
            <a:r>
              <a:rPr lang="fr-FR" dirty="0" err="1"/>
              <a:t>solar</a:t>
            </a:r>
            <a:r>
              <a:rPr lang="fr-FR" dirty="0"/>
              <a:t> </a:t>
            </a:r>
            <a:r>
              <a:rPr lang="fr-FR" dirty="0" err="1"/>
              <a:t>cells</a:t>
            </a:r>
            <a:r>
              <a:rPr lang="fr-FR" dirty="0"/>
              <a:t>, </a:t>
            </a:r>
            <a:r>
              <a:rPr lang="fr-FR" dirty="0" err="1"/>
              <a:t>supercapacitors</a:t>
            </a:r>
            <a:r>
              <a:rPr lang="fr-FR" dirty="0"/>
              <a:t>…</a:t>
            </a:r>
            <a:endParaRPr lang="en-US" dirty="0"/>
          </a:p>
        </p:txBody>
      </p:sp>
      <p:sp>
        <p:nvSpPr>
          <p:cNvPr id="4" name="Espace réservé du texte 3">
            <a:extLst>
              <a:ext uri="{FF2B5EF4-FFF2-40B4-BE49-F238E27FC236}">
                <a16:creationId xmlns:a16="http://schemas.microsoft.com/office/drawing/2014/main" id="{4B514A74-268E-46D2-ADF5-96EDD7DDB63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635686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77FC1-3A65-4FB8-9640-0ADBB4CAAAAB}"/>
              </a:ext>
            </a:extLst>
          </p:cNvPr>
          <p:cNvSpPr>
            <a:spLocks noGrp="1"/>
          </p:cNvSpPr>
          <p:nvPr>
            <p:ph type="title"/>
          </p:nvPr>
        </p:nvSpPr>
        <p:spPr/>
        <p:txBody>
          <a:bodyPr>
            <a:normAutofit/>
          </a:bodyPr>
          <a:lstStyle/>
          <a:p>
            <a:r>
              <a:rPr lang="fr-FR" dirty="0"/>
              <a:t>Open source hardware for </a:t>
            </a:r>
            <a:r>
              <a:rPr lang="fr-FR" dirty="0" err="1"/>
              <a:t>sustainability</a:t>
            </a:r>
            <a:endParaRPr lang="en-US" dirty="0"/>
          </a:p>
        </p:txBody>
      </p:sp>
      <p:sp>
        <p:nvSpPr>
          <p:cNvPr id="3" name="Espace réservé du contenu 2">
            <a:extLst>
              <a:ext uri="{FF2B5EF4-FFF2-40B4-BE49-F238E27FC236}">
                <a16:creationId xmlns:a16="http://schemas.microsoft.com/office/drawing/2014/main" id="{475B9D09-8090-4175-AA1E-5BE60B2D5D82}"/>
              </a:ext>
            </a:extLst>
          </p:cNvPr>
          <p:cNvSpPr>
            <a:spLocks noGrp="1"/>
          </p:cNvSpPr>
          <p:nvPr>
            <p:ph idx="1"/>
          </p:nvPr>
        </p:nvSpPr>
        <p:spPr/>
        <p:txBody>
          <a:bodyPr/>
          <a:lstStyle/>
          <a:p>
            <a:r>
              <a:rPr lang="fr-FR" dirty="0" err="1"/>
              <a:t>Fighting</a:t>
            </a:r>
            <a:r>
              <a:rPr lang="fr-FR" dirty="0"/>
              <a:t> </a:t>
            </a:r>
            <a:r>
              <a:rPr lang="fr-FR" dirty="0" err="1"/>
              <a:t>against</a:t>
            </a:r>
            <a:r>
              <a:rPr lang="fr-FR" dirty="0"/>
              <a:t> obsolescence</a:t>
            </a:r>
          </a:p>
          <a:p>
            <a:pPr lvl="1"/>
            <a:r>
              <a:rPr lang="fr-FR" dirty="0"/>
              <a:t>Long-</a:t>
            </a:r>
            <a:r>
              <a:rPr lang="fr-FR" dirty="0" err="1"/>
              <a:t>term</a:t>
            </a:r>
            <a:r>
              <a:rPr lang="fr-FR" dirty="0"/>
              <a:t> </a:t>
            </a:r>
            <a:r>
              <a:rPr lang="fr-FR" dirty="0" err="1"/>
              <a:t>maintainance</a:t>
            </a:r>
            <a:endParaRPr lang="fr-FR" dirty="0"/>
          </a:p>
          <a:p>
            <a:pPr lvl="2"/>
            <a:r>
              <a:rPr lang="fr-FR" dirty="0"/>
              <a:t>Linux </a:t>
            </a:r>
            <a:r>
              <a:rPr lang="fr-FR" dirty="0" err="1"/>
              <a:t>is</a:t>
            </a:r>
            <a:r>
              <a:rPr lang="fr-FR" dirty="0"/>
              <a:t> </a:t>
            </a:r>
            <a:r>
              <a:rPr lang="fr-FR" dirty="0" err="1"/>
              <a:t>from</a:t>
            </a:r>
            <a:r>
              <a:rPr lang="fr-FR" dirty="0"/>
              <a:t> 1991 !</a:t>
            </a:r>
          </a:p>
          <a:p>
            <a:pPr lvl="1"/>
            <a:r>
              <a:rPr lang="fr-FR" dirty="0" err="1"/>
              <a:t>Superiority</a:t>
            </a:r>
            <a:r>
              <a:rPr lang="fr-FR" dirty="0"/>
              <a:t> of </a:t>
            </a:r>
            <a:r>
              <a:rPr lang="fr-FR" dirty="0" err="1"/>
              <a:t>community-based</a:t>
            </a:r>
            <a:r>
              <a:rPr lang="fr-FR" dirty="0"/>
              <a:t> </a:t>
            </a:r>
            <a:r>
              <a:rPr lang="fr-FR" dirty="0" err="1"/>
              <a:t>tools</a:t>
            </a:r>
            <a:endParaRPr lang="fr-FR" dirty="0"/>
          </a:p>
          <a:p>
            <a:pPr lvl="2"/>
            <a:r>
              <a:rPr lang="fr-FR" dirty="0" err="1"/>
              <a:t>Examples</a:t>
            </a:r>
            <a:r>
              <a:rPr lang="fr-FR" dirty="0"/>
              <a:t> of </a:t>
            </a:r>
            <a:r>
              <a:rPr lang="fr-FR" dirty="0" err="1"/>
              <a:t>compilers</a:t>
            </a:r>
            <a:r>
              <a:rPr lang="fr-FR" dirty="0"/>
              <a:t>: GCC, LLCM/</a:t>
            </a:r>
            <a:r>
              <a:rPr lang="fr-FR" dirty="0" err="1"/>
              <a:t>Clang</a:t>
            </a:r>
            <a:r>
              <a:rPr lang="fr-FR" dirty="0"/>
              <a:t>, etc.</a:t>
            </a:r>
          </a:p>
          <a:p>
            <a:pPr lvl="1"/>
            <a:r>
              <a:rPr lang="en-US" dirty="0"/>
              <a:t>Stable APIs and interfaces</a:t>
            </a:r>
          </a:p>
          <a:p>
            <a:r>
              <a:rPr lang="en-US" dirty="0"/>
              <a:t>OSH tools for repair and reuse</a:t>
            </a:r>
          </a:p>
        </p:txBody>
      </p:sp>
      <p:sp>
        <p:nvSpPr>
          <p:cNvPr id="4" name="Espace réservé du texte 3">
            <a:extLst>
              <a:ext uri="{FF2B5EF4-FFF2-40B4-BE49-F238E27FC236}">
                <a16:creationId xmlns:a16="http://schemas.microsoft.com/office/drawing/2014/main" id="{B28DAFC9-1DE3-4408-984F-4BB49E0C32D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060140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9C96C-B364-4F20-A992-BCFCBE4449B9}"/>
              </a:ext>
            </a:extLst>
          </p:cNvPr>
          <p:cNvSpPr>
            <a:spLocks noGrp="1"/>
          </p:cNvSpPr>
          <p:nvPr>
            <p:ph type="title"/>
          </p:nvPr>
        </p:nvSpPr>
        <p:spPr/>
        <p:txBody>
          <a:bodyPr/>
          <a:lstStyle/>
          <a:p>
            <a:r>
              <a:rPr lang="fr-FR" dirty="0"/>
              <a:t>Actions </a:t>
            </a:r>
            <a:r>
              <a:rPr lang="fr-FR" dirty="0" err="1"/>
              <a:t>towards</a:t>
            </a:r>
            <a:r>
              <a:rPr lang="fr-FR" dirty="0"/>
              <a:t> Electronics </a:t>
            </a:r>
            <a:r>
              <a:rPr lang="fr-FR" dirty="0" err="1"/>
              <a:t>Sustainability</a:t>
            </a:r>
            <a:endParaRPr lang="en-US" dirty="0"/>
          </a:p>
        </p:txBody>
      </p:sp>
      <p:sp>
        <p:nvSpPr>
          <p:cNvPr id="5" name="Espace réservé du contenu 4">
            <a:extLst>
              <a:ext uri="{FF2B5EF4-FFF2-40B4-BE49-F238E27FC236}">
                <a16:creationId xmlns:a16="http://schemas.microsoft.com/office/drawing/2014/main" id="{3A65143F-0635-4083-9770-126B057BC3B4}"/>
              </a:ext>
            </a:extLst>
          </p:cNvPr>
          <p:cNvSpPr>
            <a:spLocks noGrp="1"/>
          </p:cNvSpPr>
          <p:nvPr>
            <p:ph idx="1"/>
          </p:nvPr>
        </p:nvSpPr>
        <p:spPr/>
        <p:txBody>
          <a:bodyPr/>
          <a:lstStyle/>
          <a:p>
            <a:r>
              <a:rPr lang="fr-FR" dirty="0" err="1"/>
              <a:t>European</a:t>
            </a:r>
            <a:r>
              <a:rPr lang="fr-FR" dirty="0"/>
              <a:t> Green Deal on </a:t>
            </a:r>
            <a:r>
              <a:rPr lang="fr-FR" dirty="0" err="1"/>
              <a:t>climate</a:t>
            </a:r>
            <a:r>
              <a:rPr lang="fr-FR" dirty="0"/>
              <a:t> change – 2019</a:t>
            </a:r>
          </a:p>
          <a:p>
            <a:r>
              <a:rPr lang="fr-FR" dirty="0"/>
              <a:t>National </a:t>
            </a:r>
            <a:r>
              <a:rPr lang="fr-FR" dirty="0" err="1"/>
              <a:t>laws</a:t>
            </a:r>
            <a:r>
              <a:rPr lang="fr-FR" dirty="0"/>
              <a:t>: </a:t>
            </a:r>
            <a:r>
              <a:rPr lang="fr-FR" dirty="0" err="1"/>
              <a:t>many</a:t>
            </a:r>
            <a:r>
              <a:rPr lang="fr-FR" dirty="0"/>
              <a:t> in France</a:t>
            </a:r>
          </a:p>
          <a:p>
            <a:pPr lvl="1"/>
            <a:r>
              <a:rPr lang="fr-FR" dirty="0"/>
              <a:t>Duty of vigilance 2017</a:t>
            </a:r>
          </a:p>
          <a:p>
            <a:pPr lvl="1"/>
            <a:r>
              <a:rPr lang="fr-FR" dirty="0"/>
              <a:t>AGEC: lutte contre le gaspillage et à l'économie circulaire 2020</a:t>
            </a:r>
          </a:p>
          <a:p>
            <a:pPr lvl="1"/>
            <a:r>
              <a:rPr lang="fr-FR" dirty="0"/>
              <a:t>REEN: réduire l'empreinte environnementale du numérique 2021</a:t>
            </a:r>
          </a:p>
          <a:p>
            <a:r>
              <a:rPr lang="fr-FR" dirty="0"/>
              <a:t>Labels and </a:t>
            </a:r>
            <a:r>
              <a:rPr lang="fr-FR" dirty="0" err="1"/>
              <a:t>incentives</a:t>
            </a:r>
            <a:endParaRPr lang="fr-FR" dirty="0"/>
          </a:p>
          <a:p>
            <a:r>
              <a:rPr lang="fr-FR" dirty="0" err="1"/>
              <a:t>Projects</a:t>
            </a:r>
            <a:r>
              <a:rPr lang="fr-FR" dirty="0"/>
              <a:t>: focus on open source hardware and ESOS</a:t>
            </a:r>
          </a:p>
        </p:txBody>
      </p:sp>
      <p:sp>
        <p:nvSpPr>
          <p:cNvPr id="7" name="Espace réservé du texte 6">
            <a:extLst>
              <a:ext uri="{FF2B5EF4-FFF2-40B4-BE49-F238E27FC236}">
                <a16:creationId xmlns:a16="http://schemas.microsoft.com/office/drawing/2014/main" id="{2AB8288B-FE9B-49DA-968B-12D700CCB15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189899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How can Open Source Hardware help?</a:t>
            </a:r>
            <a:endParaRPr lang="en-US" dirty="0"/>
          </a:p>
        </p:txBody>
      </p:sp>
      <p:sp>
        <p:nvSpPr>
          <p:cNvPr id="6" name="Espace réservé du texte 5"/>
          <p:cNvSpPr>
            <a:spLocks noGrp="1"/>
          </p:cNvSpPr>
          <p:nvPr>
            <p:ph type="body" idx="1"/>
          </p:nvPr>
        </p:nvSpPr>
        <p:spPr/>
        <p:txBody>
          <a:bodyPr/>
          <a:lstStyle/>
          <a:p>
            <a:endParaRPr lang="en-US"/>
          </a:p>
        </p:txBody>
      </p:sp>
      <p:sp>
        <p:nvSpPr>
          <p:cNvPr id="7" name="Espace réservé du texte 6"/>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38990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5B9AD-D1CF-49CB-8D35-07F0D5D25FC2}"/>
              </a:ext>
            </a:extLst>
          </p:cNvPr>
          <p:cNvSpPr>
            <a:spLocks noGrp="1"/>
          </p:cNvSpPr>
          <p:nvPr>
            <p:ph type="title"/>
          </p:nvPr>
        </p:nvSpPr>
        <p:spPr/>
        <p:txBody>
          <a:bodyPr>
            <a:normAutofit/>
          </a:bodyPr>
          <a:lstStyle/>
          <a:p>
            <a:r>
              <a:rPr lang="fr-FR" dirty="0" err="1"/>
              <a:t>What</a:t>
            </a:r>
            <a:r>
              <a:rPr lang="fr-FR" dirty="0"/>
              <a:t> </a:t>
            </a:r>
            <a:r>
              <a:rPr lang="fr-FR" dirty="0" err="1"/>
              <a:t>is</a:t>
            </a:r>
            <a:r>
              <a:rPr lang="fr-FR" dirty="0"/>
              <a:t> open source hardware?</a:t>
            </a:r>
            <a:endParaRPr lang="en-US" dirty="0"/>
          </a:p>
        </p:txBody>
      </p:sp>
      <p:sp>
        <p:nvSpPr>
          <p:cNvPr id="3" name="Espace réservé du contenu 2">
            <a:extLst>
              <a:ext uri="{FF2B5EF4-FFF2-40B4-BE49-F238E27FC236}">
                <a16:creationId xmlns:a16="http://schemas.microsoft.com/office/drawing/2014/main" id="{28AD1A48-4359-418D-A218-F641C337A023}"/>
              </a:ext>
            </a:extLst>
          </p:cNvPr>
          <p:cNvSpPr>
            <a:spLocks noGrp="1"/>
          </p:cNvSpPr>
          <p:nvPr>
            <p:ph idx="1"/>
          </p:nvPr>
        </p:nvSpPr>
        <p:spPr/>
        <p:txBody>
          <a:bodyPr>
            <a:normAutofit/>
          </a:bodyPr>
          <a:lstStyle/>
          <a:p>
            <a:r>
              <a:rPr lang="fr-FR" dirty="0"/>
              <a:t>Open Source Hardware (</a:t>
            </a:r>
            <a:r>
              <a:rPr lang="fr-FR" dirty="0" err="1"/>
              <a:t>definition</a:t>
            </a:r>
            <a:r>
              <a:rPr lang="fr-FR" dirty="0"/>
              <a:t> by oshwa.org)</a:t>
            </a:r>
          </a:p>
          <a:p>
            <a:pPr lvl="1"/>
            <a:r>
              <a:rPr lang="en-US" dirty="0"/>
              <a:t>hardware whose design is </a:t>
            </a:r>
            <a:r>
              <a:rPr lang="en-US" dirty="0">
                <a:solidFill>
                  <a:schemeClr val="accent5"/>
                </a:solidFill>
              </a:rPr>
              <a:t>made publicly available so that anyone can study, modify, distribute, make, and sell the design, or hardware based on that design</a:t>
            </a:r>
            <a:r>
              <a:rPr lang="en-US" dirty="0"/>
              <a:t>.</a:t>
            </a:r>
          </a:p>
          <a:p>
            <a:pPr lvl="2"/>
            <a:r>
              <a:rPr lang="en-US" dirty="0"/>
              <a:t>In the form of mechanical drawings, schematics, bills of material, PCB layout data, HDL source code, and/or integrated circuit layout data</a:t>
            </a:r>
          </a:p>
          <a:p>
            <a:pPr lvl="1"/>
            <a:r>
              <a:rPr lang="en-US" dirty="0"/>
              <a:t>The hardware's source, the design from which it is made, is available </a:t>
            </a:r>
            <a:r>
              <a:rPr lang="en-US" dirty="0">
                <a:solidFill>
                  <a:schemeClr val="accent5"/>
                </a:solidFill>
              </a:rPr>
              <a:t>in the preferred format for making modifications to it</a:t>
            </a:r>
            <a:r>
              <a:rPr lang="en-US" dirty="0"/>
              <a:t>. Ideally, open source hardware uses readily-available components and materials, standard processes, open infrastructure, unrestricted content, and open-source design tools to maximize the ability of individuals to make and use hardware.</a:t>
            </a:r>
          </a:p>
        </p:txBody>
      </p:sp>
      <p:sp>
        <p:nvSpPr>
          <p:cNvPr id="4" name="Espace réservé du texte 3">
            <a:extLst>
              <a:ext uri="{FF2B5EF4-FFF2-40B4-BE49-F238E27FC236}">
                <a16:creationId xmlns:a16="http://schemas.microsoft.com/office/drawing/2014/main" id="{4B514A74-268E-46D2-ADF5-96EDD7DDB63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2804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3EFFF-9903-4040-939E-A03516C7AE42}"/>
              </a:ext>
            </a:extLst>
          </p:cNvPr>
          <p:cNvSpPr>
            <a:spLocks noGrp="1"/>
          </p:cNvSpPr>
          <p:nvPr>
            <p:ph type="title"/>
          </p:nvPr>
        </p:nvSpPr>
        <p:spPr/>
        <p:txBody>
          <a:bodyPr/>
          <a:lstStyle/>
          <a:p>
            <a:r>
              <a:rPr lang="fr-FR" dirty="0" err="1"/>
              <a:t>Concentrating</a:t>
            </a:r>
            <a:r>
              <a:rPr lang="fr-FR" dirty="0"/>
              <a:t> on Electronics</a:t>
            </a:r>
            <a:endParaRPr lang="en-US" dirty="0"/>
          </a:p>
        </p:txBody>
      </p:sp>
      <p:sp>
        <p:nvSpPr>
          <p:cNvPr id="3" name="Espace réservé du texte 2">
            <a:extLst>
              <a:ext uri="{FF2B5EF4-FFF2-40B4-BE49-F238E27FC236}">
                <a16:creationId xmlns:a16="http://schemas.microsoft.com/office/drawing/2014/main" id="{15FC27FD-27F9-4557-8C47-DC1E992A3E06}"/>
              </a:ext>
            </a:extLst>
          </p:cNvPr>
          <p:cNvSpPr>
            <a:spLocks noGrp="1"/>
          </p:cNvSpPr>
          <p:nvPr>
            <p:ph type="body" sz="quarter" idx="10"/>
          </p:nvPr>
        </p:nvSpPr>
        <p:spPr/>
        <p:txBody>
          <a:bodyPr/>
          <a:lstStyle/>
          <a:p>
            <a:endParaRPr lang="en-US"/>
          </a:p>
        </p:txBody>
      </p:sp>
      <p:pic>
        <p:nvPicPr>
          <p:cNvPr id="4" name="Image 3">
            <a:extLst>
              <a:ext uri="{FF2B5EF4-FFF2-40B4-BE49-F238E27FC236}">
                <a16:creationId xmlns:a16="http://schemas.microsoft.com/office/drawing/2014/main" id="{3E110389-EE93-453F-BAFF-9E722F8C0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661" y="1077204"/>
            <a:ext cx="7916677" cy="4840053"/>
          </a:xfrm>
          <a:prstGeom prst="rect">
            <a:avLst/>
          </a:prstGeom>
        </p:spPr>
      </p:pic>
    </p:spTree>
    <p:extLst>
      <p:ext uri="{BB962C8B-B14F-4D97-AF65-F5344CB8AC3E}">
        <p14:creationId xmlns:p14="http://schemas.microsoft.com/office/powerpoint/2010/main" val="3370526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5B9AD-D1CF-49CB-8D35-07F0D5D25FC2}"/>
              </a:ext>
            </a:extLst>
          </p:cNvPr>
          <p:cNvSpPr>
            <a:spLocks noGrp="1"/>
          </p:cNvSpPr>
          <p:nvPr>
            <p:ph type="title"/>
          </p:nvPr>
        </p:nvSpPr>
        <p:spPr/>
        <p:txBody>
          <a:bodyPr>
            <a:normAutofit/>
          </a:bodyPr>
          <a:lstStyle/>
          <a:p>
            <a:r>
              <a:rPr lang="fr-FR" dirty="0"/>
              <a:t>Types of open source hardware?</a:t>
            </a:r>
            <a:endParaRPr lang="en-US" dirty="0"/>
          </a:p>
        </p:txBody>
      </p:sp>
      <p:sp>
        <p:nvSpPr>
          <p:cNvPr id="3" name="Espace réservé du contenu 2">
            <a:extLst>
              <a:ext uri="{FF2B5EF4-FFF2-40B4-BE49-F238E27FC236}">
                <a16:creationId xmlns:a16="http://schemas.microsoft.com/office/drawing/2014/main" id="{28AD1A48-4359-418D-A218-F641C337A023}"/>
              </a:ext>
            </a:extLst>
          </p:cNvPr>
          <p:cNvSpPr>
            <a:spLocks noGrp="1"/>
          </p:cNvSpPr>
          <p:nvPr>
            <p:ph idx="1"/>
          </p:nvPr>
        </p:nvSpPr>
        <p:spPr/>
        <p:txBody>
          <a:bodyPr>
            <a:normAutofit/>
          </a:bodyPr>
          <a:lstStyle/>
          <a:p>
            <a:r>
              <a:rPr lang="en-US" dirty="0"/>
              <a:t>Open source hardware applies at three levels</a:t>
            </a:r>
          </a:p>
          <a:p>
            <a:pPr lvl="1"/>
            <a:r>
              <a:rPr lang="en-US" dirty="0"/>
              <a:t>Printed circuit boards design – RPi, Arduino …</a:t>
            </a:r>
          </a:p>
          <a:p>
            <a:pPr lvl="1"/>
            <a:r>
              <a:rPr lang="en-US" dirty="0"/>
              <a:t>Reconfigurable hardware design (FPGA)</a:t>
            </a:r>
          </a:p>
          <a:p>
            <a:pPr lvl="1"/>
            <a:r>
              <a:rPr lang="en-US" dirty="0"/>
              <a:t>Integrated circuits design (ASIC)</a:t>
            </a:r>
          </a:p>
          <a:p>
            <a:r>
              <a:rPr lang="en-US" dirty="0"/>
              <a:t>Open source hardware applies in three forms</a:t>
            </a:r>
          </a:p>
          <a:p>
            <a:pPr lvl="1"/>
            <a:r>
              <a:rPr lang="en-US" dirty="0"/>
              <a:t>Open source design tools</a:t>
            </a:r>
          </a:p>
          <a:p>
            <a:pPr lvl="1"/>
            <a:r>
              <a:rPr lang="en-US" dirty="0"/>
              <a:t>Open source IPs (for Intellectual Property Block)</a:t>
            </a:r>
          </a:p>
          <a:p>
            <a:pPr lvl="2"/>
            <a:r>
              <a:rPr lang="en-US" dirty="0"/>
              <a:t>To be integrated in own system</a:t>
            </a:r>
          </a:p>
          <a:p>
            <a:pPr lvl="1"/>
            <a:r>
              <a:rPr lang="en-US" dirty="0"/>
              <a:t>Open source systems</a:t>
            </a:r>
          </a:p>
          <a:p>
            <a:pPr lvl="2"/>
            <a:r>
              <a:rPr lang="en-US" dirty="0"/>
              <a:t>To be duplicated, repaired, transformed, enhanced, combined with</a:t>
            </a:r>
          </a:p>
          <a:p>
            <a:pPr lvl="1"/>
            <a:endParaRPr lang="en-US" dirty="0"/>
          </a:p>
        </p:txBody>
      </p:sp>
      <p:sp>
        <p:nvSpPr>
          <p:cNvPr id="4" name="Espace réservé du texte 3">
            <a:extLst>
              <a:ext uri="{FF2B5EF4-FFF2-40B4-BE49-F238E27FC236}">
                <a16:creationId xmlns:a16="http://schemas.microsoft.com/office/drawing/2014/main" id="{4B514A74-268E-46D2-ADF5-96EDD7DDB63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39536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15B9AD-D1CF-49CB-8D35-07F0D5D25FC2}"/>
              </a:ext>
            </a:extLst>
          </p:cNvPr>
          <p:cNvSpPr>
            <a:spLocks noGrp="1"/>
          </p:cNvSpPr>
          <p:nvPr>
            <p:ph type="title"/>
          </p:nvPr>
        </p:nvSpPr>
        <p:spPr/>
        <p:txBody>
          <a:bodyPr>
            <a:normAutofit/>
          </a:bodyPr>
          <a:lstStyle/>
          <a:p>
            <a:r>
              <a:rPr lang="fr-FR" dirty="0"/>
              <a:t>A few open source hardware </a:t>
            </a:r>
            <a:r>
              <a:rPr lang="fr-FR" dirty="0" err="1"/>
              <a:t>projects</a:t>
            </a:r>
            <a:endParaRPr lang="en-US" dirty="0"/>
          </a:p>
        </p:txBody>
      </p:sp>
      <p:sp>
        <p:nvSpPr>
          <p:cNvPr id="3" name="Espace réservé du contenu 2">
            <a:extLst>
              <a:ext uri="{FF2B5EF4-FFF2-40B4-BE49-F238E27FC236}">
                <a16:creationId xmlns:a16="http://schemas.microsoft.com/office/drawing/2014/main" id="{28AD1A48-4359-418D-A218-F641C337A023}"/>
              </a:ext>
            </a:extLst>
          </p:cNvPr>
          <p:cNvSpPr>
            <a:spLocks noGrp="1"/>
          </p:cNvSpPr>
          <p:nvPr>
            <p:ph idx="1"/>
          </p:nvPr>
        </p:nvSpPr>
        <p:spPr/>
        <p:txBody>
          <a:bodyPr>
            <a:normAutofit/>
          </a:bodyPr>
          <a:lstStyle/>
          <a:p>
            <a:r>
              <a:rPr lang="en-US" dirty="0"/>
              <a:t>Front-end design-level OSH</a:t>
            </a:r>
          </a:p>
          <a:p>
            <a:pPr lvl="1"/>
            <a:r>
              <a:rPr lang="en-US" dirty="0"/>
              <a:t>gem5, </a:t>
            </a:r>
            <a:r>
              <a:rPr lang="en-US" dirty="0" err="1"/>
              <a:t>GPGPUSim</a:t>
            </a:r>
            <a:r>
              <a:rPr lang="en-US" dirty="0"/>
              <a:t>, </a:t>
            </a:r>
            <a:r>
              <a:rPr lang="en-US" dirty="0" err="1"/>
              <a:t>McPAT</a:t>
            </a:r>
            <a:r>
              <a:rPr lang="en-US" dirty="0"/>
              <a:t>, </a:t>
            </a:r>
            <a:r>
              <a:rPr lang="en-US" dirty="0" err="1"/>
              <a:t>GPUWattch</a:t>
            </a:r>
            <a:r>
              <a:rPr lang="en-US" dirty="0"/>
              <a:t>, </a:t>
            </a:r>
            <a:r>
              <a:rPr lang="en-US" dirty="0" err="1"/>
              <a:t>SystemC</a:t>
            </a:r>
            <a:r>
              <a:rPr lang="en-US" dirty="0"/>
              <a:t> simulation SoC simulators</a:t>
            </a:r>
          </a:p>
          <a:p>
            <a:pPr lvl="1"/>
            <a:r>
              <a:rPr lang="en-US" dirty="0" err="1"/>
              <a:t>Verilator</a:t>
            </a:r>
            <a:r>
              <a:rPr lang="en-US" dirty="0"/>
              <a:t>, </a:t>
            </a:r>
            <a:r>
              <a:rPr lang="en-US" dirty="0" err="1"/>
              <a:t>Ghdl</a:t>
            </a:r>
            <a:r>
              <a:rPr lang="en-US" dirty="0"/>
              <a:t> RTL simulators</a:t>
            </a:r>
          </a:p>
          <a:p>
            <a:pPr lvl="1"/>
            <a:r>
              <a:rPr lang="en-US" dirty="0" err="1"/>
              <a:t>Gaut</a:t>
            </a:r>
            <a:r>
              <a:rPr lang="en-US" dirty="0"/>
              <a:t>, </a:t>
            </a:r>
            <a:r>
              <a:rPr lang="en-US" dirty="0" err="1"/>
              <a:t>LegUp</a:t>
            </a:r>
            <a:r>
              <a:rPr lang="en-US" dirty="0"/>
              <a:t>, XLS, </a:t>
            </a:r>
            <a:r>
              <a:rPr lang="en-US" dirty="0" err="1"/>
              <a:t>ScaleHLS</a:t>
            </a:r>
            <a:r>
              <a:rPr lang="en-US" dirty="0"/>
              <a:t> High-Level Synthesis</a:t>
            </a:r>
          </a:p>
          <a:p>
            <a:r>
              <a:rPr lang="en-US" dirty="0"/>
              <a:t>Back-end design-level OSH</a:t>
            </a:r>
          </a:p>
          <a:p>
            <a:pPr lvl="1"/>
            <a:r>
              <a:rPr lang="en-US" dirty="0"/>
              <a:t>ASIC </a:t>
            </a:r>
          </a:p>
          <a:p>
            <a:pPr lvl="2"/>
            <a:r>
              <a:rPr lang="en-US" dirty="0"/>
              <a:t>Open-road and Alliance VLSI/CAD System</a:t>
            </a:r>
          </a:p>
          <a:p>
            <a:pPr lvl="1"/>
            <a:r>
              <a:rPr lang="en-US" dirty="0"/>
              <a:t>FPGA </a:t>
            </a:r>
          </a:p>
          <a:p>
            <a:pPr lvl="2"/>
            <a:r>
              <a:rPr lang="en-US" dirty="0" err="1"/>
              <a:t>IceStudio</a:t>
            </a:r>
            <a:r>
              <a:rPr lang="en-US" dirty="0"/>
              <a:t> and open source FPGAs, </a:t>
            </a:r>
            <a:r>
              <a:rPr lang="en-US" dirty="0" err="1"/>
              <a:t>openFPGA</a:t>
            </a:r>
            <a:endParaRPr lang="en-US" dirty="0"/>
          </a:p>
          <a:p>
            <a:r>
              <a:rPr lang="en-US" dirty="0"/>
              <a:t>Fabrication-level OSH</a:t>
            </a:r>
          </a:p>
          <a:p>
            <a:pPr lvl="1"/>
            <a:r>
              <a:rPr lang="en-US" dirty="0"/>
              <a:t>Google </a:t>
            </a:r>
            <a:r>
              <a:rPr lang="en-US" dirty="0" err="1"/>
              <a:t>Skywater</a:t>
            </a:r>
            <a:r>
              <a:rPr lang="en-US" dirty="0"/>
              <a:t> PDK 130nm process</a:t>
            </a:r>
          </a:p>
        </p:txBody>
      </p:sp>
      <p:sp>
        <p:nvSpPr>
          <p:cNvPr id="4" name="Espace réservé du texte 3">
            <a:extLst>
              <a:ext uri="{FF2B5EF4-FFF2-40B4-BE49-F238E27FC236}">
                <a16:creationId xmlns:a16="http://schemas.microsoft.com/office/drawing/2014/main" id="{4B514A74-268E-46D2-ADF5-96EDD7DDB634}"/>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19337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77FC1-3A65-4FB8-9640-0ADBB4CAAAAB}"/>
              </a:ext>
            </a:extLst>
          </p:cNvPr>
          <p:cNvSpPr>
            <a:spLocks noGrp="1"/>
          </p:cNvSpPr>
          <p:nvPr>
            <p:ph type="title"/>
          </p:nvPr>
        </p:nvSpPr>
        <p:spPr/>
        <p:txBody>
          <a:bodyPr>
            <a:normAutofit fontScale="90000"/>
          </a:bodyPr>
          <a:lstStyle/>
          <a:p>
            <a:r>
              <a:rPr lang="fr-FR" dirty="0" err="1"/>
              <a:t>Technological</a:t>
            </a:r>
            <a:r>
              <a:rPr lang="fr-FR" dirty="0"/>
              <a:t> </a:t>
            </a:r>
            <a:r>
              <a:rPr lang="fr-FR" dirty="0" err="1"/>
              <a:t>opportunities</a:t>
            </a:r>
            <a:r>
              <a:rPr lang="fr-FR" dirty="0"/>
              <a:t> for </a:t>
            </a:r>
            <a:r>
              <a:rPr lang="fr-FR" dirty="0" err="1"/>
              <a:t>sustainability</a:t>
            </a:r>
            <a:endParaRPr lang="en-US" dirty="0"/>
          </a:p>
        </p:txBody>
      </p:sp>
      <p:sp>
        <p:nvSpPr>
          <p:cNvPr id="3" name="Espace réservé du contenu 2">
            <a:extLst>
              <a:ext uri="{FF2B5EF4-FFF2-40B4-BE49-F238E27FC236}">
                <a16:creationId xmlns:a16="http://schemas.microsoft.com/office/drawing/2014/main" id="{475B9D09-8090-4175-AA1E-5BE60B2D5D82}"/>
              </a:ext>
            </a:extLst>
          </p:cNvPr>
          <p:cNvSpPr>
            <a:spLocks noGrp="1"/>
          </p:cNvSpPr>
          <p:nvPr>
            <p:ph idx="1"/>
          </p:nvPr>
        </p:nvSpPr>
        <p:spPr/>
        <p:txBody>
          <a:bodyPr/>
          <a:lstStyle/>
          <a:p>
            <a:r>
              <a:rPr lang="fr-FR" dirty="0"/>
              <a:t>Slow performance </a:t>
            </a:r>
            <a:r>
              <a:rPr lang="fr-FR" dirty="0" err="1"/>
              <a:t>improvement</a:t>
            </a:r>
            <a:r>
              <a:rPr lang="fr-FR" dirty="0"/>
              <a:t> of single </a:t>
            </a:r>
            <a:r>
              <a:rPr lang="fr-FR" dirty="0" err="1"/>
              <a:t>cores</a:t>
            </a:r>
            <a:endParaRPr lang="fr-FR" dirty="0"/>
          </a:p>
          <a:p>
            <a:endParaRPr lang="fr-FR" dirty="0"/>
          </a:p>
          <a:p>
            <a:r>
              <a:rPr lang="fr-FR" dirty="0"/>
              <a:t>Open hardware boom in digital </a:t>
            </a:r>
            <a:r>
              <a:rPr lang="fr-FR" dirty="0" err="1"/>
              <a:t>ICs</a:t>
            </a:r>
            <a:endParaRPr lang="fr-FR" dirty="0"/>
          </a:p>
          <a:p>
            <a:pPr lvl="1"/>
            <a:r>
              <a:rPr lang="fr-FR" dirty="0"/>
              <a:t>Large </a:t>
            </a:r>
            <a:r>
              <a:rPr lang="fr-FR" dirty="0" err="1"/>
              <a:t>investments</a:t>
            </a:r>
            <a:r>
              <a:rPr lang="fr-FR" dirty="0"/>
              <a:t> in RISC-V</a:t>
            </a:r>
          </a:p>
          <a:p>
            <a:pPr lvl="1"/>
            <a:r>
              <a:rPr lang="en-US" dirty="0"/>
              <a:t>AI open-source developments reaching hardware</a:t>
            </a:r>
          </a:p>
        </p:txBody>
      </p:sp>
      <p:sp>
        <p:nvSpPr>
          <p:cNvPr id="4" name="Espace réservé du texte 3">
            <a:extLst>
              <a:ext uri="{FF2B5EF4-FFF2-40B4-BE49-F238E27FC236}">
                <a16:creationId xmlns:a16="http://schemas.microsoft.com/office/drawing/2014/main" id="{B28DAFC9-1DE3-4408-984F-4BB49E0C32D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6940225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635B4A4-FD53-42F1-8D9F-CE65C687425C}"/>
              </a:ext>
            </a:extLst>
          </p:cNvPr>
          <p:cNvSpPr>
            <a:spLocks noGrp="1"/>
          </p:cNvSpPr>
          <p:nvPr>
            <p:ph type="title"/>
          </p:nvPr>
        </p:nvSpPr>
        <p:spPr/>
        <p:txBody>
          <a:bodyPr/>
          <a:lstStyle/>
          <a:p>
            <a:r>
              <a:rPr lang="fr-FR" dirty="0"/>
              <a:t>The ESOS Project</a:t>
            </a:r>
            <a:endParaRPr lang="en-US" dirty="0"/>
          </a:p>
        </p:txBody>
      </p:sp>
      <p:sp>
        <p:nvSpPr>
          <p:cNvPr id="6" name="Espace réservé du texte 5">
            <a:extLst>
              <a:ext uri="{FF2B5EF4-FFF2-40B4-BE49-F238E27FC236}">
                <a16:creationId xmlns:a16="http://schemas.microsoft.com/office/drawing/2014/main" id="{D1E35FD6-B206-4C0E-B574-546257BA79B0}"/>
              </a:ext>
            </a:extLst>
          </p:cNvPr>
          <p:cNvSpPr>
            <a:spLocks noGrp="1"/>
          </p:cNvSpPr>
          <p:nvPr>
            <p:ph type="body" idx="1"/>
          </p:nvPr>
        </p:nvSpPr>
        <p:spPr/>
        <p:txBody>
          <a:bodyPr/>
          <a:lstStyle/>
          <a:p>
            <a:endParaRPr lang="en-US"/>
          </a:p>
        </p:txBody>
      </p:sp>
      <p:sp>
        <p:nvSpPr>
          <p:cNvPr id="7" name="Espace réservé du texte 6">
            <a:extLst>
              <a:ext uri="{FF2B5EF4-FFF2-40B4-BE49-F238E27FC236}">
                <a16:creationId xmlns:a16="http://schemas.microsoft.com/office/drawing/2014/main" id="{2C046A3F-0982-4A6B-B3B3-857DFC4B1D3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589432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A81031-E5E3-4377-A3A6-5F337F91435D}"/>
              </a:ext>
            </a:extLst>
          </p:cNvPr>
          <p:cNvSpPr>
            <a:spLocks noGrp="1"/>
          </p:cNvSpPr>
          <p:nvPr>
            <p:ph type="title"/>
          </p:nvPr>
        </p:nvSpPr>
        <p:spPr/>
        <p:txBody>
          <a:bodyPr/>
          <a:lstStyle/>
          <a:p>
            <a:r>
              <a:rPr lang="fr-FR" dirty="0"/>
              <a:t>Part 2: ESOS</a:t>
            </a:r>
            <a:endParaRPr lang="en-US" dirty="0"/>
          </a:p>
        </p:txBody>
      </p:sp>
      <p:sp>
        <p:nvSpPr>
          <p:cNvPr id="3" name="Espace réservé du contenu 2">
            <a:extLst>
              <a:ext uri="{FF2B5EF4-FFF2-40B4-BE49-F238E27FC236}">
                <a16:creationId xmlns:a16="http://schemas.microsoft.com/office/drawing/2014/main" id="{5F7D9434-0814-47D2-89CC-42A6CBA54E0D}"/>
              </a:ext>
            </a:extLst>
          </p:cNvPr>
          <p:cNvSpPr>
            <a:spLocks noGrp="1"/>
          </p:cNvSpPr>
          <p:nvPr>
            <p:ph idx="1"/>
          </p:nvPr>
        </p:nvSpPr>
        <p:spPr>
          <a:xfrm>
            <a:off x="457199" y="908720"/>
            <a:ext cx="8513545" cy="5544616"/>
          </a:xfrm>
        </p:spPr>
        <p:txBody>
          <a:bodyPr/>
          <a:lstStyle/>
          <a:p>
            <a:r>
              <a:rPr lang="fr-FR" sz="2800" b="1" i="1" dirty="0">
                <a:cs typeface="Calibri Light"/>
              </a:rPr>
              <a:t>Electronics: </a:t>
            </a:r>
            <a:r>
              <a:rPr lang="fr-FR" sz="2800" b="1" i="1" dirty="0" err="1">
                <a:cs typeface="Calibri Light"/>
              </a:rPr>
              <a:t>Sustainable</a:t>
            </a:r>
            <a:r>
              <a:rPr lang="fr-FR" sz="2800" b="1" i="1" dirty="0">
                <a:cs typeface="Calibri Light"/>
              </a:rPr>
              <a:t>, Open, Sovereign</a:t>
            </a:r>
          </a:p>
          <a:p>
            <a:pPr lvl="1"/>
            <a:r>
              <a:rPr lang="fr-FR" dirty="0">
                <a:cs typeface="Calibri"/>
              </a:rPr>
              <a:t>Compétences et Métiers d'avenir - France2030, 2023-28</a:t>
            </a:r>
            <a:endParaRPr lang="fr-FR" dirty="0"/>
          </a:p>
          <a:p>
            <a:endParaRPr lang="en-US" dirty="0"/>
          </a:p>
        </p:txBody>
      </p:sp>
      <p:sp>
        <p:nvSpPr>
          <p:cNvPr id="4" name="Espace réservé du texte 3">
            <a:extLst>
              <a:ext uri="{FF2B5EF4-FFF2-40B4-BE49-F238E27FC236}">
                <a16:creationId xmlns:a16="http://schemas.microsoft.com/office/drawing/2014/main" id="{145EE78F-6694-4288-B8A8-66812F42AE26}"/>
              </a:ext>
            </a:extLst>
          </p:cNvPr>
          <p:cNvSpPr>
            <a:spLocks noGrp="1"/>
          </p:cNvSpPr>
          <p:nvPr>
            <p:ph type="body" sz="quarter" idx="10"/>
          </p:nvPr>
        </p:nvSpPr>
        <p:spPr/>
        <p:txBody>
          <a:bodyPr/>
          <a:lstStyle/>
          <a:p>
            <a:endParaRPr lang="en-US"/>
          </a:p>
        </p:txBody>
      </p:sp>
      <p:grpSp>
        <p:nvGrpSpPr>
          <p:cNvPr id="25" name="Groupe 24">
            <a:extLst>
              <a:ext uri="{FF2B5EF4-FFF2-40B4-BE49-F238E27FC236}">
                <a16:creationId xmlns:a16="http://schemas.microsoft.com/office/drawing/2014/main" id="{FA2C085A-3D85-43BE-914D-02B954CDE3B5}"/>
              </a:ext>
            </a:extLst>
          </p:cNvPr>
          <p:cNvGrpSpPr/>
          <p:nvPr/>
        </p:nvGrpSpPr>
        <p:grpSpPr>
          <a:xfrm>
            <a:off x="177104" y="2196414"/>
            <a:ext cx="8953102" cy="3449643"/>
            <a:chOff x="177104" y="2196414"/>
            <a:chExt cx="12034650" cy="4636968"/>
          </a:xfrm>
        </p:grpSpPr>
        <p:pic>
          <p:nvPicPr>
            <p:cNvPr id="19" name="Image 4">
              <a:extLst>
                <a:ext uri="{FF2B5EF4-FFF2-40B4-BE49-F238E27FC236}">
                  <a16:creationId xmlns:a16="http://schemas.microsoft.com/office/drawing/2014/main" id="{F1200E04-719D-440E-AC81-D57A59126759}"/>
                </a:ext>
              </a:extLst>
            </p:cNvPr>
            <p:cNvPicPr>
              <a:picLocks noChangeAspect="1"/>
            </p:cNvPicPr>
            <p:nvPr/>
          </p:nvPicPr>
          <p:blipFill>
            <a:blip r:embed="rId3"/>
            <a:stretch>
              <a:fillRect/>
            </a:stretch>
          </p:blipFill>
          <p:spPr>
            <a:xfrm>
              <a:off x="177104" y="5670416"/>
              <a:ext cx="3073400" cy="908470"/>
            </a:xfrm>
            <a:prstGeom prst="rect">
              <a:avLst/>
            </a:prstGeom>
          </p:spPr>
        </p:pic>
        <p:pic>
          <p:nvPicPr>
            <p:cNvPr id="20" name="Image 15">
              <a:extLst>
                <a:ext uri="{FF2B5EF4-FFF2-40B4-BE49-F238E27FC236}">
                  <a16:creationId xmlns:a16="http://schemas.microsoft.com/office/drawing/2014/main" id="{E0A7DE5A-1D28-4187-891B-7EB208A93FD4}"/>
                </a:ext>
              </a:extLst>
            </p:cNvPr>
            <p:cNvPicPr>
              <a:picLocks noChangeAspect="1"/>
            </p:cNvPicPr>
            <p:nvPr/>
          </p:nvPicPr>
          <p:blipFill>
            <a:blip r:embed="rId4"/>
            <a:stretch>
              <a:fillRect/>
            </a:stretch>
          </p:blipFill>
          <p:spPr>
            <a:xfrm>
              <a:off x="3588999" y="5608723"/>
              <a:ext cx="1095375" cy="1031856"/>
            </a:xfrm>
            <a:prstGeom prst="rect">
              <a:avLst/>
            </a:prstGeom>
          </p:spPr>
        </p:pic>
        <p:pic>
          <p:nvPicPr>
            <p:cNvPr id="21" name="Image 20">
              <a:extLst>
                <a:ext uri="{FF2B5EF4-FFF2-40B4-BE49-F238E27FC236}">
                  <a16:creationId xmlns:a16="http://schemas.microsoft.com/office/drawing/2014/main" id="{F1743CE5-E29A-42A7-91C3-6E3669FB82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90" y="5799989"/>
              <a:ext cx="2350721" cy="649325"/>
            </a:xfrm>
            <a:prstGeom prst="rect">
              <a:avLst/>
            </a:prstGeom>
          </p:spPr>
        </p:pic>
        <p:pic>
          <p:nvPicPr>
            <p:cNvPr id="22" name="Image 21">
              <a:extLst>
                <a:ext uri="{FF2B5EF4-FFF2-40B4-BE49-F238E27FC236}">
                  <a16:creationId xmlns:a16="http://schemas.microsoft.com/office/drawing/2014/main" id="{B02F9BD2-FC7A-4551-BCCF-21EB095B24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2869" y="5501263"/>
              <a:ext cx="1343026" cy="1246776"/>
            </a:xfrm>
            <a:prstGeom prst="rect">
              <a:avLst/>
            </a:prstGeom>
          </p:spPr>
        </p:pic>
        <p:pic>
          <p:nvPicPr>
            <p:cNvPr id="23" name="Image 22">
              <a:extLst>
                <a:ext uri="{FF2B5EF4-FFF2-40B4-BE49-F238E27FC236}">
                  <a16:creationId xmlns:a16="http://schemas.microsoft.com/office/drawing/2014/main" id="{D81A35D5-6998-4476-A4FF-5B58DD68F7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6153" y="2196414"/>
              <a:ext cx="4279694" cy="2853243"/>
            </a:xfrm>
            <a:prstGeom prst="rect">
              <a:avLst/>
            </a:prstGeom>
          </p:spPr>
        </p:pic>
        <p:pic>
          <p:nvPicPr>
            <p:cNvPr id="24" name="Image 23">
              <a:extLst>
                <a:ext uri="{FF2B5EF4-FFF2-40B4-BE49-F238E27FC236}">
                  <a16:creationId xmlns:a16="http://schemas.microsoft.com/office/drawing/2014/main" id="{EC7F9BB2-5EE4-4919-ABD8-7B06327DF7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02850" y="5390598"/>
              <a:ext cx="3208904" cy="1442784"/>
            </a:xfrm>
            <a:prstGeom prst="rect">
              <a:avLst/>
            </a:prstGeom>
          </p:spPr>
        </p:pic>
      </p:grpSp>
    </p:spTree>
    <p:extLst>
      <p:ext uri="{BB962C8B-B14F-4D97-AF65-F5344CB8AC3E}">
        <p14:creationId xmlns:p14="http://schemas.microsoft.com/office/powerpoint/2010/main" val="11150461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17133-85EE-4288-AC55-3BB36264808D}"/>
              </a:ext>
            </a:extLst>
          </p:cNvPr>
          <p:cNvSpPr>
            <a:spLocks noGrp="1"/>
          </p:cNvSpPr>
          <p:nvPr>
            <p:ph type="title"/>
          </p:nvPr>
        </p:nvSpPr>
        <p:spPr/>
        <p:txBody>
          <a:bodyPr/>
          <a:lstStyle/>
          <a:p>
            <a:r>
              <a:rPr lang="fr-FR" dirty="0"/>
              <a:t>The ESOS </a:t>
            </a:r>
            <a:r>
              <a:rPr lang="fr-FR" dirty="0" err="1"/>
              <a:t>project</a:t>
            </a:r>
            <a:endParaRPr lang="en-US" dirty="0"/>
          </a:p>
        </p:txBody>
      </p:sp>
      <p:sp>
        <p:nvSpPr>
          <p:cNvPr id="3" name="Espace réservé du contenu 2">
            <a:extLst>
              <a:ext uri="{FF2B5EF4-FFF2-40B4-BE49-F238E27FC236}">
                <a16:creationId xmlns:a16="http://schemas.microsoft.com/office/drawing/2014/main" id="{CABE633A-643F-4A8E-9CEA-B9B55380B35B}"/>
              </a:ext>
            </a:extLst>
          </p:cNvPr>
          <p:cNvSpPr>
            <a:spLocks noGrp="1"/>
          </p:cNvSpPr>
          <p:nvPr>
            <p:ph idx="1"/>
          </p:nvPr>
        </p:nvSpPr>
        <p:spPr/>
        <p:txBody>
          <a:bodyPr/>
          <a:lstStyle/>
          <a:p>
            <a:r>
              <a:rPr lang="fr-FR" dirty="0">
                <a:cs typeface="Calibri"/>
              </a:rPr>
              <a:t>Consortium </a:t>
            </a:r>
            <a:r>
              <a:rPr lang="fr-FR" dirty="0" err="1">
                <a:cs typeface="Calibri"/>
              </a:rPr>
              <a:t>led</a:t>
            </a:r>
            <a:r>
              <a:rPr lang="fr-FR" dirty="0">
                <a:cs typeface="Calibri"/>
              </a:rPr>
              <a:t> by INSA Rennes</a:t>
            </a:r>
            <a:endParaRPr lang="fr-FR" dirty="0"/>
          </a:p>
          <a:p>
            <a:pPr lvl="1"/>
            <a:r>
              <a:rPr lang="fr-FR" dirty="0">
                <a:ea typeface="+mn-lt"/>
                <a:cs typeface="+mn-lt"/>
              </a:rPr>
              <a:t>Consortium </a:t>
            </a:r>
            <a:r>
              <a:rPr lang="fr-FR" dirty="0" err="1">
                <a:ea typeface="+mn-lt"/>
                <a:cs typeface="+mn-lt"/>
              </a:rPr>
              <a:t>including</a:t>
            </a:r>
            <a:r>
              <a:rPr lang="fr-FR" dirty="0">
                <a:ea typeface="+mn-lt"/>
                <a:cs typeface="+mn-lt"/>
              </a:rPr>
              <a:t> INSA Rennes, </a:t>
            </a:r>
            <a:r>
              <a:rPr lang="fr-FR" dirty="0" err="1">
                <a:ea typeface="+mn-lt"/>
                <a:cs typeface="+mn-lt"/>
              </a:rPr>
              <a:t>University</a:t>
            </a:r>
            <a:r>
              <a:rPr lang="fr-FR" dirty="0">
                <a:ea typeface="+mn-lt"/>
                <a:cs typeface="+mn-lt"/>
              </a:rPr>
              <a:t> of Rennes, ENS Rennes, UIMM Bretagne, </a:t>
            </a:r>
            <a:r>
              <a:rPr lang="fr-FR" dirty="0" err="1">
                <a:ea typeface="+mn-lt"/>
                <a:cs typeface="+mn-lt"/>
              </a:rPr>
              <a:t>Novatech</a:t>
            </a:r>
            <a:r>
              <a:rPr lang="fr-FR" dirty="0">
                <a:ea typeface="+mn-lt"/>
                <a:cs typeface="+mn-lt"/>
              </a:rPr>
              <a:t> Industries (</a:t>
            </a:r>
            <a:r>
              <a:rPr lang="fr-FR" dirty="0" err="1">
                <a:ea typeface="+mn-lt"/>
                <a:cs typeface="+mn-lt"/>
              </a:rPr>
              <a:t>electronics</a:t>
            </a:r>
            <a:r>
              <a:rPr lang="fr-FR" dirty="0">
                <a:ea typeface="+mn-lt"/>
                <a:cs typeface="+mn-lt"/>
              </a:rPr>
              <a:t> courses </a:t>
            </a:r>
            <a:r>
              <a:rPr lang="fr-FR" dirty="0" err="1">
                <a:ea typeface="+mn-lt"/>
                <a:cs typeface="+mn-lt"/>
              </a:rPr>
              <a:t>covering</a:t>
            </a:r>
            <a:r>
              <a:rPr lang="fr-FR" dirty="0">
                <a:ea typeface="+mn-lt"/>
                <a:cs typeface="+mn-lt"/>
              </a:rPr>
              <a:t> a </a:t>
            </a:r>
            <a:r>
              <a:rPr lang="fr-FR" dirty="0" err="1">
                <a:ea typeface="+mn-lt"/>
                <a:cs typeface="+mn-lt"/>
              </a:rPr>
              <a:t>wide</a:t>
            </a:r>
            <a:r>
              <a:rPr lang="fr-FR" dirty="0">
                <a:ea typeface="+mn-lt"/>
                <a:cs typeface="+mn-lt"/>
              </a:rPr>
              <a:t> range of </a:t>
            </a:r>
            <a:r>
              <a:rPr lang="fr-FR" dirty="0" err="1">
                <a:ea typeface="+mn-lt"/>
                <a:cs typeface="+mn-lt"/>
              </a:rPr>
              <a:t>electronic</a:t>
            </a:r>
            <a:r>
              <a:rPr lang="fr-FR" dirty="0">
                <a:ea typeface="+mn-lt"/>
                <a:cs typeface="+mn-lt"/>
              </a:rPr>
              <a:t> design professions)</a:t>
            </a:r>
          </a:p>
          <a:p>
            <a:pPr lvl="1"/>
            <a:r>
              <a:rPr lang="fr-FR" dirty="0">
                <a:ea typeface="+mn-lt"/>
                <a:cs typeface="+mn-lt"/>
              </a:rPr>
              <a:t>Consortium </a:t>
            </a:r>
            <a:r>
              <a:rPr lang="fr-FR" dirty="0" err="1">
                <a:ea typeface="+mn-lt"/>
                <a:cs typeface="+mn-lt"/>
              </a:rPr>
              <a:t>teaching</a:t>
            </a:r>
            <a:r>
              <a:rPr lang="fr-FR" dirty="0">
                <a:ea typeface="+mn-lt"/>
                <a:cs typeface="+mn-lt"/>
              </a:rPr>
              <a:t> </a:t>
            </a:r>
            <a:r>
              <a:rPr lang="fr-FR" dirty="0" err="1">
                <a:ea typeface="+mn-lt"/>
                <a:cs typeface="+mn-lt"/>
              </a:rPr>
              <a:t>electronics</a:t>
            </a:r>
            <a:r>
              <a:rPr lang="fr-FR" dirty="0">
                <a:ea typeface="+mn-lt"/>
                <a:cs typeface="+mn-lt"/>
              </a:rPr>
              <a:t> in Bac+3/5/8, </a:t>
            </a:r>
            <a:r>
              <a:rPr lang="fr-FR" dirty="0" err="1">
                <a:ea typeface="+mn-lt"/>
                <a:cs typeface="+mn-lt"/>
              </a:rPr>
              <a:t>strong</a:t>
            </a:r>
            <a:r>
              <a:rPr lang="fr-FR" dirty="0">
                <a:ea typeface="+mn-lt"/>
                <a:cs typeface="+mn-lt"/>
              </a:rPr>
              <a:t> links </a:t>
            </a:r>
            <a:r>
              <a:rPr lang="fr-FR" dirty="0" err="1">
                <a:ea typeface="+mn-lt"/>
                <a:cs typeface="+mn-lt"/>
              </a:rPr>
              <a:t>with</a:t>
            </a:r>
            <a:r>
              <a:rPr lang="fr-FR" dirty="0">
                <a:ea typeface="+mn-lt"/>
                <a:cs typeface="+mn-lt"/>
              </a:rPr>
              <a:t> </a:t>
            </a:r>
            <a:r>
              <a:rPr lang="fr-FR" dirty="0" err="1">
                <a:ea typeface="+mn-lt"/>
                <a:cs typeface="+mn-lt"/>
              </a:rPr>
              <a:t>research</a:t>
            </a:r>
            <a:endParaRPr lang="fr-FR" dirty="0">
              <a:ea typeface="+mn-lt"/>
              <a:cs typeface="+mn-lt"/>
            </a:endParaRPr>
          </a:p>
          <a:p>
            <a:pPr lvl="1"/>
            <a:r>
              <a:rPr lang="fr-FR" dirty="0">
                <a:ea typeface="+mn-lt"/>
                <a:cs typeface="+mn-lt"/>
              </a:rPr>
              <a:t>30+ </a:t>
            </a:r>
            <a:r>
              <a:rPr lang="fr-FR" dirty="0" err="1">
                <a:ea typeface="+mn-lt"/>
                <a:cs typeface="+mn-lt"/>
              </a:rPr>
              <a:t>industrial</a:t>
            </a:r>
            <a:r>
              <a:rPr lang="fr-FR" dirty="0">
                <a:ea typeface="+mn-lt"/>
                <a:cs typeface="+mn-lt"/>
              </a:rPr>
              <a:t> </a:t>
            </a:r>
            <a:r>
              <a:rPr lang="fr-FR" dirty="0" err="1">
                <a:ea typeface="+mn-lt"/>
                <a:cs typeface="+mn-lt"/>
              </a:rPr>
              <a:t>partners</a:t>
            </a:r>
            <a:endParaRPr lang="fr-FR" dirty="0">
              <a:ea typeface="+mn-lt"/>
              <a:cs typeface="+mn-lt"/>
            </a:endParaRPr>
          </a:p>
          <a:p>
            <a:pPr lvl="1"/>
            <a:r>
              <a:rPr lang="fr-FR" dirty="0">
                <a:ea typeface="+mn-lt"/>
                <a:cs typeface="+mn-lt"/>
              </a:rPr>
              <a:t>6.38M€ of </a:t>
            </a:r>
            <a:r>
              <a:rPr lang="fr-FR" dirty="0" err="1">
                <a:ea typeface="+mn-lt"/>
                <a:cs typeface="+mn-lt"/>
              </a:rPr>
              <a:t>aid</a:t>
            </a:r>
            <a:r>
              <a:rPr lang="fr-FR" dirty="0">
                <a:ea typeface="+mn-lt"/>
                <a:cs typeface="+mn-lt"/>
              </a:rPr>
              <a:t> </a:t>
            </a:r>
            <a:r>
              <a:rPr lang="fr-FR" dirty="0" err="1">
                <a:ea typeface="+mn-lt"/>
                <a:cs typeface="+mn-lt"/>
              </a:rPr>
              <a:t>obtained</a:t>
            </a:r>
            <a:r>
              <a:rPr lang="fr-FR" dirty="0">
                <a:ea typeface="+mn-lt"/>
                <a:cs typeface="+mn-lt"/>
              </a:rPr>
              <a:t>, over 5 </a:t>
            </a:r>
            <a:r>
              <a:rPr lang="fr-FR" dirty="0" err="1">
                <a:ea typeface="+mn-lt"/>
                <a:cs typeface="+mn-lt"/>
              </a:rPr>
              <a:t>year</a:t>
            </a:r>
            <a:endParaRPr lang="fr-FR" dirty="0">
              <a:ea typeface="+mn-lt"/>
              <a:cs typeface="+mn-lt"/>
            </a:endParaRPr>
          </a:p>
          <a:p>
            <a:pPr lvl="1"/>
            <a:r>
              <a:rPr lang="fr-FR" dirty="0">
                <a:ea typeface="+mn-lt"/>
                <a:cs typeface="+mn-lt"/>
              </a:rPr>
              <a:t>Long-</a:t>
            </a:r>
            <a:r>
              <a:rPr lang="fr-FR" dirty="0" err="1">
                <a:ea typeface="+mn-lt"/>
                <a:cs typeface="+mn-lt"/>
              </a:rPr>
              <a:t>term</a:t>
            </a:r>
            <a:r>
              <a:rPr lang="fr-FR" dirty="0">
                <a:ea typeface="+mn-lt"/>
                <a:cs typeface="+mn-lt"/>
              </a:rPr>
              <a:t> objective of self-</a:t>
            </a:r>
            <a:r>
              <a:rPr lang="fr-FR" dirty="0" err="1">
                <a:ea typeface="+mn-lt"/>
                <a:cs typeface="+mn-lt"/>
              </a:rPr>
              <a:t>funding</a:t>
            </a:r>
            <a:endParaRPr lang="fr-FR" dirty="0">
              <a:ea typeface="+mn-lt"/>
              <a:cs typeface="+mn-lt"/>
            </a:endParaRPr>
          </a:p>
          <a:p>
            <a:pPr lvl="1"/>
            <a:r>
              <a:rPr lang="fr-FR" dirty="0">
                <a:ea typeface="+mn-lt"/>
                <a:cs typeface="+mn-lt"/>
                <a:hlinkClick r:id="rId2"/>
              </a:rPr>
              <a:t>https://esos.insa-rennes.fr</a:t>
            </a:r>
            <a:endParaRPr lang="fr-FR" dirty="0">
              <a:ea typeface="+mn-lt"/>
              <a:cs typeface="+mn-lt"/>
            </a:endParaRPr>
          </a:p>
          <a:p>
            <a:pPr lvl="1"/>
            <a:endParaRPr lang="fr-FR" dirty="0">
              <a:ea typeface="+mn-lt"/>
              <a:cs typeface="+mn-lt"/>
            </a:endParaRPr>
          </a:p>
        </p:txBody>
      </p:sp>
      <p:sp>
        <p:nvSpPr>
          <p:cNvPr id="4" name="Espace réservé du texte 3">
            <a:extLst>
              <a:ext uri="{FF2B5EF4-FFF2-40B4-BE49-F238E27FC236}">
                <a16:creationId xmlns:a16="http://schemas.microsoft.com/office/drawing/2014/main" id="{25FA70B8-43BC-4A9F-A30C-CCD4669158E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9843455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9290A-FEF6-4157-A182-80E5F38FDEC2}"/>
              </a:ext>
            </a:extLst>
          </p:cNvPr>
          <p:cNvSpPr>
            <a:spLocks noGrp="1"/>
          </p:cNvSpPr>
          <p:nvPr>
            <p:ph type="title"/>
          </p:nvPr>
        </p:nvSpPr>
        <p:spPr>
          <a:xfrm>
            <a:off x="1763687" y="92156"/>
            <a:ext cx="6991013" cy="571500"/>
          </a:xfrm>
        </p:spPr>
        <p:txBody>
          <a:bodyPr>
            <a:normAutofit fontScale="90000"/>
          </a:bodyPr>
          <a:lstStyle/>
          <a:p>
            <a:r>
              <a:rPr lang="en-US" dirty="0"/>
              <a:t>ESOS: Sustainable, Open, and Sovereign Electronics</a:t>
            </a:r>
          </a:p>
        </p:txBody>
      </p:sp>
      <p:sp>
        <p:nvSpPr>
          <p:cNvPr id="3" name="Espace réservé du contenu 2">
            <a:extLst>
              <a:ext uri="{FF2B5EF4-FFF2-40B4-BE49-F238E27FC236}">
                <a16:creationId xmlns:a16="http://schemas.microsoft.com/office/drawing/2014/main" id="{B8AF9798-D884-45C7-B067-9BE5ED44C9F5}"/>
              </a:ext>
            </a:extLst>
          </p:cNvPr>
          <p:cNvSpPr>
            <a:spLocks noGrp="1"/>
          </p:cNvSpPr>
          <p:nvPr>
            <p:ph idx="1"/>
          </p:nvPr>
        </p:nvSpPr>
        <p:spPr/>
        <p:txBody>
          <a:bodyPr>
            <a:normAutofit/>
          </a:bodyPr>
          <a:lstStyle/>
          <a:p>
            <a:r>
              <a:rPr lang="en-US" dirty="0">
                <a:solidFill>
                  <a:schemeClr val="accent5"/>
                </a:solidFill>
              </a:rPr>
              <a:t>Sustainable</a:t>
            </a:r>
            <a:r>
              <a:rPr lang="en-US" dirty="0"/>
              <a:t>: that meets the needs of current generations without compromising the ability of future generations to meet their own needs.</a:t>
            </a:r>
          </a:p>
          <a:p>
            <a:r>
              <a:rPr lang="en-US" dirty="0">
                <a:solidFill>
                  <a:schemeClr val="accent5"/>
                </a:solidFill>
              </a:rPr>
              <a:t>Open</a:t>
            </a:r>
            <a:r>
              <a:rPr lang="en-US" dirty="0"/>
              <a:t>: a decentralized development model that distributes source code publicly for open collaboration and peer production, called "the open source method.</a:t>
            </a:r>
          </a:p>
          <a:p>
            <a:r>
              <a:rPr lang="en-US" dirty="0">
                <a:solidFill>
                  <a:schemeClr val="accent5"/>
                </a:solidFill>
              </a:rPr>
              <a:t>Sovereign</a:t>
            </a:r>
            <a:r>
              <a:rPr lang="en-US" dirty="0"/>
              <a:t>: the quality of the state being obliged or determined only by its own will, within the limits of the higher principle of law, and in accordance with the collective purpose it is called upon to achieve.</a:t>
            </a:r>
          </a:p>
        </p:txBody>
      </p:sp>
      <p:sp>
        <p:nvSpPr>
          <p:cNvPr id="4" name="Espace réservé du texte 3">
            <a:extLst>
              <a:ext uri="{FF2B5EF4-FFF2-40B4-BE49-F238E27FC236}">
                <a16:creationId xmlns:a16="http://schemas.microsoft.com/office/drawing/2014/main" id="{5179429F-5961-47B1-BC7D-A8048D84B83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8532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9290A-FEF6-4157-A182-80E5F38FDEC2}"/>
              </a:ext>
            </a:extLst>
          </p:cNvPr>
          <p:cNvSpPr>
            <a:spLocks noGrp="1"/>
          </p:cNvSpPr>
          <p:nvPr>
            <p:ph type="title"/>
          </p:nvPr>
        </p:nvSpPr>
        <p:spPr>
          <a:xfrm>
            <a:off x="1763687" y="92156"/>
            <a:ext cx="6991013" cy="571500"/>
          </a:xfrm>
        </p:spPr>
        <p:txBody>
          <a:bodyPr>
            <a:normAutofit/>
          </a:bodyPr>
          <a:lstStyle/>
          <a:p>
            <a:r>
              <a:rPr lang="en-US" dirty="0"/>
              <a:t>ESOS Objectives</a:t>
            </a:r>
          </a:p>
        </p:txBody>
      </p:sp>
      <p:sp>
        <p:nvSpPr>
          <p:cNvPr id="3" name="Espace réservé du contenu 2">
            <a:extLst>
              <a:ext uri="{FF2B5EF4-FFF2-40B4-BE49-F238E27FC236}">
                <a16:creationId xmlns:a16="http://schemas.microsoft.com/office/drawing/2014/main" id="{B8AF9798-D884-45C7-B067-9BE5ED44C9F5}"/>
              </a:ext>
            </a:extLst>
          </p:cNvPr>
          <p:cNvSpPr>
            <a:spLocks noGrp="1"/>
          </p:cNvSpPr>
          <p:nvPr>
            <p:ph idx="1"/>
          </p:nvPr>
        </p:nvSpPr>
        <p:spPr/>
        <p:txBody>
          <a:bodyPr>
            <a:normAutofit fontScale="85000" lnSpcReduction="10000"/>
          </a:bodyPr>
          <a:lstStyle/>
          <a:p>
            <a:r>
              <a:rPr lang="en-US" dirty="0"/>
              <a:t>Objective 1: </a:t>
            </a:r>
            <a:r>
              <a:rPr lang="en-US" dirty="0">
                <a:solidFill>
                  <a:schemeClr val="accent5"/>
                </a:solidFill>
              </a:rPr>
              <a:t>attract more students </a:t>
            </a:r>
            <a:r>
              <a:rPr lang="en-US" dirty="0"/>
              <a:t>to the electronics field</a:t>
            </a:r>
          </a:p>
          <a:p>
            <a:pPr lvl="1"/>
            <a:r>
              <a:rPr lang="en-US" dirty="0"/>
              <a:t>Raise awareness of the importance of electronics in environmental issues and increase the number of women in the industry</a:t>
            </a:r>
          </a:p>
          <a:p>
            <a:pPr lvl="1"/>
            <a:r>
              <a:rPr lang="en-US" dirty="0"/>
              <a:t>Inform high school students about the challenges and opportunities of sustainable electronics</a:t>
            </a:r>
          </a:p>
          <a:p>
            <a:r>
              <a:rPr lang="en-US" dirty="0"/>
              <a:t>Objective 2: </a:t>
            </a:r>
            <a:r>
              <a:rPr lang="en-US" dirty="0">
                <a:solidFill>
                  <a:schemeClr val="accent5"/>
                </a:solidFill>
              </a:rPr>
              <a:t>train teachers </a:t>
            </a:r>
            <a:r>
              <a:rPr lang="en-US" dirty="0"/>
              <a:t>in sustainable electronics</a:t>
            </a:r>
          </a:p>
          <a:p>
            <a:pPr lvl="1"/>
            <a:r>
              <a:rPr lang="en-US" dirty="0"/>
              <a:t>High school and university teachers</a:t>
            </a:r>
          </a:p>
          <a:p>
            <a:r>
              <a:rPr lang="en-US" dirty="0"/>
              <a:t>Objective 3: </a:t>
            </a:r>
            <a:r>
              <a:rPr lang="en-US" dirty="0">
                <a:solidFill>
                  <a:schemeClr val="accent5"/>
                </a:solidFill>
              </a:rPr>
              <a:t>Train students </a:t>
            </a:r>
            <a:r>
              <a:rPr lang="en-US" dirty="0"/>
              <a:t>in sustainable electronics</a:t>
            </a:r>
          </a:p>
          <a:p>
            <a:pPr lvl="1"/>
            <a:r>
              <a:rPr lang="en-US" dirty="0"/>
              <a:t>Train future electronics engineers in product life cycle and eco-design</a:t>
            </a:r>
          </a:p>
          <a:p>
            <a:pPr lvl="1"/>
            <a:r>
              <a:rPr lang="en-US" dirty="0"/>
              <a:t>Initial training and work-study programs in Bac+3, Bac+5, and Bac+8 </a:t>
            </a:r>
          </a:p>
          <a:p>
            <a:r>
              <a:rPr lang="en-US" dirty="0"/>
              <a:t>Objective 4: </a:t>
            </a:r>
            <a:r>
              <a:rPr lang="en-US" dirty="0">
                <a:solidFill>
                  <a:schemeClr val="accent5"/>
                </a:solidFill>
              </a:rPr>
              <a:t>train professionals </a:t>
            </a:r>
            <a:r>
              <a:rPr lang="en-US" dirty="0"/>
              <a:t>in sustainable electronics</a:t>
            </a:r>
          </a:p>
          <a:p>
            <a:pPr lvl="1"/>
            <a:r>
              <a:rPr lang="en-US" dirty="0"/>
              <a:t>Train current electronics engineers in the various aspects of sustainable development; in-service and online training</a:t>
            </a:r>
          </a:p>
        </p:txBody>
      </p:sp>
      <p:sp>
        <p:nvSpPr>
          <p:cNvPr id="4" name="Espace réservé du texte 3">
            <a:extLst>
              <a:ext uri="{FF2B5EF4-FFF2-40B4-BE49-F238E27FC236}">
                <a16:creationId xmlns:a16="http://schemas.microsoft.com/office/drawing/2014/main" id="{5179429F-5961-47B1-BC7D-A8048D84B83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532886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9290A-FEF6-4157-A182-80E5F38FDEC2}"/>
              </a:ext>
            </a:extLst>
          </p:cNvPr>
          <p:cNvSpPr>
            <a:spLocks noGrp="1"/>
          </p:cNvSpPr>
          <p:nvPr>
            <p:ph type="title"/>
          </p:nvPr>
        </p:nvSpPr>
        <p:spPr>
          <a:xfrm>
            <a:off x="1763687" y="92156"/>
            <a:ext cx="6991013" cy="571500"/>
          </a:xfrm>
        </p:spPr>
        <p:txBody>
          <a:bodyPr>
            <a:normAutofit/>
          </a:bodyPr>
          <a:lstStyle/>
          <a:p>
            <a:r>
              <a:rPr lang="en-US" dirty="0"/>
              <a:t>Some ESOS courses to be developed</a:t>
            </a:r>
          </a:p>
        </p:txBody>
      </p:sp>
      <p:sp>
        <p:nvSpPr>
          <p:cNvPr id="3" name="Espace réservé du contenu 2">
            <a:extLst>
              <a:ext uri="{FF2B5EF4-FFF2-40B4-BE49-F238E27FC236}">
                <a16:creationId xmlns:a16="http://schemas.microsoft.com/office/drawing/2014/main" id="{B8AF9798-D884-45C7-B067-9BE5ED44C9F5}"/>
              </a:ext>
            </a:extLst>
          </p:cNvPr>
          <p:cNvSpPr>
            <a:spLocks noGrp="1"/>
          </p:cNvSpPr>
          <p:nvPr>
            <p:ph idx="1"/>
          </p:nvPr>
        </p:nvSpPr>
        <p:spPr/>
        <p:txBody>
          <a:bodyPr>
            <a:normAutofit/>
          </a:bodyPr>
          <a:lstStyle/>
          <a:p>
            <a:r>
              <a:rPr lang="en-US" dirty="0"/>
              <a:t>Life cycle analysis</a:t>
            </a:r>
          </a:p>
          <a:p>
            <a:pPr lvl="1"/>
            <a:r>
              <a:rPr lang="en-US" dirty="0"/>
              <a:t>Eco-design</a:t>
            </a:r>
          </a:p>
          <a:p>
            <a:pPr lvl="1"/>
            <a:r>
              <a:rPr lang="en-US" dirty="0"/>
              <a:t>Attributional and consequential GHG accounting</a:t>
            </a:r>
          </a:p>
          <a:p>
            <a:r>
              <a:rPr lang="en-US" dirty="0"/>
              <a:t>Open source HW</a:t>
            </a:r>
          </a:p>
          <a:p>
            <a:pPr lvl="1"/>
            <a:r>
              <a:rPr lang="en-US" dirty="0"/>
              <a:t>For PCB design, for architecture design</a:t>
            </a:r>
          </a:p>
          <a:p>
            <a:pPr lvl="1"/>
            <a:r>
              <a:rPr lang="en-US" dirty="0"/>
              <a:t>Contributing to large-scale open source projects</a:t>
            </a:r>
          </a:p>
          <a:p>
            <a:r>
              <a:rPr lang="en-US" dirty="0"/>
              <a:t>Electronics for the transitions</a:t>
            </a:r>
          </a:p>
          <a:p>
            <a:pPr lvl="1"/>
            <a:r>
              <a:rPr lang="en-US" dirty="0"/>
              <a:t>Power electronics: novel substrates and technologies</a:t>
            </a:r>
          </a:p>
          <a:p>
            <a:r>
              <a:rPr lang="en-US" dirty="0"/>
              <a:t>Sustainability and open source versus:</a:t>
            </a:r>
          </a:p>
          <a:p>
            <a:pPr lvl="1"/>
            <a:r>
              <a:rPr lang="en-US" dirty="0"/>
              <a:t>Cost, pure performance, safety, cybersecurity, …</a:t>
            </a:r>
          </a:p>
        </p:txBody>
      </p:sp>
      <p:sp>
        <p:nvSpPr>
          <p:cNvPr id="4" name="Espace réservé du texte 3">
            <a:extLst>
              <a:ext uri="{FF2B5EF4-FFF2-40B4-BE49-F238E27FC236}">
                <a16:creationId xmlns:a16="http://schemas.microsoft.com/office/drawing/2014/main" id="{5179429F-5961-47B1-BC7D-A8048D84B83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04087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B9290A-FEF6-4157-A182-80E5F38FDEC2}"/>
              </a:ext>
            </a:extLst>
          </p:cNvPr>
          <p:cNvSpPr>
            <a:spLocks noGrp="1"/>
          </p:cNvSpPr>
          <p:nvPr>
            <p:ph type="title"/>
          </p:nvPr>
        </p:nvSpPr>
        <p:spPr>
          <a:xfrm>
            <a:off x="1763687" y="92156"/>
            <a:ext cx="6991013" cy="571500"/>
          </a:xfrm>
        </p:spPr>
        <p:txBody>
          <a:bodyPr>
            <a:normAutofit/>
          </a:bodyPr>
          <a:lstStyle/>
          <a:p>
            <a:r>
              <a:rPr lang="en-US" dirty="0"/>
              <a:t>Some ESOS courses to be developed</a:t>
            </a:r>
          </a:p>
        </p:txBody>
      </p:sp>
      <p:sp>
        <p:nvSpPr>
          <p:cNvPr id="3" name="Espace réservé du contenu 2">
            <a:extLst>
              <a:ext uri="{FF2B5EF4-FFF2-40B4-BE49-F238E27FC236}">
                <a16:creationId xmlns:a16="http://schemas.microsoft.com/office/drawing/2014/main" id="{B8AF9798-D884-45C7-B067-9BE5ED44C9F5}"/>
              </a:ext>
            </a:extLst>
          </p:cNvPr>
          <p:cNvSpPr>
            <a:spLocks noGrp="1"/>
          </p:cNvSpPr>
          <p:nvPr>
            <p:ph idx="1"/>
          </p:nvPr>
        </p:nvSpPr>
        <p:spPr/>
        <p:txBody>
          <a:bodyPr>
            <a:normAutofit/>
          </a:bodyPr>
          <a:lstStyle/>
          <a:p>
            <a:r>
              <a:rPr lang="en-US" dirty="0"/>
              <a:t>Sustainable business plans</a:t>
            </a:r>
          </a:p>
          <a:p>
            <a:pPr lvl="1"/>
            <a:r>
              <a:rPr lang="en-US" dirty="0"/>
              <a:t>Open source </a:t>
            </a:r>
            <a:r>
              <a:rPr lang="en-US" dirty="0" err="1"/>
              <a:t>valorisation</a:t>
            </a:r>
            <a:endParaRPr lang="en-US" dirty="0"/>
          </a:p>
          <a:p>
            <a:r>
              <a:rPr lang="en-US" dirty="0"/>
              <a:t>Legal aspects of sustainable electronics</a:t>
            </a:r>
          </a:p>
          <a:p>
            <a:pPr lvl="1"/>
            <a:r>
              <a:rPr lang="en-US" dirty="0"/>
              <a:t>Lengthened guarantees</a:t>
            </a:r>
          </a:p>
          <a:p>
            <a:pPr lvl="1"/>
            <a:r>
              <a:rPr lang="en-US" dirty="0"/>
              <a:t>Reparation-permitting guarantees </a:t>
            </a:r>
          </a:p>
          <a:p>
            <a:pPr lvl="1"/>
            <a:r>
              <a:rPr lang="en-US" dirty="0"/>
              <a:t>Modification-permitting guarantees</a:t>
            </a:r>
          </a:p>
          <a:p>
            <a:pPr lvl="1"/>
            <a:r>
              <a:rPr lang="en-US" dirty="0"/>
              <a:t>Systems parts storage</a:t>
            </a:r>
          </a:p>
          <a:p>
            <a:pPr lvl="1"/>
            <a:endParaRPr lang="en-US" dirty="0"/>
          </a:p>
        </p:txBody>
      </p:sp>
      <p:sp>
        <p:nvSpPr>
          <p:cNvPr id="4" name="Espace réservé du texte 3">
            <a:extLst>
              <a:ext uri="{FF2B5EF4-FFF2-40B4-BE49-F238E27FC236}">
                <a16:creationId xmlns:a16="http://schemas.microsoft.com/office/drawing/2014/main" id="{5179429F-5961-47B1-BC7D-A8048D84B83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209748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9C96C-B364-4F20-A992-BCFCBE4449B9}"/>
              </a:ext>
            </a:extLst>
          </p:cNvPr>
          <p:cNvSpPr>
            <a:spLocks noGrp="1"/>
          </p:cNvSpPr>
          <p:nvPr>
            <p:ph type="title"/>
          </p:nvPr>
        </p:nvSpPr>
        <p:spPr/>
        <p:txBody>
          <a:bodyPr/>
          <a:lstStyle/>
          <a:p>
            <a:r>
              <a:rPr lang="fr-FR" dirty="0" err="1"/>
              <a:t>What</a:t>
            </a:r>
            <a:r>
              <a:rPr lang="fr-FR" dirty="0"/>
              <a:t> </a:t>
            </a:r>
            <a:r>
              <a:rPr lang="fr-FR" dirty="0" err="1"/>
              <a:t>is</a:t>
            </a:r>
            <a:r>
              <a:rPr lang="fr-FR" dirty="0"/>
              <a:t> </a:t>
            </a:r>
            <a:r>
              <a:rPr lang="fr-FR" dirty="0" err="1"/>
              <a:t>sustainable</a:t>
            </a:r>
            <a:r>
              <a:rPr lang="fr-FR" dirty="0"/>
              <a:t> </a:t>
            </a:r>
            <a:r>
              <a:rPr lang="fr-FR" dirty="0" err="1"/>
              <a:t>electronics</a:t>
            </a:r>
            <a:r>
              <a:rPr lang="fr-FR" dirty="0"/>
              <a:t>?</a:t>
            </a:r>
            <a:endParaRPr lang="en-US" dirty="0"/>
          </a:p>
        </p:txBody>
      </p:sp>
      <p:sp>
        <p:nvSpPr>
          <p:cNvPr id="3" name="Espace réservé du contenu 2">
            <a:extLst>
              <a:ext uri="{FF2B5EF4-FFF2-40B4-BE49-F238E27FC236}">
                <a16:creationId xmlns:a16="http://schemas.microsoft.com/office/drawing/2014/main" id="{5414C2AE-CE93-452D-B7A7-3A2F4885B814}"/>
              </a:ext>
            </a:extLst>
          </p:cNvPr>
          <p:cNvSpPr>
            <a:spLocks noGrp="1"/>
          </p:cNvSpPr>
          <p:nvPr>
            <p:ph idx="1"/>
          </p:nvPr>
        </p:nvSpPr>
        <p:spPr/>
        <p:txBody>
          <a:bodyPr/>
          <a:lstStyle/>
          <a:p>
            <a:r>
              <a:rPr lang="fr-FR" dirty="0" err="1"/>
              <a:t>Sustainable</a:t>
            </a:r>
            <a:r>
              <a:rPr lang="fr-FR" dirty="0"/>
              <a:t> </a:t>
            </a:r>
            <a:r>
              <a:rPr lang="fr-FR" dirty="0" err="1"/>
              <a:t>electronics</a:t>
            </a:r>
            <a:r>
              <a:rPr lang="fr-FR" dirty="0"/>
              <a:t> </a:t>
            </a:r>
            <a:r>
              <a:rPr lang="fr-FR" dirty="0" err="1"/>
              <a:t>is</a:t>
            </a:r>
            <a:r>
              <a:rPr lang="fr-FR" dirty="0"/>
              <a:t> </a:t>
            </a:r>
            <a:r>
              <a:rPr lang="fr-FR" dirty="0" err="1"/>
              <a:t>electronics</a:t>
            </a:r>
            <a:r>
              <a:rPr lang="fr-FR" dirty="0"/>
              <a:t> </a:t>
            </a:r>
            <a:r>
              <a:rPr lang="fr-FR" dirty="0" err="1"/>
              <a:t>that</a:t>
            </a:r>
            <a:endParaRPr lang="fr-FR" dirty="0"/>
          </a:p>
          <a:p>
            <a:pPr lvl="1"/>
            <a:r>
              <a:rPr lang="en-US" i="1" dirty="0">
                <a:ea typeface="+mn-lt"/>
                <a:cs typeface="+mn-lt"/>
              </a:rPr>
              <a:t>meets the needs of present generations without compromising the ability of future generations to meet their own needs.</a:t>
            </a:r>
          </a:p>
          <a:p>
            <a:pPr lvl="1"/>
            <a:r>
              <a:rPr lang="en-US" dirty="0">
                <a:ea typeface="+mn-lt"/>
                <a:cs typeface="+mn-lt"/>
              </a:rPr>
              <a:t>Brundtland report – “Our Common Future”, the United Nations, 1987</a:t>
            </a:r>
          </a:p>
          <a:p>
            <a:pPr marL="457200" lvl="1" indent="0">
              <a:buNone/>
            </a:pPr>
            <a:endParaRPr lang="fr-FR" dirty="0">
              <a:cs typeface="Calibri"/>
            </a:endParaRPr>
          </a:p>
          <a:p>
            <a:r>
              <a:rPr lang="en-US" dirty="0"/>
              <a:t>What are the needs of current generation?</a:t>
            </a:r>
          </a:p>
          <a:p>
            <a:endParaRPr lang="en-US" dirty="0"/>
          </a:p>
          <a:p>
            <a:r>
              <a:rPr lang="en-US" dirty="0"/>
              <a:t>How do we compromise the needs of future generations?</a:t>
            </a:r>
          </a:p>
        </p:txBody>
      </p:sp>
      <p:sp>
        <p:nvSpPr>
          <p:cNvPr id="4" name="Espace réservé du texte 3">
            <a:extLst>
              <a:ext uri="{FF2B5EF4-FFF2-40B4-BE49-F238E27FC236}">
                <a16:creationId xmlns:a16="http://schemas.microsoft.com/office/drawing/2014/main" id="{F451F412-1CC3-4F83-8E9B-8EF2996C94D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545869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635B4A4-FD53-42F1-8D9F-CE65C687425C}"/>
              </a:ext>
            </a:extLst>
          </p:cNvPr>
          <p:cNvSpPr>
            <a:spLocks noGrp="1"/>
          </p:cNvSpPr>
          <p:nvPr>
            <p:ph type="title"/>
          </p:nvPr>
        </p:nvSpPr>
        <p:spPr/>
        <p:txBody>
          <a:bodyPr/>
          <a:lstStyle/>
          <a:p>
            <a:r>
              <a:rPr lang="fr-FR" dirty="0"/>
              <a:t>Questions?</a:t>
            </a:r>
            <a:endParaRPr lang="en-US" dirty="0"/>
          </a:p>
        </p:txBody>
      </p:sp>
      <p:sp>
        <p:nvSpPr>
          <p:cNvPr id="6" name="Espace réservé du texte 5">
            <a:extLst>
              <a:ext uri="{FF2B5EF4-FFF2-40B4-BE49-F238E27FC236}">
                <a16:creationId xmlns:a16="http://schemas.microsoft.com/office/drawing/2014/main" id="{D1E35FD6-B206-4C0E-B574-546257BA79B0}"/>
              </a:ext>
            </a:extLst>
          </p:cNvPr>
          <p:cNvSpPr>
            <a:spLocks noGrp="1"/>
          </p:cNvSpPr>
          <p:nvPr>
            <p:ph type="body" idx="1"/>
          </p:nvPr>
        </p:nvSpPr>
        <p:spPr/>
        <p:txBody>
          <a:bodyPr/>
          <a:lstStyle/>
          <a:p>
            <a:endParaRPr lang="en-US"/>
          </a:p>
        </p:txBody>
      </p:sp>
      <p:sp>
        <p:nvSpPr>
          <p:cNvPr id="7" name="Espace réservé du texte 6">
            <a:extLst>
              <a:ext uri="{FF2B5EF4-FFF2-40B4-BE49-F238E27FC236}">
                <a16:creationId xmlns:a16="http://schemas.microsoft.com/office/drawing/2014/main" id="{2C046A3F-0982-4A6B-B3B3-857DFC4B1D30}"/>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82778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26A166-37E3-4C1C-AB07-121FD3646C9D}"/>
              </a:ext>
            </a:extLst>
          </p:cNvPr>
          <p:cNvSpPr>
            <a:spLocks noGrp="1"/>
          </p:cNvSpPr>
          <p:nvPr>
            <p:ph type="title"/>
          </p:nvPr>
        </p:nvSpPr>
        <p:spPr/>
        <p:txBody>
          <a:bodyPr/>
          <a:lstStyle/>
          <a:p>
            <a:r>
              <a:rPr lang="fr-FR" dirty="0"/>
              <a:t>Brundtland Report </a:t>
            </a:r>
            <a:endParaRPr lang="en-US" dirty="0"/>
          </a:p>
        </p:txBody>
      </p:sp>
      <p:sp>
        <p:nvSpPr>
          <p:cNvPr id="3" name="Espace réservé du contenu 2">
            <a:extLst>
              <a:ext uri="{FF2B5EF4-FFF2-40B4-BE49-F238E27FC236}">
                <a16:creationId xmlns:a16="http://schemas.microsoft.com/office/drawing/2014/main" id="{735293B7-7545-477B-933D-782BFF503256}"/>
              </a:ext>
            </a:extLst>
          </p:cNvPr>
          <p:cNvSpPr>
            <a:spLocks noGrp="1"/>
          </p:cNvSpPr>
          <p:nvPr>
            <p:ph idx="1"/>
          </p:nvPr>
        </p:nvSpPr>
        <p:spPr/>
        <p:txBody>
          <a:bodyPr>
            <a:normAutofit fontScale="70000" lnSpcReduction="20000"/>
          </a:bodyPr>
          <a:lstStyle/>
          <a:p>
            <a:r>
              <a:rPr lang="en-US" dirty="0"/>
              <a:t>Chapter 2: Towards Sustainable Development</a:t>
            </a:r>
          </a:p>
          <a:p>
            <a:endParaRPr lang="en-US" dirty="0"/>
          </a:p>
          <a:p>
            <a:r>
              <a:rPr lang="en-US" dirty="0"/>
              <a:t>81. the pursuit of sustainable development requires:</a:t>
            </a:r>
          </a:p>
          <a:p>
            <a:pPr lvl="1"/>
            <a:r>
              <a:rPr lang="en-US" dirty="0"/>
              <a:t>a political system that secures effective citizen participation in decision making,</a:t>
            </a:r>
          </a:p>
          <a:p>
            <a:pPr lvl="1"/>
            <a:r>
              <a:rPr lang="en-US" dirty="0"/>
              <a:t>an economic system that is able to generate surpluses and technical knowledge on a self-reliant and sustained basis,</a:t>
            </a:r>
          </a:p>
          <a:p>
            <a:pPr lvl="1"/>
            <a:r>
              <a:rPr lang="en-US" dirty="0"/>
              <a:t>a social system that provides for solutions for the tensions arising from disharmonious development,</a:t>
            </a:r>
          </a:p>
          <a:p>
            <a:pPr lvl="1"/>
            <a:r>
              <a:rPr lang="en-US" dirty="0"/>
              <a:t>a production system that respects the obligation to preserve the ecological base for development,</a:t>
            </a:r>
          </a:p>
          <a:p>
            <a:pPr lvl="1"/>
            <a:r>
              <a:rPr lang="en-US" dirty="0"/>
              <a:t>a technological system that can search continuously for new solutions,</a:t>
            </a:r>
          </a:p>
          <a:p>
            <a:pPr lvl="1"/>
            <a:r>
              <a:rPr lang="en-US" dirty="0"/>
              <a:t>an international system that fosters sustainable patterns of trade and finance, and an administrative system that is flexible and has the capacity for self-correction.</a:t>
            </a:r>
          </a:p>
          <a:p>
            <a:r>
              <a:rPr lang="en-US" dirty="0"/>
              <a:t>82. These requirements are more in the nature of goals that should underlie national and international action on development. </a:t>
            </a:r>
            <a:r>
              <a:rPr lang="en-US" dirty="0">
                <a:solidFill>
                  <a:schemeClr val="accent5"/>
                </a:solidFill>
              </a:rPr>
              <a:t>What matters is the sincerity with which these goals are pursued and the effectiveness with which departures from them are corrected</a:t>
            </a:r>
            <a:r>
              <a:rPr lang="en-US" dirty="0"/>
              <a:t>.</a:t>
            </a:r>
          </a:p>
        </p:txBody>
      </p:sp>
      <p:sp>
        <p:nvSpPr>
          <p:cNvPr id="4" name="Espace réservé du texte 3">
            <a:extLst>
              <a:ext uri="{FF2B5EF4-FFF2-40B4-BE49-F238E27FC236}">
                <a16:creationId xmlns:a16="http://schemas.microsoft.com/office/drawing/2014/main" id="{02DC835C-0EC6-4B21-90B2-AADE065C734E}"/>
              </a:ext>
            </a:extLst>
          </p:cNvPr>
          <p:cNvSpPr>
            <a:spLocks noGrp="1"/>
          </p:cNvSpPr>
          <p:nvPr>
            <p:ph type="body" sz="quarter" idx="10"/>
          </p:nvPr>
        </p:nvSpPr>
        <p:spPr/>
        <p:txBody>
          <a:bodyPr/>
          <a:lstStyle/>
          <a:p>
            <a:endParaRPr lang="en-US"/>
          </a:p>
        </p:txBody>
      </p:sp>
      <p:sp>
        <p:nvSpPr>
          <p:cNvPr id="5" name="Flèche : droite 4">
            <a:extLst>
              <a:ext uri="{FF2B5EF4-FFF2-40B4-BE49-F238E27FC236}">
                <a16:creationId xmlns:a16="http://schemas.microsoft.com/office/drawing/2014/main" id="{32F4A26F-E7B0-4328-A2DE-BC4A456691BB}"/>
              </a:ext>
            </a:extLst>
          </p:cNvPr>
          <p:cNvSpPr/>
          <p:nvPr/>
        </p:nvSpPr>
        <p:spPr>
          <a:xfrm rot="10800000">
            <a:off x="8524068" y="3041543"/>
            <a:ext cx="325464" cy="325465"/>
          </a:xfrm>
          <a:prstGeom prst="rightArrow">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Flèche : droite 5">
            <a:extLst>
              <a:ext uri="{FF2B5EF4-FFF2-40B4-BE49-F238E27FC236}">
                <a16:creationId xmlns:a16="http://schemas.microsoft.com/office/drawing/2014/main" id="{BB806C03-3432-457E-A07C-2FAEF7044C51}"/>
              </a:ext>
            </a:extLst>
          </p:cNvPr>
          <p:cNvSpPr/>
          <p:nvPr/>
        </p:nvSpPr>
        <p:spPr>
          <a:xfrm rot="10800000">
            <a:off x="8524068" y="3425125"/>
            <a:ext cx="325464" cy="325465"/>
          </a:xfrm>
          <a:prstGeom prst="rightArrow">
            <a:avLst/>
          </a:prstGeom>
          <a:solidFill>
            <a:schemeClr val="accent5"/>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5010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THEME_FORMATION_Paysage">
  <a:themeElements>
    <a:clrScheme name="Formation">
      <a:dk1>
        <a:srgbClr val="5F5E5E"/>
      </a:dk1>
      <a:lt1>
        <a:sysClr val="window" lastClr="FFFFFF"/>
      </a:lt1>
      <a:dk2>
        <a:srgbClr val="9F9E9E"/>
      </a:dk2>
      <a:lt2>
        <a:srgbClr val="FFFFFF"/>
      </a:lt2>
      <a:accent1>
        <a:srgbClr val="208998"/>
      </a:accent1>
      <a:accent2>
        <a:srgbClr val="FFC154"/>
      </a:accent2>
      <a:accent3>
        <a:srgbClr val="81989C"/>
      </a:accent3>
      <a:accent4>
        <a:srgbClr val="004D6F"/>
      </a:accent4>
      <a:accent5>
        <a:srgbClr val="E52713"/>
      </a:accent5>
      <a:accent6>
        <a:srgbClr val="866D5F"/>
      </a:accent6>
      <a:hlink>
        <a:srgbClr val="E29100"/>
      </a:hlink>
      <a:folHlink>
        <a:srgbClr val="E52713"/>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noFill/>
          <a:headEnd type="none" w="med" len="med"/>
          <a:tailEnd type="none" w="med" len="med"/>
        </a:ln>
      </a:spPr>
      <a:bodyPr rtlCol="0" anchor="ctr"/>
      <a:lstStyle>
        <a:defPPr algn="ctr">
          <a:defRPr dirty="0"/>
        </a:defPPr>
      </a:lstStyle>
      <a:style>
        <a:lnRef idx="2">
          <a:schemeClr val="accent3">
            <a:shade val="50000"/>
          </a:schemeClr>
        </a:lnRef>
        <a:fillRef idx="1">
          <a:schemeClr val="accent3"/>
        </a:fillRef>
        <a:effectRef idx="0">
          <a:schemeClr val="accent3"/>
        </a:effectRef>
        <a:fontRef idx="minor">
          <a:schemeClr val="lt1"/>
        </a:fontRef>
      </a:style>
    </a:spDef>
    <a:lnDef>
      <a:spPr>
        <a:ln w="57150">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THEME_FORMATION_Paysage</Template>
  <TotalTime>4057</TotalTime>
  <Words>5384</Words>
  <Application>Microsoft Office PowerPoint</Application>
  <PresentationFormat>Affichage à l'écran (4:3)</PresentationFormat>
  <Paragraphs>1116</Paragraphs>
  <Slides>80</Slides>
  <Notes>25</Notes>
  <HiddenSlides>1</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80</vt:i4>
      </vt:variant>
    </vt:vector>
  </HeadingPairs>
  <TitlesOfParts>
    <vt:vector size="83" baseType="lpstr">
      <vt:lpstr>Arial</vt:lpstr>
      <vt:lpstr>Calibri</vt:lpstr>
      <vt:lpstr>THEME_FORMATION_Paysage</vt:lpstr>
      <vt:lpstr>Sustainable Electronics: Open Challenges and Opportunities</vt:lpstr>
      <vt:lpstr>Introduction: What is Sustainable Electronics?</vt:lpstr>
      <vt:lpstr>What is electronics?</vt:lpstr>
      <vt:lpstr>Electrical and Electronic Equipments</vt:lpstr>
      <vt:lpstr>Electrical and Electronic Equipments</vt:lpstr>
      <vt:lpstr>And Other Electrical and Electronic Equipments</vt:lpstr>
      <vt:lpstr>Concentrating on Electronics</vt:lpstr>
      <vt:lpstr>What is sustainable electronics?</vt:lpstr>
      <vt:lpstr>Brundtland Report </vt:lpstr>
      <vt:lpstr>Claims on sustainable electronics</vt:lpstr>
      <vt:lpstr>Outline</vt:lpstr>
      <vt:lpstr>Electronics and Sustainability Challenges</vt:lpstr>
      <vt:lpstr>Electronics and Innovation</vt:lpstr>
      <vt:lpstr>Understanding sustainability</vt:lpstr>
      <vt:lpstr>How do EEE help sustainability?</vt:lpstr>
      <vt:lpstr>How do EEE hinder sustainability?</vt:lpstr>
      <vt:lpstr>How is electronics Designed and Built?</vt:lpstr>
      <vt:lpstr>Examples: Printed Circuit Boards</vt:lpstr>
      <vt:lpstr>Examples: Electronics Components</vt:lpstr>
      <vt:lpstr>Examples: Communications and storage</vt:lpstr>
      <vt:lpstr>Examples: Smartphones</vt:lpstr>
      <vt:lpstr>Examples: PC power supply</vt:lpstr>
      <vt:lpstr>Structure of an embedded system</vt:lpstr>
      <vt:lpstr>Supply chain (in general)</vt:lpstr>
      <vt:lpstr>The electronics industry supply chain</vt:lpstr>
      <vt:lpstr>What is an integrated circuit?</vt:lpstr>
      <vt:lpstr>+/- Impacts of electronics</vt:lpstr>
      <vt:lpstr>Electronics, ethics and human rights</vt:lpstr>
      <vt:lpstr>Electronics, ethics and human rights</vt:lpstr>
      <vt:lpstr>Electronics, ethics and human rights</vt:lpstr>
      <vt:lpstr>Electronics and pollution</vt:lpstr>
      <vt:lpstr>E-Waste</vt:lpstr>
      <vt:lpstr>E-Waste</vt:lpstr>
      <vt:lpstr>Focus on Global Warming</vt:lpstr>
      <vt:lpstr>Global Warming, in France</vt:lpstr>
      <vt:lpstr>Data and Actions in France</vt:lpstr>
      <vt:lpstr>Goal on global warming</vt:lpstr>
      <vt:lpstr>Goal on global warming</vt:lpstr>
      <vt:lpstr>The case of global warming</vt:lpstr>
      <vt:lpstr>The case of global warming</vt:lpstr>
      <vt:lpstr>The case of global warming</vt:lpstr>
      <vt:lpstr>Carbon accounting</vt:lpstr>
      <vt:lpstr>The electronics industry supply chain</vt:lpstr>
      <vt:lpstr>Electronics Life Cycle (LC)</vt:lpstr>
      <vt:lpstr>Electronics LC is strongly impacted by capex</vt:lpstr>
      <vt:lpstr>Electronics LC is strongly impacted by capex</vt:lpstr>
      <vt:lpstr>Electronics LC is strongly impacted by capex</vt:lpstr>
      <vt:lpstr>Electronics LC is strongly impacted by capex</vt:lpstr>
      <vt:lpstr>Electronics LC is strongly impacted by capex</vt:lpstr>
      <vt:lpstr>Semiconductor industry GHG accounting</vt:lpstr>
      <vt:lpstr>Scope 1: direct impact</vt:lpstr>
      <vt:lpstr>Scope 1: direct impact</vt:lpstr>
      <vt:lpstr>Scope 2: impact from energy</vt:lpstr>
      <vt:lpstr>Foundries carbon impact</vt:lpstr>
      <vt:lpstr>Foundries scope 1</vt:lpstr>
      <vt:lpstr>Foundries scope 2</vt:lpstr>
      <vt:lpstr>Some details on scope 1 emissions</vt:lpstr>
      <vt:lpstr>Semiconductor GHG accounting</vt:lpstr>
      <vt:lpstr>Semiconductor GHG accounting Limitations</vt:lpstr>
      <vt:lpstr>Where is semiconductor industry in global GHG emissions?</vt:lpstr>
      <vt:lpstr>Where are the %s total GHG of ICT?</vt:lpstr>
      <vt:lpstr>Some data on semiconductor scope 3</vt:lpstr>
      <vt:lpstr>How to Act on Electronics Sustainability?</vt:lpstr>
      <vt:lpstr>Actions towards Electronics Sustainability</vt:lpstr>
      <vt:lpstr>Where can electronics and computer science engineers act?</vt:lpstr>
      <vt:lpstr>Open source hardware for sustainability</vt:lpstr>
      <vt:lpstr>Actions towards Electronics Sustainability</vt:lpstr>
      <vt:lpstr>How can Open Source Hardware help?</vt:lpstr>
      <vt:lpstr>What is open source hardware?</vt:lpstr>
      <vt:lpstr>Types of open source hardware?</vt:lpstr>
      <vt:lpstr>A few open source hardware projects</vt:lpstr>
      <vt:lpstr>Technological opportunities for sustainability</vt:lpstr>
      <vt:lpstr>The ESOS Project</vt:lpstr>
      <vt:lpstr>Part 2: ESOS</vt:lpstr>
      <vt:lpstr>The ESOS project</vt:lpstr>
      <vt:lpstr>ESOS: Sustainable, Open, and Sovereign Electronics</vt:lpstr>
      <vt:lpstr>ESOS Objectives</vt:lpstr>
      <vt:lpstr>Some ESOS courses to be developed</vt:lpstr>
      <vt:lpstr>Some ESOS courses to be developed</vt:lpstr>
      <vt:lpstr>Questions?</vt:lpstr>
    </vt:vector>
  </TitlesOfParts>
  <Company>INSA Rennes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DSI-assistance</dc:creator>
  <cp:lastModifiedBy>mpelcat</cp:lastModifiedBy>
  <cp:revision>388</cp:revision>
  <dcterms:created xsi:type="dcterms:W3CDTF">2022-02-23T16:56:20Z</dcterms:created>
  <dcterms:modified xsi:type="dcterms:W3CDTF">2023-03-17T08:10:01Z</dcterms:modified>
</cp:coreProperties>
</file>